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0" r:id="rId3"/>
    <p:sldId id="256" r:id="rId4"/>
    <p:sldId id="315" r:id="rId5"/>
    <p:sldId id="316" r:id="rId6"/>
    <p:sldId id="318" r:id="rId7"/>
    <p:sldId id="319" r:id="rId8"/>
    <p:sldId id="320" r:id="rId9"/>
    <p:sldId id="322" r:id="rId10"/>
    <p:sldId id="325" r:id="rId11"/>
    <p:sldId id="323" r:id="rId12"/>
    <p:sldId id="324" r:id="rId13"/>
    <p:sldId id="326" r:id="rId14"/>
    <p:sldId id="327" r:id="rId15"/>
    <p:sldId id="328" r:id="rId16"/>
    <p:sldId id="329" r:id="rId17"/>
    <p:sldId id="33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E5D36C4E-E697-4176-B28F-6A1D70070A5D}">
          <p14:sldIdLst>
            <p14:sldId id="256"/>
            <p14:sldId id="315"/>
            <p14:sldId id="319"/>
            <p14:sldId id="320"/>
            <p14:sldId id="322"/>
            <p14:sldId id="325"/>
            <p14:sldId id="323"/>
            <p14:sldId id="324"/>
            <p14:sldId id="326"/>
            <p14:sldId id="327"/>
            <p14:sldId id="328"/>
            <p14:sldId id="329"/>
            <p14:sldId id="330"/>
            <p14:sldId id="331"/>
            <p14:sldId id="260"/>
            <p14:sldId id="316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4" autoAdjust="0"/>
    <p:restoredTop sz="87433" autoAdjust="0"/>
  </p:normalViewPr>
  <p:slideViewPr>
    <p:cSldViewPr snapToGrid="0">
      <p:cViewPr>
        <p:scale>
          <a:sx n="84" d="100"/>
          <a:sy n="84" d="100"/>
        </p:scale>
        <p:origin x="-269" y="-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5D9A-D6B6-4F73-B697-ADEA0CCABE12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2189-27F9-42D8-8822-734849965A86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C36C-5965-41D4-BD27-B89980D65C0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26B0-6C44-4EFC-B1EE-DD00893CB7E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75345" y="1613352"/>
            <a:ext cx="8924355" cy="2264168"/>
          </a:xfrm>
        </p:spPr>
        <p:txBody>
          <a:bodyPr anchor="b">
            <a:normAutofit/>
          </a:bodyPr>
          <a:lstStyle/>
          <a:p>
            <a:r>
              <a:rPr kumimoji="1" lang="en-US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基本＆</a:t>
            </a:r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５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sp>
        <p:nvSpPr>
          <p:cNvPr id="3" name="タイトル 1"/>
          <p:cNvSpPr txBox="1"/>
          <p:nvPr/>
        </p:nvSpPr>
        <p:spPr>
          <a:xfrm>
            <a:off x="10094614" y="6201624"/>
            <a:ext cx="2097386" cy="544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err="1" smtClean="0">
                <a:solidFill>
                  <a:srgbClr val="FFFFFF"/>
                </a:solidFill>
              </a:rPr>
              <a:t>©Eaner-SOFT</a:t>
            </a:r>
            <a:endParaRPr lang="ja-JP" alt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fontScale="80000"/>
          </a:bodyPr>
          <a:lstStyle/>
          <a:p>
            <a:r>
              <a:rPr lang="ja-JP" altLang="en-US" sz="1400" dirty="0"/>
              <a:t>開始タグから終了タグまでをまとめて1つの要素</a:t>
            </a:r>
            <a:endParaRPr lang="ja-JP" altLang="en-US" sz="1400" dirty="0"/>
          </a:p>
          <a:p>
            <a:r>
              <a:rPr lang="ja-JP" altLang="en-US" sz="1400" dirty="0"/>
              <a:t>例</a:t>
            </a:r>
            <a:r>
              <a:rPr lang="ja-JP" altLang="en-US" sz="1400" dirty="0"/>
              <a:t>：</a:t>
            </a:r>
            <a:endParaRPr lang="ja-JP" altLang="en-US" sz="1400" dirty="0"/>
          </a:p>
          <a:p>
            <a:r>
              <a:rPr lang="en-US" altLang="ja-JP" sz="1400" dirty="0"/>
              <a:t>&lt;body&gt;&lt;/body&gt;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en-US" altLang="ja-JP" sz="1400" dirty="0"/>
              <a:t>body</a:t>
            </a:r>
            <a:r>
              <a:rPr lang="ja-JP" altLang="en-US" sz="1400" dirty="0"/>
              <a:t>内部</a:t>
            </a:r>
            <a:r>
              <a:rPr lang="ja-JP" altLang="en-US" sz="1400" dirty="0"/>
              <a:t>の要素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コンテナ要素(divタグ)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見出し要素(h1タグ)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段落要素(pタグ)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画像要素(imgタグ)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汎用要素(spanタグ)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リンク要素(aタグ)</a:t>
            </a: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要素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lang="ja-JP" altLang="en-US" sz="1400" dirty="0"/>
              <a:t>&lt;link rel="stylesheet" href="style.css"&gt;</a:t>
            </a:r>
            <a:r>
              <a:rPr lang="en-US" altLang="ja-JP" sz="1400" dirty="0"/>
              <a:t>&lt;/LINK&gt;</a:t>
            </a:r>
            <a:endParaRPr lang="en-US" altLang="ja-JP" sz="1400" dirty="0"/>
          </a:p>
          <a:p>
            <a:pPr>
              <a:buFont typeface="Wingdings" panose="05000000000000000000" charset="0"/>
            </a:pPr>
            <a:endParaRPr lang="en-US" altLang="ja-JP" sz="1400" dirty="0"/>
          </a:p>
          <a:p>
            <a:pPr>
              <a:buFont typeface="Wingdings" panose="05000000000000000000" charset="0"/>
            </a:pPr>
            <a:r>
              <a:rPr lang="en-US" altLang="ja-JP" sz="1400" dirty="0"/>
              <a:t>&lt;script type="text/javascript" src="sample.js"&gt;&lt;/script&gt;</a:t>
            </a:r>
            <a:endParaRPr lang="en-US" altLang="ja-JP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 fontScale="90000"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要素の属性と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値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lang="ja-JP" altLang="en-US" sz="1400" dirty="0"/>
              <a:t>タグ解釈結果やサポートかしないか、ブラウザによって</a:t>
            </a:r>
            <a:r>
              <a:rPr lang="ja-JP" altLang="en-US" sz="1400" dirty="0"/>
              <a:t>違う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r>
              <a:rPr lang="ja-JP" altLang="en-US" sz="1400" dirty="0"/>
              <a:t>例：</a:t>
            </a:r>
            <a:r>
              <a:rPr lang="en-US" altLang="ja-JP" sz="1400" dirty="0"/>
              <a:t>DIV</a:t>
            </a:r>
            <a:r>
              <a:rPr lang="ja-JP" altLang="en-US" sz="1400" dirty="0"/>
              <a:t>タグ　　　　</a:t>
            </a:r>
            <a:r>
              <a:rPr lang="en-US" altLang="ja-JP" sz="1400" dirty="0"/>
              <a:t>※</a:t>
            </a:r>
            <a:r>
              <a:rPr lang="ja-JP" altLang="en-US" sz="1400" dirty="0"/>
              <a:t>調べる</a:t>
            </a:r>
            <a:r>
              <a:rPr lang="ja-JP" altLang="en-US" sz="1400" dirty="0"/>
              <a:t>サイト　https://caniuse.com/?search=div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r>
              <a:rPr lang="en-US" altLang="ja-JP" sz="1400" dirty="0"/>
              <a:t>APPLET</a:t>
            </a:r>
            <a:r>
              <a:rPr lang="ja-JP" altLang="en-US" sz="1400" dirty="0">
                <a:sym typeface="+mn-ea"/>
              </a:rPr>
              <a:t>　　　　</a:t>
            </a:r>
            <a:r>
              <a:rPr lang="en-US" altLang="ja-JP" sz="1400" dirty="0">
                <a:sym typeface="+mn-ea"/>
              </a:rPr>
              <a:t>※</a:t>
            </a:r>
            <a:r>
              <a:rPr lang="ja-JP" altLang="en-US" sz="1400" dirty="0">
                <a:sym typeface="+mn-ea"/>
              </a:rPr>
              <a:t>調べるサイト　https://caniuse.com/?search=applet</a:t>
            </a:r>
            <a:endParaRPr lang="ja-JP" altLang="en-US" sz="1400" dirty="0">
              <a:sym typeface="+mn-ea"/>
            </a:endParaRPr>
          </a:p>
          <a:p>
            <a:pPr>
              <a:buFont typeface="Wingdings" panose="05000000000000000000" charset="0"/>
            </a:pP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ブラウザ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サポート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530" y="2788920"/>
            <a:ext cx="10915015" cy="1450975"/>
          </a:xfrm>
          <a:prstGeom prst="rect">
            <a:avLst/>
          </a:prstGeom>
        </p:spPr>
      </p:pic>
      <p:pic>
        <p:nvPicPr>
          <p:cNvPr id="5" name="図形 4"/>
          <p:cNvPicPr>
            <a:picLocks noChangeAspect="1"/>
          </p:cNvPicPr>
          <p:nvPr/>
        </p:nvPicPr>
        <p:blipFill>
          <a:blip r:embed="rId2"/>
          <a:srcRect t="32074"/>
          <a:stretch>
            <a:fillRect/>
          </a:stretch>
        </p:blipFill>
        <p:spPr>
          <a:xfrm>
            <a:off x="938530" y="4985385"/>
            <a:ext cx="10915015" cy="176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lang="ja-JP" altLang="en-US" sz="1400" dirty="0"/>
              <a:t>14年ぶりの仕様改訂、</a:t>
            </a:r>
            <a:r>
              <a:rPr lang="en-US" altLang="ja-JP" sz="1400" dirty="0"/>
              <a:t>2014</a:t>
            </a:r>
            <a:r>
              <a:rPr lang="ja-JP" altLang="en-US" sz="1400" dirty="0"/>
              <a:t>年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r>
              <a:rPr lang="ja-JP" altLang="en-US" sz="1400" dirty="0"/>
              <a:t>マルチメディア要素やCanvas機能（グラフィック描画のための機能）が盛り込まれ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r>
              <a:rPr lang="ja-JP" altLang="en-US" sz="1400" dirty="0"/>
              <a:t>ブラウザのみでさまざまな処理が実行できる</a:t>
            </a:r>
            <a:r>
              <a:rPr lang="ja-JP" altLang="en-US" sz="1400" dirty="0"/>
              <a:t>ようにする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HTML5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lang="ja-JP" altLang="en-US" sz="1400" dirty="0"/>
              <a:t>参考</a:t>
            </a:r>
            <a:r>
              <a:rPr lang="ja-JP" altLang="en-US" sz="1400" dirty="0"/>
              <a:t>：http://www.htmq.com/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  <a:p>
            <a:pPr>
              <a:buFont typeface="Wingdings" panose="05000000000000000000" charset="0"/>
            </a:pP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HTML5の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新要素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0" y="2377440"/>
            <a:ext cx="2922270" cy="3542665"/>
          </a:xfrm>
          <a:prstGeom prst="rect">
            <a:avLst/>
          </a:prstGeom>
        </p:spPr>
      </p:pic>
      <p:pic>
        <p:nvPicPr>
          <p:cNvPr id="5" name="図形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545" y="2377440"/>
            <a:ext cx="3354070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lang="en-US" altLang="ja-JP" sz="1400" dirty="0"/>
              <a:t>Input</a:t>
            </a:r>
            <a:r>
              <a:rPr lang="ja-JP" altLang="en-US" sz="1400" dirty="0"/>
              <a:t>の</a:t>
            </a:r>
            <a:r>
              <a:rPr lang="ja-JP" altLang="en-US" sz="1400" dirty="0"/>
              <a:t>新要素</a:t>
            </a:r>
            <a:endParaRPr lang="ja-JP" altLang="en-US" sz="1400" dirty="0"/>
          </a:p>
          <a:p>
            <a:pPr>
              <a:buFont typeface="Wingdings" panose="05000000000000000000" charset="0"/>
            </a:pPr>
            <a:r>
              <a:rPr lang="ja-JP" altLang="en-US" sz="1400" dirty="0"/>
              <a:t>&lt;input type="number"&gt;や&lt;input type="email"&gt;</a:t>
            </a: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HTML5の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新要素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HTML5の</a:t>
            </a:r>
            <a:r>
              <a:rPr kumimoji="1" lang="en-US" altLang="ja-JP" sz="8000" dirty="0" smtClean="0">
                <a:solidFill>
                  <a:srgbClr val="FFFFFF"/>
                </a:solidFill>
              </a:rPr>
              <a:t>API</a:t>
            </a:r>
            <a:endParaRPr kumimoji="1" lang="en-US" altLang="ja-JP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0" y="1880870"/>
            <a:ext cx="5665470" cy="363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65350" y="1863090"/>
            <a:ext cx="9140190" cy="3702685"/>
          </a:xfrm>
        </p:spPr>
        <p:txBody>
          <a:bodyPr anchor="t">
            <a:normAutofit/>
          </a:bodyPr>
          <a:lstStyle/>
          <a:p>
            <a:pPr>
              <a:buFont typeface="Wingdings" panose="05000000000000000000" charset="0"/>
            </a:pPr>
            <a:r>
              <a:rPr sz="1400" dirty="0"/>
              <a:t>ブラウザの仕組み</a:t>
            </a:r>
            <a:endParaRPr sz="1400" dirty="0"/>
          </a:p>
          <a:p>
            <a:pPr>
              <a:buFont typeface="Wingdings" panose="05000000000000000000" charset="0"/>
            </a:pPr>
            <a:r>
              <a:rPr lang="ja-JP" sz="1400" dirty="0"/>
              <a:t>参考：https://www.html5rocks.com/ja/tutorials/internals/howbrowserswork/#The_rendering_engine</a:t>
            </a:r>
            <a:endParaRPr lang="ja-JP" sz="1400" dirty="0"/>
          </a:p>
          <a:p>
            <a:pPr>
              <a:buFont typeface="Wingdings" panose="05000000000000000000" charset="0"/>
            </a:pPr>
            <a:endParaRPr sz="1400" dirty="0"/>
          </a:p>
          <a:p>
            <a:pPr>
              <a:buFont typeface="Wingdings" panose="05000000000000000000" charset="0"/>
            </a:pPr>
            <a:endParaRPr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7522210" cy="896620"/>
          </a:xfrm>
        </p:spPr>
        <p:txBody>
          <a:bodyPr anchor="b">
            <a:normAutofit fontScale="90000"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おまけ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5" name="図形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985" y="2874010"/>
            <a:ext cx="6330950" cy="3512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29840" y="2453640"/>
            <a:ext cx="9140190" cy="3702685"/>
          </a:xfrm>
        </p:spPr>
        <p:txBody>
          <a:bodyPr anchor="t">
            <a:normAutofit/>
          </a:bodyPr>
          <a:lstStyle/>
          <a:p>
            <a:r>
              <a:rPr lang="en-US" altLang="ja-JP" sz="2100" dirty="0"/>
              <a:t>1989</a:t>
            </a:r>
            <a:r>
              <a:rPr lang="ja-JP" altLang="en-US" sz="2100" dirty="0"/>
              <a:t>年誕生　</a:t>
            </a:r>
            <a:br>
              <a:rPr lang="ja-JP" altLang="en-US" sz="2100" dirty="0"/>
            </a:br>
            <a:r>
              <a:rPr lang="ja-JP" altLang="en-US" sz="2100" dirty="0"/>
              <a:t>　　</a:t>
            </a:r>
            <a:r>
              <a:rPr lang="en-US" altLang="ja-JP" sz="2100" dirty="0"/>
              <a:t>※欧州原子核研究機構ティム・バーナーズ・リー氏</a:t>
            </a:r>
            <a:r>
              <a:rPr lang="ja-JP" altLang="en-US" sz="2100" dirty="0"/>
              <a:t>より</a:t>
            </a:r>
            <a:br>
              <a:rPr lang="ja-JP" altLang="en-US" sz="2100" dirty="0"/>
            </a:br>
            <a:r>
              <a:rPr lang="ja-JP" altLang="en-US" sz="2100" dirty="0"/>
              <a:t>　　彼により、</a:t>
            </a:r>
            <a:r>
              <a:rPr lang="en-US" altLang="ja-JP" sz="2100" dirty="0"/>
              <a:t>WWW</a:t>
            </a:r>
            <a:r>
              <a:rPr lang="ja-JP" altLang="en-US" sz="2100" dirty="0"/>
              <a:t>、</a:t>
            </a:r>
            <a:r>
              <a:rPr lang="en-US" altLang="ja-JP" sz="2100" dirty="0"/>
              <a:t>URL</a:t>
            </a:r>
            <a:r>
              <a:rPr lang="ja-JP" altLang="en-US" sz="2100" dirty="0"/>
              <a:t>、</a:t>
            </a:r>
            <a:r>
              <a:rPr lang="en-US" altLang="ja-JP" sz="2100" dirty="0"/>
              <a:t>HTTP</a:t>
            </a:r>
            <a:r>
              <a:rPr lang="ja-JP" altLang="en-US" sz="2100" dirty="0"/>
              <a:t>の考案・設計もある</a:t>
            </a:r>
            <a:endParaRPr lang="en-US" altLang="ja-JP" sz="2100" dirty="0"/>
          </a:p>
          <a:p>
            <a:endParaRPr lang="ja-JP" altLang="en-US" sz="2100" dirty="0"/>
          </a:p>
          <a:p>
            <a:r>
              <a:rPr lang="ja-JP" altLang="en-US" sz="2100" dirty="0"/>
              <a:t>翌年、ブラウザ</a:t>
            </a:r>
            <a:r>
              <a:rPr lang="ja-JP" altLang="en-US" sz="2100" dirty="0"/>
              <a:t>誕生</a:t>
            </a:r>
            <a:endParaRPr lang="ja-JP" altLang="en-US" sz="2100" dirty="0"/>
          </a:p>
          <a:p>
            <a:r>
              <a:rPr lang="en-US" altLang="ja-JP" sz="2100" dirty="0"/>
              <a:t>1996</a:t>
            </a:r>
            <a:r>
              <a:rPr lang="ja-JP" altLang="en-US" sz="2100" dirty="0"/>
              <a:t>年、</a:t>
            </a:r>
            <a:r>
              <a:rPr lang="en-US" altLang="ja-JP" sz="2100" dirty="0"/>
              <a:t>CSS</a:t>
            </a:r>
            <a:r>
              <a:rPr lang="ja-JP" altLang="en-US" sz="2100" dirty="0"/>
              <a:t>誕生</a:t>
            </a:r>
            <a:endParaRPr lang="ja-JP" altLang="en-US" sz="21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歴史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/>
          </a:bodyPr>
          <a:lstStyle/>
          <a:p>
            <a:endParaRPr lang="ja-JP" altLang="en-US" sz="21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歴史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9670" y="2453640"/>
            <a:ext cx="4982210" cy="4055110"/>
          </a:xfrm>
          <a:prstGeom prst="rect">
            <a:avLst/>
          </a:prstGeom>
        </p:spPr>
      </p:pic>
      <p:sp>
        <p:nvSpPr>
          <p:cNvPr id="5" name="フローチャート：処理 4"/>
          <p:cNvSpPr/>
          <p:nvPr/>
        </p:nvSpPr>
        <p:spPr>
          <a:xfrm>
            <a:off x="2350135" y="3973830"/>
            <a:ext cx="5161280" cy="432435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フローチャート：処理 5"/>
          <p:cNvSpPr/>
          <p:nvPr/>
        </p:nvSpPr>
        <p:spPr>
          <a:xfrm>
            <a:off x="2350135" y="5151755"/>
            <a:ext cx="5161280" cy="570230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lnSpcReduction="20000"/>
          </a:bodyPr>
          <a:lstStyle/>
          <a:p>
            <a:r>
              <a:rPr lang="ja-JP" altLang="en-US" sz="2100" dirty="0"/>
              <a:t>World Wide Web Consortium</a:t>
            </a:r>
            <a:endParaRPr lang="ja-JP" altLang="en-US" sz="2100" dirty="0"/>
          </a:p>
          <a:p>
            <a:r>
              <a:rPr lang="ja-JP" altLang="en-US" sz="2100" dirty="0"/>
              <a:t>Web技術の標準化を行う非営利団体</a:t>
            </a:r>
            <a:endParaRPr lang="ja-JP" altLang="en-US" sz="2100" dirty="0"/>
          </a:p>
          <a:p>
            <a:endParaRPr lang="ja-JP" altLang="en-US" sz="2100" dirty="0"/>
          </a:p>
          <a:p>
            <a:r>
              <a:rPr lang="ja-JP" altLang="en-US" sz="2100" dirty="0"/>
              <a:t>日本メンバー</a:t>
            </a:r>
            <a:r>
              <a:rPr lang="ja-JP" altLang="en-US" sz="2100" dirty="0"/>
              <a:t>リスト</a:t>
            </a:r>
            <a:endParaRPr lang="ja-JP" altLang="en-US" sz="2100" dirty="0"/>
          </a:p>
          <a:p>
            <a:r>
              <a:rPr lang="ja-JP" altLang="en-US" sz="1400" dirty="0"/>
              <a:t>https://www.w3.org/Consortium/Member/List?form%5BfirstLetter%5D=&amp;form%5Bcountry%5D=JP&amp;form%5Becosystem%5D=</a:t>
            </a:r>
            <a:endParaRPr lang="ja-JP" altLang="en-US" sz="1400" dirty="0"/>
          </a:p>
          <a:p>
            <a:r>
              <a:rPr lang="ja-JP" altLang="en-US" sz="2100" dirty="0"/>
              <a:t>中国メンバー</a:t>
            </a:r>
            <a:r>
              <a:rPr lang="ja-JP" altLang="en-US" sz="2100" dirty="0"/>
              <a:t>リスト</a:t>
            </a:r>
            <a:endParaRPr lang="ja-JP" altLang="en-US" sz="2100" dirty="0"/>
          </a:p>
          <a:p>
            <a:r>
              <a:rPr lang="ja-JP" altLang="en-US" sz="1400" dirty="0"/>
              <a:t>https://www.w3.org/Consortium/Member/List?form%5BfirstLetter%5D=&amp;form%5Bcountry%5D=CN&amp;form%5Becosystem%5D=</a:t>
            </a: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W3C</a:t>
            </a:r>
            <a:endParaRPr kumimoji="1" lang="ja-JP" altLang="en-US" sz="8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lnSpcReduction="20000"/>
          </a:bodyPr>
          <a:lstStyle/>
          <a:p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W3C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なぜ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8095" y="2453640"/>
            <a:ext cx="5473065" cy="404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lnSpcReduction="20000"/>
          </a:bodyPr>
          <a:lstStyle/>
          <a:p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ja-JP" altLang="en-US" sz="8000" dirty="0" smtClean="0">
                <a:solidFill>
                  <a:srgbClr val="FFFFFF"/>
                </a:solidFill>
              </a:rPr>
              <a:t>マークアップ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言語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5" name="図形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8380" y="2346960"/>
            <a:ext cx="7210425" cy="381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lnSpcReduction="20000"/>
          </a:bodyPr>
          <a:lstStyle/>
          <a:p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イメージ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rcRect l="2856" t="2294" b="1914"/>
          <a:stretch>
            <a:fillRect/>
          </a:stretch>
        </p:blipFill>
        <p:spPr>
          <a:xfrm>
            <a:off x="2178050" y="2143760"/>
            <a:ext cx="3693795" cy="432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38095" y="2453640"/>
            <a:ext cx="9140190" cy="3702685"/>
          </a:xfrm>
        </p:spPr>
        <p:txBody>
          <a:bodyPr anchor="t">
            <a:normAutofit lnSpcReduction="20000"/>
          </a:bodyPr>
          <a:lstStyle/>
          <a:p>
            <a:r>
              <a:rPr lang="ja-JP" altLang="en-US" sz="1400" dirty="0"/>
              <a:t>最低限必要な</a:t>
            </a:r>
            <a:r>
              <a:rPr lang="ja-JP" altLang="en-US" sz="1400" dirty="0"/>
              <a:t>タグ</a:t>
            </a:r>
            <a:endParaRPr lang="ja-JP" altLang="en-US" sz="1400" dirty="0"/>
          </a:p>
          <a:p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!DOCTYPEタグ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htmlタグ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headタグ</a:t>
            </a:r>
            <a:endParaRPr lang="ja-JP" altLang="en-US" sz="1400" dirty="0"/>
          </a:p>
          <a:p>
            <a:pPr marL="285750" indent="-285750">
              <a:buFont typeface="Wingdings" panose="05000000000000000000" charset="0"/>
              <a:buChar char="u"/>
            </a:pPr>
            <a:r>
              <a:rPr lang="ja-JP" altLang="en-US" sz="1400" dirty="0"/>
              <a:t>bodyタグ</a:t>
            </a: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タグ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38985" y="2346960"/>
            <a:ext cx="9639300" cy="3809365"/>
          </a:xfrm>
        </p:spPr>
        <p:txBody>
          <a:bodyPr anchor="t">
            <a:normAutofit lnSpcReduction="20000"/>
          </a:bodyPr>
          <a:lstStyle/>
          <a:p>
            <a:r>
              <a:rPr lang="en-US" altLang="ja-JP" sz="1400" dirty="0"/>
              <a:t>ＨＴＭＬ3.2準拠</a:t>
            </a:r>
            <a:endParaRPr lang="en-US" altLang="ja-JP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38985" y="966470"/>
            <a:ext cx="8924290" cy="1380490"/>
          </a:xfrm>
        </p:spPr>
        <p:txBody>
          <a:bodyPr anchor="b">
            <a:normAutofit/>
          </a:bodyPr>
          <a:lstStyle/>
          <a:p>
            <a:r>
              <a:rPr kumimoji="1" lang="en-US" altLang="ja-JP" sz="8000" dirty="0" smtClean="0">
                <a:solidFill>
                  <a:srgbClr val="FFFFFF"/>
                </a:solidFill>
              </a:rPr>
              <a:t>HTML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タグ</a:t>
            </a:r>
            <a:r>
              <a:rPr kumimoji="1" lang="ja-JP" altLang="en-US" sz="8000" dirty="0" smtClean="0">
                <a:solidFill>
                  <a:srgbClr val="FFFFFF"/>
                </a:solidFill>
              </a:rPr>
              <a:t>一覧</a:t>
            </a:r>
            <a:endParaRPr kumimoji="1" lang="ja-JP" altLang="en-US" sz="8000" dirty="0" smtClean="0">
              <a:solidFill>
                <a:srgbClr val="FFFFFF"/>
              </a:solidFill>
            </a:endParaRPr>
          </a:p>
        </p:txBody>
      </p:sp>
      <p:pic>
        <p:nvPicPr>
          <p:cNvPr id="4" name="図形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2020" y="2679065"/>
            <a:ext cx="9261475" cy="229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回路">
  <a:themeElements>
    <a:clrScheme name="回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回路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WPS Presentation</Application>
  <PresentationFormat>ユーザー設定</PresentationFormat>
  <Paragraphs>105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ＭＳ Ｐゴシック</vt:lpstr>
      <vt:lpstr>Wingdings</vt:lpstr>
      <vt:lpstr>Trebuchet MS</vt:lpstr>
      <vt:lpstr>ＭＳ Ｐゴシック</vt:lpstr>
      <vt:lpstr>游ゴシック</vt:lpstr>
      <vt:lpstr>Tw Cen MT</vt:lpstr>
      <vt:lpstr>Microsoft YaHei</vt:lpstr>
      <vt:lpstr>Arial Unicode MS</vt:lpstr>
      <vt:lpstr>SimSun</vt:lpstr>
      <vt:lpstr>Wingdings</vt:lpstr>
      <vt:lpstr>回路</vt:lpstr>
      <vt:lpstr>Java基礎</vt:lpstr>
      <vt:lpstr>Java歴史</vt:lpstr>
      <vt:lpstr>HTML歴史</vt:lpstr>
      <vt:lpstr>HTML歴史</vt:lpstr>
      <vt:lpstr>W3C</vt:lpstr>
      <vt:lpstr>W3Cなぜ</vt:lpstr>
      <vt:lpstr>マークアップ言語</vt:lpstr>
      <vt:lpstr>HTMLイメージ</vt:lpstr>
      <vt:lpstr>HTMLタグ</vt:lpstr>
      <vt:lpstr>HTMLタグ</vt:lpstr>
      <vt:lpstr>HTML要素</vt:lpstr>
      <vt:lpstr>HTML要素の属性と値</vt:lpstr>
      <vt:lpstr>ブラウザサポート</vt:lpstr>
      <vt:lpstr>HTML5</vt:lpstr>
      <vt:lpstr>HTML5の新要素</vt:lpstr>
      <vt:lpstr>HTML5の新要素</vt:lpstr>
      <vt:lpstr>HTML5のAPI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毛ST</dc:creator>
  <cp:lastModifiedBy>gmoue</cp:lastModifiedBy>
  <cp:revision>77</cp:revision>
  <dcterms:created xsi:type="dcterms:W3CDTF">2018-02-23T04:30:00Z</dcterms:created>
  <dcterms:modified xsi:type="dcterms:W3CDTF">2022-03-19T05:02:41Z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70ABF5DE96A54002BB671A9101DB3C32</vt:lpwstr>
  </property>
  <property fmtid="{D5CDD505-2E9C-101B-9397-08002B2CF9AE}" pid="3" name="KSOProductBuildVer">
    <vt:lpwstr>1041-11.2.0.10463</vt:lpwstr>
  </property>
</Properties>
</file>