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5"/>
  </p:notesMasterIdLst>
  <p:sldIdLst>
    <p:sldId id="302" r:id="rId2"/>
    <p:sldId id="260" r:id="rId3"/>
    <p:sldId id="256" r:id="rId4"/>
    <p:sldId id="257" r:id="rId5"/>
    <p:sldId id="299" r:id="rId6"/>
    <p:sldId id="298" r:id="rId7"/>
    <p:sldId id="261" r:id="rId8"/>
    <p:sldId id="300" r:id="rId9"/>
    <p:sldId id="262" r:id="rId10"/>
    <p:sldId id="264" r:id="rId11"/>
    <p:sldId id="263" r:id="rId12"/>
    <p:sldId id="265" r:id="rId13"/>
    <p:sldId id="30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E5D36C4E-E697-4176-B28F-6A1D70070A5D}">
          <p14:sldIdLst>
            <p14:sldId id="302"/>
            <p14:sldId id="260"/>
            <p14:sldId id="256"/>
            <p14:sldId id="257"/>
            <p14:sldId id="299"/>
            <p14:sldId id="298"/>
            <p14:sldId id="261"/>
            <p14:sldId id="300"/>
            <p14:sldId id="262"/>
            <p14:sldId id="264"/>
            <p14:sldId id="263"/>
            <p14:sldId id="265"/>
            <p14:sldId id="30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4" autoAdjust="0"/>
    <p:restoredTop sz="87433" autoAdjust="0"/>
  </p:normalViewPr>
  <p:slideViewPr>
    <p:cSldViewPr snapToGrid="0">
      <p:cViewPr>
        <p:scale>
          <a:sx n="84" d="100"/>
          <a:sy n="84" d="100"/>
        </p:scale>
        <p:origin x="-269" y="-1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E5D9A-D6B6-4F73-B697-ADEA0CCABE12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E2189-27F9-42D8-8822-734849965A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671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E2189-27F9-42D8-8822-734849965A86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071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E2189-27F9-42D8-8822-734849965A86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071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8934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738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008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387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E2189-27F9-42D8-8822-734849965A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387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72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51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4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437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506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729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46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510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37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58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55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76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97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56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5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57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C36C-5965-41D4-BD27-B89980D65C06}" type="datetimeFigureOut">
              <a:rPr kumimoji="1" lang="ja-JP" altLang="en-US" smtClean="0"/>
              <a:t>2019/5/19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626B0-6C44-4EFC-B1EE-DD00893CB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259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scheduling 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008802"/>
              </p:ext>
            </p:extLst>
          </p:nvPr>
        </p:nvGraphicFramePr>
        <p:xfrm>
          <a:off x="1481420" y="2031638"/>
          <a:ext cx="8079040" cy="3598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6610"/>
                <a:gridCol w="375322"/>
                <a:gridCol w="375322"/>
                <a:gridCol w="375322"/>
                <a:gridCol w="375322"/>
                <a:gridCol w="375322"/>
                <a:gridCol w="375322"/>
                <a:gridCol w="375322"/>
                <a:gridCol w="375322"/>
                <a:gridCol w="457122"/>
                <a:gridCol w="457122"/>
                <a:gridCol w="457122"/>
                <a:gridCol w="457122"/>
                <a:gridCol w="457122"/>
                <a:gridCol w="457122"/>
                <a:gridCol w="457122"/>
              </a:tblGrid>
              <a:tr h="470148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 dirty="0" smtClean="0">
                          <a:effectLst/>
                        </a:rPr>
                        <a:t>08:30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08:45</a:t>
                      </a:r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電源</a:t>
                      </a:r>
                      <a:r>
                        <a:rPr lang="ja-JP" altLang="en-US" sz="1100" u="none" strike="noStrike" dirty="0">
                          <a:effectLst/>
                        </a:rPr>
                        <a:t>、プロジェクター準備、環境整備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</a:tr>
              <a:tr h="47014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 dirty="0" smtClean="0">
                          <a:effectLst/>
                        </a:rPr>
                        <a:t>08:45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09:45</a:t>
                      </a:r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勉強</a:t>
                      </a:r>
                      <a:r>
                        <a:rPr lang="ja-JP" altLang="en-US" sz="1100" u="none" strike="noStrike" dirty="0">
                          <a:effectLst/>
                        </a:rPr>
                        <a:t>開催のあいさつ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</a:tr>
              <a:tr h="4701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09:50～</a:t>
                      </a:r>
                      <a:r>
                        <a:rPr lang="en-US" sz="1100" u="none" strike="noStrike" dirty="0">
                          <a:effectLst/>
                        </a:rPr>
                        <a:t>10:30  </a:t>
                      </a:r>
                      <a:r>
                        <a:rPr lang="en-US" sz="1100" u="none" strike="noStrike" dirty="0" smtClean="0">
                          <a:effectLst/>
                        </a:rPr>
                        <a:t>Java</a:t>
                      </a:r>
                      <a:r>
                        <a:rPr lang="ja-JP" altLang="en-US" sz="1100" u="none" strike="noStrike" dirty="0">
                          <a:effectLst/>
                        </a:rPr>
                        <a:t>基礎の勉強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</a:tr>
              <a:tr h="470148">
                <a:tc gridSpan="16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10:30</a:t>
                      </a:r>
                      <a:r>
                        <a:rPr lang="en-US" sz="1100" u="none" strike="noStrike" dirty="0">
                          <a:effectLst/>
                        </a:rPr>
                        <a:t>～</a:t>
                      </a:r>
                      <a:r>
                        <a:rPr lang="en-US" sz="1100" u="none" strike="noStrike" dirty="0" smtClean="0">
                          <a:effectLst/>
                        </a:rPr>
                        <a:t>10:50 </a:t>
                      </a:r>
                      <a:r>
                        <a:rPr lang="en-US" sz="1100" u="none" strike="noStrike" dirty="0">
                          <a:effectLst/>
                        </a:rPr>
                        <a:t>JDK</a:t>
                      </a:r>
                      <a:r>
                        <a:rPr lang="ja-JP" altLang="en-US" sz="1100" u="none" strike="noStrike" dirty="0">
                          <a:effectLst/>
                        </a:rPr>
                        <a:t>インストールおよび最初</a:t>
                      </a:r>
                      <a:r>
                        <a:rPr lang="en-US" sz="1100" u="none" strike="noStrike" dirty="0" err="1">
                          <a:effectLst/>
                        </a:rPr>
                        <a:t>HelloEanersoft</a:t>
                      </a:r>
                      <a:r>
                        <a:rPr lang="ja-JP" altLang="en-US" sz="1100" u="none" strike="noStrike" dirty="0">
                          <a:effectLst/>
                        </a:rPr>
                        <a:t>プログラム作成及びラン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1952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 dirty="0">
                          <a:effectLst/>
                        </a:rPr>
                        <a:t>10:50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11:00</a:t>
                      </a:r>
                      <a:r>
                        <a:rPr lang="ja-JP" altLang="en-US" sz="1100" u="none" strike="noStrike" dirty="0">
                          <a:effectLst/>
                        </a:rPr>
                        <a:t>　休憩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</a:tr>
              <a:tr h="415959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11:00～11:30   eclipse</a:t>
                      </a:r>
                      <a:r>
                        <a:rPr lang="ja-JP" altLang="en-US" sz="1100" u="none" strike="noStrike" dirty="0">
                          <a:effectLst/>
                        </a:rPr>
                        <a:t>インストール、サンプル作成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</a:tr>
              <a:tr h="48033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 dirty="0">
                          <a:effectLst/>
                        </a:rPr>
                        <a:t>11:30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11:50</a:t>
                      </a:r>
                      <a:r>
                        <a:rPr lang="ja-JP" altLang="en-US" sz="1100" u="none" strike="noStrike" dirty="0">
                          <a:effectLst/>
                        </a:rPr>
                        <a:t>　ソースレビュー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</a:tr>
              <a:tr h="470148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altLang="ja-JP" sz="1100" u="none" strike="noStrike" dirty="0">
                          <a:effectLst/>
                        </a:rPr>
                        <a:t>11:50</a:t>
                      </a:r>
                      <a:r>
                        <a:rPr lang="ja-JP" altLang="en-US" sz="1100" u="none" strike="noStrike" dirty="0">
                          <a:effectLst/>
                        </a:rPr>
                        <a:t>～</a:t>
                      </a:r>
                      <a:r>
                        <a:rPr lang="en-US" altLang="ja-JP" sz="1100" u="none" strike="noStrike" dirty="0">
                          <a:effectLst/>
                        </a:rPr>
                        <a:t>12:00  </a:t>
                      </a:r>
                      <a:r>
                        <a:rPr lang="ja-JP" altLang="en-US" sz="1100" u="none" strike="noStrike" dirty="0">
                          <a:effectLst/>
                        </a:rPr>
                        <a:t>次回開催期間の決まり及びおしまいのあいさつ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164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xmlns="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655762"/>
          </a:xfrm>
        </p:spPr>
        <p:txBody>
          <a:bodyPr/>
          <a:lstStyle/>
          <a:p>
            <a:r>
              <a:rPr lang="en-US" altLang="ja-JP" dirty="0" smtClean="0"/>
              <a:t>Java</a:t>
            </a:r>
            <a:r>
              <a:rPr lang="ja-JP" altLang="en-US" dirty="0" smtClean="0"/>
              <a:t>制御</a:t>
            </a:r>
            <a:endParaRPr lang="ja-JP" altLang="en-US" dirty="0"/>
          </a:p>
        </p:txBody>
      </p:sp>
      <p:sp>
        <p:nvSpPr>
          <p:cNvPr id="7" name="サブタイトル 6">
            <a:extLst>
              <a:ext uri="{FF2B5EF4-FFF2-40B4-BE49-F238E27FC236}">
                <a16:creationId xmlns:a16="http://schemas.microsoft.com/office/drawing/2014/main" xmlns="" id="{2E0A438C-9380-47FB-A5D0-019C847F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3078" y="3602038"/>
            <a:ext cx="7904921" cy="199300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・分岐処理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IF</a:t>
            </a:r>
            <a:r>
              <a:rPr lang="ja-JP" altLang="en-US" dirty="0" smtClean="0"/>
              <a:t>文　　</a:t>
            </a:r>
            <a:r>
              <a:rPr lang="en-US" altLang="ja-JP" dirty="0" smtClean="0"/>
              <a:t>Switch</a:t>
            </a:r>
            <a:r>
              <a:rPr lang="ja-JP" altLang="en-US" dirty="0" smtClean="0"/>
              <a:t>文</a:t>
            </a:r>
            <a:endParaRPr lang="en-US" altLang="ja-JP" dirty="0"/>
          </a:p>
          <a:p>
            <a:r>
              <a:rPr lang="ja-JP" altLang="en-US" dirty="0" smtClean="0"/>
              <a:t>・繰り返す処理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FOR</a:t>
            </a:r>
            <a:r>
              <a:rPr lang="ja-JP" altLang="en-US" dirty="0" smtClean="0"/>
              <a:t>　</a:t>
            </a:r>
            <a:r>
              <a:rPr lang="en-US" altLang="ja-JP" dirty="0" smtClean="0"/>
              <a:t>FOREACH</a:t>
            </a:r>
            <a:r>
              <a:rPr lang="ja-JP" altLang="en-US" dirty="0" smtClean="0"/>
              <a:t>　</a:t>
            </a:r>
            <a:r>
              <a:rPr lang="en-US" altLang="ja-JP" dirty="0" smtClean="0"/>
              <a:t>DO</a:t>
            </a:r>
            <a:r>
              <a:rPr lang="ja-JP" altLang="en-US" dirty="0" smtClean="0"/>
              <a:t>　</a:t>
            </a:r>
            <a:r>
              <a:rPr lang="en-US" altLang="ja-JP" dirty="0" smtClean="0"/>
              <a:t>WHILE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9515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xmlns="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2"/>
            <a:ext cx="8791575" cy="1387405"/>
          </a:xfrm>
        </p:spPr>
        <p:txBody>
          <a:bodyPr/>
          <a:lstStyle/>
          <a:p>
            <a:r>
              <a:rPr lang="en-US" altLang="ja-JP" dirty="0" smtClean="0"/>
              <a:t>JAVA</a:t>
            </a:r>
            <a:r>
              <a:rPr lang="ja-JP" altLang="en-US" dirty="0" smtClean="0"/>
              <a:t>ブロック</a:t>
            </a:r>
            <a:endParaRPr lang="ja-JP" altLang="en-US" dirty="0"/>
          </a:p>
        </p:txBody>
      </p:sp>
      <p:sp>
        <p:nvSpPr>
          <p:cNvPr id="7" name="サブタイトル 6">
            <a:extLst>
              <a:ext uri="{FF2B5EF4-FFF2-40B4-BE49-F238E27FC236}">
                <a16:creationId xmlns:a16="http://schemas.microsoft.com/office/drawing/2014/main" xmlns="" id="{2E0A438C-9380-47FB-A5D0-019C847F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5283" y="2743200"/>
            <a:ext cx="6350899" cy="2544024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・分岐処理・繰り返す処理のブロック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 smtClean="0"/>
              <a:t>static</a:t>
            </a:r>
            <a:r>
              <a:rPr lang="ja-JP" altLang="en-US" dirty="0"/>
              <a:t>　</a:t>
            </a:r>
            <a:r>
              <a:rPr lang="en-US" altLang="ja-JP" dirty="0" smtClean="0"/>
              <a:t>static {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  }</a:t>
            </a:r>
          </a:p>
          <a:p>
            <a:r>
              <a:rPr lang="ja-JP" altLang="en-US" dirty="0" smtClean="0"/>
              <a:t>・クラスブロック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{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  }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0005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xmlns="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2"/>
            <a:ext cx="8791575" cy="1387405"/>
          </a:xfrm>
        </p:spPr>
        <p:txBody>
          <a:bodyPr/>
          <a:lstStyle/>
          <a:p>
            <a:r>
              <a:rPr lang="ja-JP" altLang="en-US" dirty="0" smtClean="0"/>
              <a:t>練習＜１＞</a:t>
            </a:r>
            <a:endParaRPr lang="ja-JP" altLang="en-US" dirty="0"/>
          </a:p>
        </p:txBody>
      </p:sp>
      <p:sp>
        <p:nvSpPr>
          <p:cNvPr id="7" name="サブタイトル 6">
            <a:extLst>
              <a:ext uri="{FF2B5EF4-FFF2-40B4-BE49-F238E27FC236}">
                <a16:creationId xmlns:a16="http://schemas.microsoft.com/office/drawing/2014/main" xmlns="" id="{2E0A438C-9380-47FB-A5D0-019C847F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1070" y="4310040"/>
            <a:ext cx="5479773" cy="1067719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コマンドライン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「</a:t>
            </a:r>
            <a:r>
              <a:rPr lang="en-US" altLang="ja-JP" dirty="0" smtClean="0"/>
              <a:t>Hello </a:t>
            </a:r>
            <a:r>
              <a:rPr lang="en-US" altLang="ja-JP" dirty="0" err="1" smtClean="0"/>
              <a:t>eanersoft</a:t>
            </a:r>
            <a:r>
              <a:rPr lang="ja-JP" altLang="en-US" dirty="0" smtClean="0"/>
              <a:t>」出力</a:t>
            </a:r>
            <a:endParaRPr lang="en-US" altLang="ja-JP" dirty="0"/>
          </a:p>
        </p:txBody>
      </p:sp>
      <p:sp>
        <p:nvSpPr>
          <p:cNvPr id="6" name="サブタイトル 6">
            <a:extLst>
              <a:ext uri="{FF2B5EF4-FFF2-40B4-BE49-F238E27FC236}">
                <a16:creationId xmlns:a16="http://schemas.microsoft.com/office/drawing/2014/main" xmlns="" id="{8126F6E4-3403-479C-8704-0BE6ED9030D3}"/>
              </a:ext>
            </a:extLst>
          </p:cNvPr>
          <p:cNvSpPr txBox="1">
            <a:spLocks/>
          </p:cNvSpPr>
          <p:nvPr/>
        </p:nvSpPr>
        <p:spPr>
          <a:xfrm>
            <a:off x="3091070" y="2705997"/>
            <a:ext cx="6579704" cy="723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JDK</a:t>
            </a:r>
            <a:r>
              <a:rPr lang="ja-JP" altLang="en-US" dirty="0" smtClean="0"/>
              <a:t>インストール</a:t>
            </a:r>
            <a:endParaRPr lang="en-US" altLang="ja-JP" dirty="0"/>
          </a:p>
        </p:txBody>
      </p:sp>
      <p:sp>
        <p:nvSpPr>
          <p:cNvPr id="8" name="サブタイトル 6">
            <a:extLst>
              <a:ext uri="{FF2B5EF4-FFF2-40B4-BE49-F238E27FC236}">
                <a16:creationId xmlns:a16="http://schemas.microsoft.com/office/drawing/2014/main" xmlns="" id="{2E0A438C-9380-47FB-A5D0-019C847F5494}"/>
              </a:ext>
            </a:extLst>
          </p:cNvPr>
          <p:cNvSpPr txBox="1">
            <a:spLocks/>
          </p:cNvSpPr>
          <p:nvPr/>
        </p:nvSpPr>
        <p:spPr>
          <a:xfrm>
            <a:off x="3091070" y="3512745"/>
            <a:ext cx="5479773" cy="615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ワードパッドなどでコーディング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2380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6" grpId="0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xmlns="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2"/>
            <a:ext cx="8791575" cy="1387405"/>
          </a:xfrm>
        </p:spPr>
        <p:txBody>
          <a:bodyPr/>
          <a:lstStyle/>
          <a:p>
            <a:r>
              <a:rPr lang="ja-JP" altLang="en-US" dirty="0" smtClean="0"/>
              <a:t>練習＜２＞</a:t>
            </a:r>
            <a:endParaRPr lang="ja-JP" altLang="en-US" dirty="0"/>
          </a:p>
        </p:txBody>
      </p:sp>
      <p:sp>
        <p:nvSpPr>
          <p:cNvPr id="6" name="サブタイトル 6">
            <a:extLst>
              <a:ext uri="{FF2B5EF4-FFF2-40B4-BE49-F238E27FC236}">
                <a16:creationId xmlns:a16="http://schemas.microsoft.com/office/drawing/2014/main" xmlns="" id="{8126F6E4-3403-479C-8704-0BE6ED9030D3}"/>
              </a:ext>
            </a:extLst>
          </p:cNvPr>
          <p:cNvSpPr txBox="1">
            <a:spLocks/>
          </p:cNvSpPr>
          <p:nvPr/>
        </p:nvSpPr>
        <p:spPr>
          <a:xfrm>
            <a:off x="3091070" y="2705997"/>
            <a:ext cx="6579704" cy="723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Eclipse</a:t>
            </a:r>
            <a:r>
              <a:rPr lang="ja-JP" altLang="en-US" dirty="0" smtClean="0"/>
              <a:t>環境構築</a:t>
            </a:r>
            <a:endParaRPr lang="en-US" altLang="ja-JP" dirty="0"/>
          </a:p>
        </p:txBody>
      </p:sp>
      <p:sp>
        <p:nvSpPr>
          <p:cNvPr id="8" name="サブタイトル 6">
            <a:extLst>
              <a:ext uri="{FF2B5EF4-FFF2-40B4-BE49-F238E27FC236}">
                <a16:creationId xmlns:a16="http://schemas.microsoft.com/office/drawing/2014/main" xmlns="" id="{2E0A438C-9380-47FB-A5D0-019C847F5494}"/>
              </a:ext>
            </a:extLst>
          </p:cNvPr>
          <p:cNvSpPr txBox="1">
            <a:spLocks/>
          </p:cNvSpPr>
          <p:nvPr/>
        </p:nvSpPr>
        <p:spPr>
          <a:xfrm>
            <a:off x="3091070" y="3512745"/>
            <a:ext cx="5479773" cy="615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JDK</a:t>
            </a:r>
            <a:r>
              <a:rPr lang="ja-JP" altLang="en-US" dirty="0" smtClean="0"/>
              <a:t>と連携</a:t>
            </a:r>
            <a:endParaRPr lang="en-US" altLang="ja-JP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922" y="3820562"/>
            <a:ext cx="3008431" cy="2008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サブタイトル 6">
            <a:extLst>
              <a:ext uri="{FF2B5EF4-FFF2-40B4-BE49-F238E27FC236}">
                <a16:creationId xmlns:a16="http://schemas.microsoft.com/office/drawing/2014/main" xmlns="" id="{2E0A438C-9380-47FB-A5D0-019C847F5494}"/>
              </a:ext>
            </a:extLst>
          </p:cNvPr>
          <p:cNvSpPr txBox="1">
            <a:spLocks/>
          </p:cNvSpPr>
          <p:nvPr/>
        </p:nvSpPr>
        <p:spPr>
          <a:xfrm>
            <a:off x="3091070" y="4285857"/>
            <a:ext cx="5479773" cy="77503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kumimoji="1"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右の写真のようなイメージを</a:t>
            </a:r>
            <a:endParaRPr lang="en-US" altLang="ja-JP" dirty="0" smtClean="0"/>
          </a:p>
          <a:p>
            <a:r>
              <a:rPr lang="ja-JP" altLang="en-US" dirty="0"/>
              <a:t>出力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3507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build="p"/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5345" y="1613352"/>
            <a:ext cx="8924355" cy="2264168"/>
          </a:xfrm>
        </p:spPr>
        <p:txBody>
          <a:bodyPr anchor="b">
            <a:normAutofit/>
          </a:bodyPr>
          <a:lstStyle/>
          <a:p>
            <a:r>
              <a:rPr kumimoji="1" lang="en-US" altLang="ja-JP" sz="8000" dirty="0" smtClean="0">
                <a:solidFill>
                  <a:srgbClr val="FFFFFF"/>
                </a:solidFill>
              </a:rPr>
              <a:t>Java</a:t>
            </a:r>
            <a:r>
              <a:rPr kumimoji="1" lang="ja-JP" altLang="en-US" sz="8000" dirty="0" smtClean="0">
                <a:solidFill>
                  <a:srgbClr val="FFFFFF"/>
                </a:solidFill>
              </a:rPr>
              <a:t>基礎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xmlns="" id="{3A929DD7-D395-4F33-9951-D29620E23444}"/>
              </a:ext>
            </a:extLst>
          </p:cNvPr>
          <p:cNvSpPr txBox="1">
            <a:spLocks/>
          </p:cNvSpPr>
          <p:nvPr/>
        </p:nvSpPr>
        <p:spPr>
          <a:xfrm>
            <a:off x="10094614" y="6201624"/>
            <a:ext cx="2097386" cy="5449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 err="1" smtClean="0">
                <a:solidFill>
                  <a:srgbClr val="FFFFFF"/>
                </a:solidFill>
              </a:rPr>
              <a:t>Eaner</a:t>
            </a:r>
            <a:endParaRPr lang="ja-JP" alt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8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652" y="3509905"/>
            <a:ext cx="8577263" cy="2646451"/>
          </a:xfrm>
        </p:spPr>
        <p:txBody>
          <a:bodyPr anchor="t">
            <a:normAutofit fontScale="77500" lnSpcReduction="20000"/>
          </a:bodyPr>
          <a:lstStyle/>
          <a:p>
            <a:r>
              <a:rPr lang="en-US" altLang="ja-JP" dirty="0" smtClean="0"/>
              <a:t>Java</a:t>
            </a:r>
            <a:r>
              <a:rPr lang="ja-JP" altLang="en-US" dirty="0" smtClean="0"/>
              <a:t>由来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Java</a:t>
            </a:r>
            <a:r>
              <a:rPr lang="ja-JP" altLang="en-US" dirty="0"/>
              <a:t>コンパイル後のデータのはじめの</a:t>
            </a:r>
            <a:r>
              <a:rPr lang="en-US" altLang="ja-JP" dirty="0"/>
              <a:t>4</a:t>
            </a:r>
            <a:r>
              <a:rPr lang="ja-JP" altLang="en-US" dirty="0" smtClean="0"/>
              <a:t>バイト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16</a:t>
            </a:r>
            <a:r>
              <a:rPr lang="ja-JP" altLang="en-US" dirty="0" smtClean="0"/>
              <a:t>進法　「</a:t>
            </a:r>
            <a:r>
              <a:rPr lang="en-US" altLang="ja-JP" dirty="0"/>
              <a:t>0x</a:t>
            </a:r>
            <a:r>
              <a:rPr lang="en-US" altLang="ja-JP" b="1" dirty="0"/>
              <a:t>CAFE</a:t>
            </a:r>
            <a:r>
              <a:rPr lang="en-US" altLang="ja-JP" dirty="0"/>
              <a:t>BABE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r>
              <a:rPr lang="ja-JP" altLang="en-US" sz="2100" dirty="0"/>
              <a:t>最初のリリース</a:t>
            </a:r>
            <a:endParaRPr lang="en-US" altLang="ja-JP" sz="2100" dirty="0"/>
          </a:p>
          <a:p>
            <a:r>
              <a:rPr lang="ja-JP" altLang="en-US" sz="2100" dirty="0"/>
              <a:t>　</a:t>
            </a:r>
            <a:r>
              <a:rPr lang="ja-JP" altLang="en-US" sz="2100" dirty="0"/>
              <a:t>　</a:t>
            </a:r>
            <a:r>
              <a:rPr lang="en-US" altLang="ja-JP" sz="2100" dirty="0"/>
              <a:t>1996</a:t>
            </a:r>
            <a:r>
              <a:rPr lang="ja-JP" altLang="en-US" sz="2100" dirty="0"/>
              <a:t>年 </a:t>
            </a:r>
            <a:r>
              <a:rPr lang="en-US" altLang="ja-JP" sz="2100" dirty="0"/>
              <a:t>java 1.0</a:t>
            </a:r>
          </a:p>
          <a:p>
            <a:r>
              <a:rPr lang="ja-JP" altLang="en-US" sz="2100" dirty="0"/>
              <a:t>三つ</a:t>
            </a:r>
            <a:r>
              <a:rPr lang="ja-JP" altLang="en-US" sz="2100" dirty="0"/>
              <a:t>の</a:t>
            </a:r>
            <a:r>
              <a:rPr lang="ja-JP" altLang="en-US" sz="2100" dirty="0"/>
              <a:t>マーケット</a:t>
            </a:r>
            <a:endParaRPr lang="en-US" altLang="ja-JP" sz="2100" dirty="0"/>
          </a:p>
          <a:p>
            <a:r>
              <a:rPr lang="ja-JP" altLang="en-US" sz="2100" dirty="0"/>
              <a:t>　</a:t>
            </a:r>
            <a:r>
              <a:rPr lang="ja-JP" altLang="en-US" sz="2100" dirty="0"/>
              <a:t>　</a:t>
            </a:r>
            <a:r>
              <a:rPr lang="en-US" altLang="ja-JP" sz="2100" dirty="0"/>
              <a:t>Java SE </a:t>
            </a:r>
            <a:r>
              <a:rPr lang="ja-JP" altLang="en-US" sz="2100" dirty="0"/>
              <a:t>　　</a:t>
            </a:r>
            <a:r>
              <a:rPr lang="en-US" altLang="ja-JP" sz="2100" dirty="0"/>
              <a:t>JAVA</a:t>
            </a:r>
            <a:r>
              <a:rPr lang="ja-JP" altLang="en-US" sz="2100" dirty="0"/>
              <a:t> </a:t>
            </a:r>
            <a:r>
              <a:rPr lang="en-US" altLang="ja-JP" sz="2100" dirty="0"/>
              <a:t>ME</a:t>
            </a:r>
            <a:r>
              <a:rPr lang="ja-JP" altLang="en-US" sz="2100" dirty="0"/>
              <a:t>　　</a:t>
            </a:r>
            <a:r>
              <a:rPr lang="en-US" altLang="ja-JP" sz="2100" dirty="0"/>
              <a:t>JAVA EE</a:t>
            </a:r>
            <a:endParaRPr lang="ja-JP" altLang="en-US" sz="21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2836" y="1105351"/>
            <a:ext cx="8924355" cy="2323649"/>
          </a:xfrm>
        </p:spPr>
        <p:txBody>
          <a:bodyPr anchor="b">
            <a:normAutofit/>
          </a:bodyPr>
          <a:lstStyle/>
          <a:p>
            <a:r>
              <a:rPr kumimoji="1" lang="en-US" altLang="ja-JP" sz="8000" dirty="0" smtClean="0">
                <a:solidFill>
                  <a:srgbClr val="FFFFFF"/>
                </a:solidFill>
              </a:rPr>
              <a:t>Java</a:t>
            </a:r>
            <a:r>
              <a:rPr kumimoji="1" lang="ja-JP" altLang="en-US" sz="8000" dirty="0" smtClean="0">
                <a:solidFill>
                  <a:srgbClr val="FFFFFF"/>
                </a:solidFill>
              </a:rPr>
              <a:t>歴史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8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44F2B53F-5AB2-4BCD-9167-A2941A6A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2824" y="4083113"/>
            <a:ext cx="6694368" cy="219999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1600" dirty="0"/>
              <a:t>コンピュータ世界のプログラミング言語は下記の要素ある</a:t>
            </a:r>
            <a:endParaRPr lang="en-US" altLang="ja-JP" sz="1600" dirty="0"/>
          </a:p>
          <a:p>
            <a:pPr>
              <a:lnSpc>
                <a:spcPct val="100000"/>
              </a:lnSpc>
            </a:pPr>
            <a:r>
              <a:rPr lang="ja-JP" altLang="en-US" sz="1600" dirty="0"/>
              <a:t>・データ型</a:t>
            </a:r>
            <a:endParaRPr lang="en-US" altLang="ja-JP" sz="1600" dirty="0"/>
          </a:p>
          <a:p>
            <a:pPr>
              <a:lnSpc>
                <a:spcPct val="100000"/>
              </a:lnSpc>
            </a:pPr>
            <a:r>
              <a:rPr lang="ja-JP" altLang="en-US" sz="1600" dirty="0"/>
              <a:t>・演算</a:t>
            </a:r>
            <a:endParaRPr lang="en-US" altLang="ja-JP" sz="1600" dirty="0"/>
          </a:p>
          <a:p>
            <a:pPr>
              <a:lnSpc>
                <a:spcPct val="100000"/>
              </a:lnSpc>
            </a:pPr>
            <a:r>
              <a:rPr lang="ja-JP" altLang="en-US" sz="1600" dirty="0"/>
              <a:t>・制御</a:t>
            </a:r>
            <a:endParaRPr lang="en-US" altLang="ja-JP" sz="16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2836" y="1105351"/>
            <a:ext cx="8924355" cy="2323649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プログラミング言語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256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141" y="1041149"/>
            <a:ext cx="8924355" cy="1292382"/>
          </a:xfrm>
        </p:spPr>
        <p:txBody>
          <a:bodyPr anchor="b">
            <a:normAutofit/>
          </a:bodyPr>
          <a:lstStyle/>
          <a:p>
            <a:r>
              <a:rPr kumimoji="1" lang="en-US" altLang="ja-JP" sz="8000" dirty="0" smtClean="0">
                <a:solidFill>
                  <a:srgbClr val="FFFFFF"/>
                </a:solidFill>
              </a:rPr>
              <a:t>Google </a:t>
            </a:r>
            <a:r>
              <a:rPr kumimoji="1" lang="en-US" altLang="ja-JP" sz="8000" dirty="0" err="1" smtClean="0">
                <a:solidFill>
                  <a:srgbClr val="FFFFFF"/>
                </a:solidFill>
              </a:rPr>
              <a:t>Blockly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  <p:pic>
        <p:nvPicPr>
          <p:cNvPr id="1026" name="Picture 2" descr="https://developers.google.com/blockly/images/BlocklyDemoIm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829" y="2411810"/>
            <a:ext cx="7324253" cy="4119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3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046600-D8F1-4369-8843-1B8BEF917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5345" y="1613351"/>
            <a:ext cx="8924355" cy="2323649"/>
          </a:xfrm>
        </p:spPr>
        <p:txBody>
          <a:bodyPr anchor="b">
            <a:normAutofit/>
          </a:bodyPr>
          <a:lstStyle/>
          <a:p>
            <a:r>
              <a:rPr kumimoji="1" lang="ja-JP" altLang="en-US" sz="8000" dirty="0" smtClean="0">
                <a:solidFill>
                  <a:srgbClr val="FFFFFF"/>
                </a:solidFill>
              </a:rPr>
              <a:t>そして</a:t>
            </a:r>
            <a:r>
              <a:rPr kumimoji="1" lang="en-US" altLang="ja-JP" sz="8000" dirty="0" smtClean="0">
                <a:solidFill>
                  <a:srgbClr val="FFFFFF"/>
                </a:solidFill>
              </a:rPr>
              <a:t>Java</a:t>
            </a:r>
            <a:r>
              <a:rPr kumimoji="1" lang="ja-JP" altLang="en-US" sz="8000" dirty="0" smtClean="0">
                <a:solidFill>
                  <a:srgbClr val="FFFFFF"/>
                </a:solidFill>
              </a:rPr>
              <a:t>は</a:t>
            </a:r>
            <a:endParaRPr kumimoji="1" lang="ja-JP" altLang="en-US" sz="8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xmlns="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6258" y="551994"/>
            <a:ext cx="2342491" cy="706437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データ型</a:t>
            </a:r>
            <a:endParaRPr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740" y="1382320"/>
            <a:ext cx="5478462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42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xmlns="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2349" y="1058988"/>
            <a:ext cx="6570459" cy="706437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数値型のキャスト</a:t>
            </a:r>
            <a:endParaRPr lang="ja-JP" altLang="en-US" dirty="0"/>
          </a:p>
        </p:txBody>
      </p:sp>
      <p:pic>
        <p:nvPicPr>
          <p:cNvPr id="3074" name="Picture 2" descr="åå¤æ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324" y="2190546"/>
            <a:ext cx="6990999" cy="253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06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xmlns="" id="{0E04CAF2-0F09-4473-B138-9404C716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860078"/>
            <a:ext cx="8791575" cy="849737"/>
          </a:xfrm>
        </p:spPr>
        <p:txBody>
          <a:bodyPr/>
          <a:lstStyle/>
          <a:p>
            <a:r>
              <a:rPr lang="ja-JP" altLang="en-US" dirty="0"/>
              <a:t>演算子</a:t>
            </a:r>
            <a:endParaRPr lang="ja-JP" altLang="en-US" dirty="0"/>
          </a:p>
        </p:txBody>
      </p:sp>
      <p:pic>
        <p:nvPicPr>
          <p:cNvPr id="4098" name="Picture 2" descr="http://stat.ameba.jp/user_images/74/01/1002421644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616" y="1907004"/>
            <a:ext cx="5982674" cy="448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342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回路">
  <a:themeElements>
    <a:clrScheme name="回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回路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回路">
    <a:dk1>
      <a:sysClr val="windowText" lastClr="000000"/>
    </a:dk1>
    <a:lt1>
      <a:sysClr val="window" lastClr="FFFFFF"/>
    </a:lt1>
    <a:dk2>
      <a:srgbClr val="134770"/>
    </a:dk2>
    <a:lt2>
      <a:srgbClr val="82FFFF"/>
    </a:lt2>
    <a:accent1>
      <a:srgbClr val="9ACD4C"/>
    </a:accent1>
    <a:accent2>
      <a:srgbClr val="FAA93A"/>
    </a:accent2>
    <a:accent3>
      <a:srgbClr val="D35940"/>
    </a:accent3>
    <a:accent4>
      <a:srgbClr val="B258D3"/>
    </a:accent4>
    <a:accent5>
      <a:srgbClr val="63A0CC"/>
    </a:accent5>
    <a:accent6>
      <a:srgbClr val="8AC4A7"/>
    </a:accent6>
    <a:hlink>
      <a:srgbClr val="B8FA56"/>
    </a:hlink>
    <a:folHlink>
      <a:srgbClr val="7AF8CC"/>
    </a:folHlink>
  </a:clrScheme>
</a:themeOverride>
</file>

<file path=ppt/theme/themeOverride2.xml><?xml version="1.0" encoding="utf-8"?>
<a:themeOverride xmlns:a="http://schemas.openxmlformats.org/drawingml/2006/main">
  <a:clrScheme name="回路">
    <a:dk1>
      <a:sysClr val="windowText" lastClr="000000"/>
    </a:dk1>
    <a:lt1>
      <a:sysClr val="window" lastClr="FFFFFF"/>
    </a:lt1>
    <a:dk2>
      <a:srgbClr val="134770"/>
    </a:dk2>
    <a:lt2>
      <a:srgbClr val="82FFFF"/>
    </a:lt2>
    <a:accent1>
      <a:srgbClr val="9ACD4C"/>
    </a:accent1>
    <a:accent2>
      <a:srgbClr val="FAA93A"/>
    </a:accent2>
    <a:accent3>
      <a:srgbClr val="D35940"/>
    </a:accent3>
    <a:accent4>
      <a:srgbClr val="B258D3"/>
    </a:accent4>
    <a:accent5>
      <a:srgbClr val="63A0CC"/>
    </a:accent5>
    <a:accent6>
      <a:srgbClr val="8AC4A7"/>
    </a:accent6>
    <a:hlink>
      <a:srgbClr val="B8FA56"/>
    </a:hlink>
    <a:folHlink>
      <a:srgbClr val="7AF8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</TotalTime>
  <Words>141</Words>
  <Application>Microsoft Office PowerPoint</Application>
  <PresentationFormat>ユーザー設定</PresentationFormat>
  <Paragraphs>58</Paragraphs>
  <Slides>13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回路</vt:lpstr>
      <vt:lpstr>scheduling </vt:lpstr>
      <vt:lpstr>Java基礎</vt:lpstr>
      <vt:lpstr>Java歴史</vt:lpstr>
      <vt:lpstr>プログラミング言語</vt:lpstr>
      <vt:lpstr>Google Blockly</vt:lpstr>
      <vt:lpstr>そしてJavaは</vt:lpstr>
      <vt:lpstr>データ型</vt:lpstr>
      <vt:lpstr>数値型のキャスト</vt:lpstr>
      <vt:lpstr>演算子</vt:lpstr>
      <vt:lpstr>Java制御</vt:lpstr>
      <vt:lpstr>JAVAブロック</vt:lpstr>
      <vt:lpstr>練習＜１＞</vt:lpstr>
      <vt:lpstr>練習＜２＞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毛ST</dc:creator>
  <cp:lastModifiedBy>gmou.eaner@hotmail.com</cp:lastModifiedBy>
  <cp:revision>43</cp:revision>
  <dcterms:created xsi:type="dcterms:W3CDTF">2018-02-23T04:30:05Z</dcterms:created>
  <dcterms:modified xsi:type="dcterms:W3CDTF">2019-05-18T22:12:47Z</dcterms:modified>
</cp:coreProperties>
</file>