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5"/>
  </p:notesMasterIdLst>
  <p:handoutMasterIdLst>
    <p:handoutMasterId r:id="rId26"/>
  </p:handoutMasterIdLst>
  <p:sldIdLst>
    <p:sldId id="260" r:id="rId2"/>
    <p:sldId id="358" r:id="rId3"/>
    <p:sldId id="359" r:id="rId4"/>
    <p:sldId id="383" r:id="rId5"/>
    <p:sldId id="384" r:id="rId6"/>
    <p:sldId id="402" r:id="rId7"/>
    <p:sldId id="401" r:id="rId8"/>
    <p:sldId id="403" r:id="rId9"/>
    <p:sldId id="385" r:id="rId10"/>
    <p:sldId id="404" r:id="rId11"/>
    <p:sldId id="405" r:id="rId12"/>
    <p:sldId id="406" r:id="rId13"/>
    <p:sldId id="408" r:id="rId14"/>
    <p:sldId id="409" r:id="rId15"/>
    <p:sldId id="410" r:id="rId16"/>
    <p:sldId id="411" r:id="rId17"/>
    <p:sldId id="412" r:id="rId18"/>
    <p:sldId id="413" r:id="rId19"/>
    <p:sldId id="414" r:id="rId20"/>
    <p:sldId id="415" r:id="rId21"/>
    <p:sldId id="416" r:id="rId22"/>
    <p:sldId id="417" r:id="rId23"/>
    <p:sldId id="40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E5D36C4E-E697-4176-B28F-6A1D70070A5D}">
          <p14:sldIdLst>
            <p14:sldId id="260"/>
            <p14:sldId id="358"/>
            <p14:sldId id="359"/>
            <p14:sldId id="383"/>
            <p14:sldId id="384"/>
            <p14:sldId id="402"/>
            <p14:sldId id="401"/>
            <p14:sldId id="403"/>
            <p14:sldId id="385"/>
            <p14:sldId id="404"/>
            <p14:sldId id="405"/>
            <p14:sldId id="406"/>
            <p14:sldId id="408"/>
            <p14:sldId id="409"/>
            <p14:sldId id="410"/>
            <p14:sldId id="411"/>
            <p14:sldId id="412"/>
            <p14:sldId id="413"/>
            <p14:sldId id="414"/>
            <p14:sldId id="415"/>
            <p14:sldId id="416"/>
            <p14:sldId id="417"/>
            <p14:sldId id="40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85" autoAdjust="0"/>
    <p:restoredTop sz="98944" autoAdjust="0"/>
  </p:normalViewPr>
  <p:slideViewPr>
    <p:cSldViewPr snapToGrid="0">
      <p:cViewPr>
        <p:scale>
          <a:sx n="88" d="100"/>
          <a:sy n="88" d="100"/>
        </p:scale>
        <p:origin x="504" y="-29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ACD982-96BC-42D1-8F25-6614077A79C9}" type="datetimeFigureOut">
              <a:rPr kumimoji="1" lang="ja-JP" altLang="en-US" smtClean="0"/>
              <a:t>2020/1/5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ADFDA8-D22B-4AE4-91DF-50B81B2F76DD}" type="slidenum">
              <a:rPr kumimoji="1" lang="ja-JP" altLang="en-US" smtClean="0"/>
              <a:t>‹#›</a:t>
            </a:fld>
            <a:endParaRPr kumimoji="1" lang="ja-JP" altLang="en-US"/>
          </a:p>
        </p:txBody>
      </p:sp>
    </p:spTree>
    <p:extLst>
      <p:ext uri="{BB962C8B-B14F-4D97-AF65-F5344CB8AC3E}">
        <p14:creationId xmlns:p14="http://schemas.microsoft.com/office/powerpoint/2010/main" val="16073201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E5D9A-D6B6-4F73-B697-ADEA0CCABE12}" type="datetimeFigureOut">
              <a:rPr kumimoji="1" lang="ja-JP" altLang="en-US" smtClean="0"/>
              <a:t>2020/1/5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E2189-27F9-42D8-8822-734849965A86}" type="slidenum">
              <a:rPr kumimoji="1" lang="ja-JP" altLang="en-US" smtClean="0"/>
              <a:t>‹#›</a:t>
            </a:fld>
            <a:endParaRPr kumimoji="1" lang="ja-JP" altLang="en-US"/>
          </a:p>
        </p:txBody>
      </p:sp>
    </p:spTree>
    <p:extLst>
      <p:ext uri="{BB962C8B-B14F-4D97-AF65-F5344CB8AC3E}">
        <p14:creationId xmlns:p14="http://schemas.microsoft.com/office/powerpoint/2010/main" val="21106719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5666096-9267-48C0-B38E-1324279FFE87}" type="datetime1">
              <a:rPr kumimoji="1" lang="ja-JP" altLang="en-US" smtClean="0"/>
              <a:t>2020/1/5</a:t>
            </a:fld>
            <a:endParaRPr kumimoji="1" lang="ja-JP" altLang="en-US"/>
          </a:p>
        </p:txBody>
      </p:sp>
      <p:sp>
        <p:nvSpPr>
          <p:cNvPr id="5" name="Footer Placeholder 4"/>
          <p:cNvSpPr>
            <a:spLocks noGrp="1"/>
          </p:cNvSpPr>
          <p:nvPr>
            <p:ph type="ftr" sz="quarter" idx="11"/>
          </p:nvPr>
        </p:nvSpPr>
        <p:spPr>
          <a:xfrm>
            <a:off x="1876424" y="5410201"/>
            <a:ext cx="5124886" cy="365125"/>
          </a:xfrm>
        </p:spPr>
        <p:txBody>
          <a:bodyPr/>
          <a:lstStyle/>
          <a:p>
            <a:r>
              <a:rPr kumimoji="1" lang="en-US" altLang="ja-JP" smtClean="0"/>
              <a:t>©eaner-soft</a:t>
            </a:r>
            <a:endParaRPr kumimoji="1" lang="ja-JP" altLang="en-US"/>
          </a:p>
        </p:txBody>
      </p:sp>
      <p:sp>
        <p:nvSpPr>
          <p:cNvPr id="6" name="Slide Number Placeholder 5"/>
          <p:cNvSpPr>
            <a:spLocks noGrp="1"/>
          </p:cNvSpPr>
          <p:nvPr>
            <p:ph type="sldNum" sz="quarter" idx="12"/>
          </p:nvPr>
        </p:nvSpPr>
        <p:spPr>
          <a:xfrm>
            <a:off x="9896911" y="5410199"/>
            <a:ext cx="771089" cy="365125"/>
          </a:xfrm>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227572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a:t>アイコンをクリックして図を追加</a:t>
            </a:r>
            <a:endParaRPr lang="en-US"/>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E05E92-9E26-4AD4-A231-BCCDAA6DB105}" type="datetime1">
              <a:rPr kumimoji="1" lang="ja-JP" altLang="en-US" smtClean="0"/>
              <a:t>2020/1/5</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©eaner-soft</a:t>
            </a:r>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363051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256111-25BE-446D-A81D-D7387882E60D}" type="datetime1">
              <a:rPr kumimoji="1" lang="ja-JP" altLang="en-US" smtClean="0"/>
              <a:t>2020/1/5</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©eaner-soft</a:t>
            </a:r>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2460914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FF0989-F650-48DE-B557-775FC4F10F30}" type="datetime1">
              <a:rPr kumimoji="1" lang="ja-JP" altLang="en-US" smtClean="0"/>
              <a:t>2020/1/5</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©eaner-soft</a:t>
            </a:r>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14377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4A04119-DB6E-4AE8-B2F5-B4C93D895EF0}" type="datetime1">
              <a:rPr kumimoji="1" lang="ja-JP" altLang="en-US" smtClean="0"/>
              <a:t>2020/1/5</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©eaner-soft</a:t>
            </a:r>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206650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3FC19B2C-2162-44BC-8AA1-EF2FE79F9A14}" type="datetime1">
              <a:rPr kumimoji="1" lang="ja-JP" altLang="en-US" smtClean="0"/>
              <a:t>2020/1/5</a:t>
            </a:fld>
            <a:endParaRPr kumimoji="1" lang="ja-JP" altLang="en-US"/>
          </a:p>
        </p:txBody>
      </p:sp>
      <p:sp>
        <p:nvSpPr>
          <p:cNvPr id="4" name="Footer Placeholder 3"/>
          <p:cNvSpPr>
            <a:spLocks noGrp="1"/>
          </p:cNvSpPr>
          <p:nvPr>
            <p:ph type="ftr" sz="quarter" idx="11"/>
          </p:nvPr>
        </p:nvSpPr>
        <p:spPr/>
        <p:txBody>
          <a:bodyPr/>
          <a:lstStyle/>
          <a:p>
            <a:r>
              <a:rPr kumimoji="1" lang="en-US" altLang="ja-JP" smtClean="0"/>
              <a:t>©eaner-soft</a:t>
            </a:r>
            <a:endParaRPr kumimoji="1" lang="ja-JP" altLang="en-US"/>
          </a:p>
        </p:txBody>
      </p:sp>
      <p:sp>
        <p:nvSpPr>
          <p:cNvPr id="5" name="Slide Number Placeholder 4"/>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17672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CFD258F9-6855-492C-8BE5-FD6E283F1542}" type="datetime1">
              <a:rPr kumimoji="1" lang="ja-JP" altLang="en-US" smtClean="0"/>
              <a:t>2020/1/5</a:t>
            </a:fld>
            <a:endParaRPr kumimoji="1" lang="ja-JP" altLang="en-US"/>
          </a:p>
        </p:txBody>
      </p:sp>
      <p:sp>
        <p:nvSpPr>
          <p:cNvPr id="4" name="Footer Placeholder 3"/>
          <p:cNvSpPr>
            <a:spLocks noGrp="1"/>
          </p:cNvSpPr>
          <p:nvPr>
            <p:ph type="ftr" sz="quarter" idx="11"/>
          </p:nvPr>
        </p:nvSpPr>
        <p:spPr/>
        <p:txBody>
          <a:bodyPr/>
          <a:lstStyle/>
          <a:p>
            <a:r>
              <a:rPr kumimoji="1" lang="en-US" altLang="ja-JP" smtClean="0"/>
              <a:t>©eaner-soft</a:t>
            </a:r>
            <a:endParaRPr kumimoji="1" lang="ja-JP" altLang="en-US"/>
          </a:p>
        </p:txBody>
      </p:sp>
      <p:sp>
        <p:nvSpPr>
          <p:cNvPr id="5" name="Slide Number Placeholder 4"/>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3530464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02848C-6E4A-479B-9F0A-DFBDCF15E2EC}" type="datetime1">
              <a:rPr kumimoji="1" lang="ja-JP" altLang="en-US" smtClean="0"/>
              <a:t>2020/1/5</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©eaner-soft</a:t>
            </a:r>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66510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13A04-4AAA-4A1B-9BD4-2EB45EAFCFEF}" type="datetime1">
              <a:rPr kumimoji="1" lang="ja-JP" altLang="en-US" smtClean="0"/>
              <a:t>2020/1/5</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©eaner-soft</a:t>
            </a:r>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66237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01A6BC-F050-46B9-BC65-EA315147E17A}" type="datetime1">
              <a:rPr kumimoji="1" lang="ja-JP" altLang="en-US" smtClean="0"/>
              <a:t>2020/1/5</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©eaner-soft</a:t>
            </a:r>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14158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58B68B-A7DA-4E2F-8300-3533A294EBC8}" type="datetime1">
              <a:rPr kumimoji="1" lang="ja-JP" altLang="en-US" smtClean="0"/>
              <a:t>2020/1/5</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©eaner-soft</a:t>
            </a:r>
            <a:endParaRPr kumimoji="1" lang="ja-JP" altLang="en-US"/>
          </a:p>
        </p:txBody>
      </p:sp>
      <p:sp>
        <p:nvSpPr>
          <p:cNvPr id="6" name="Slide Number Placeholder 5"/>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86055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0937A04-ECCD-4FFB-A4F1-F8A3EF45D851}" type="datetime1">
              <a:rPr kumimoji="1" lang="ja-JP" altLang="en-US" smtClean="0"/>
              <a:t>2020/1/5</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©eaner-soft</a:t>
            </a:r>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98476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1410" y="3073397"/>
            <a:ext cx="4878391"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073397"/>
            <a:ext cx="4875210"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41F69A9-9CDC-445F-926C-EC79A95B7BE1}" type="datetime1">
              <a:rPr kumimoji="1" lang="ja-JP" altLang="en-US" smtClean="0"/>
              <a:t>2020/1/5</a:t>
            </a:fld>
            <a:endParaRPr kumimoji="1" lang="ja-JP" altLang="en-US"/>
          </a:p>
        </p:txBody>
      </p:sp>
      <p:sp>
        <p:nvSpPr>
          <p:cNvPr id="8" name="Footer Placeholder 7"/>
          <p:cNvSpPr>
            <a:spLocks noGrp="1"/>
          </p:cNvSpPr>
          <p:nvPr>
            <p:ph type="ftr" sz="quarter" idx="11"/>
          </p:nvPr>
        </p:nvSpPr>
        <p:spPr/>
        <p:txBody>
          <a:bodyPr/>
          <a:lstStyle/>
          <a:p>
            <a:r>
              <a:rPr kumimoji="1" lang="en-US" altLang="ja-JP" smtClean="0"/>
              <a:t>©eaner-soft</a:t>
            </a:r>
            <a:endParaRPr kumimoji="1" lang="ja-JP" altLang="en-US"/>
          </a:p>
        </p:txBody>
      </p:sp>
      <p:sp>
        <p:nvSpPr>
          <p:cNvPr id="9" name="Slide Number Placeholder 8"/>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26697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8BD7CB8-2A9C-4F87-8A7B-F1F9956E7D84}" type="datetime1">
              <a:rPr kumimoji="1" lang="ja-JP" altLang="en-US" smtClean="0"/>
              <a:t>2020/1/5</a:t>
            </a:fld>
            <a:endParaRPr kumimoji="1" lang="ja-JP" altLang="en-US"/>
          </a:p>
        </p:txBody>
      </p:sp>
      <p:sp>
        <p:nvSpPr>
          <p:cNvPr id="4" name="Footer Placeholder 3"/>
          <p:cNvSpPr>
            <a:spLocks noGrp="1"/>
          </p:cNvSpPr>
          <p:nvPr>
            <p:ph type="ftr" sz="quarter" idx="11"/>
          </p:nvPr>
        </p:nvSpPr>
        <p:spPr/>
        <p:txBody>
          <a:bodyPr/>
          <a:lstStyle/>
          <a:p>
            <a:r>
              <a:rPr kumimoji="1" lang="en-US" altLang="ja-JP" smtClean="0"/>
              <a:t>©eaner-soft</a:t>
            </a:r>
            <a:endParaRPr kumimoji="1" lang="ja-JP" altLang="en-US"/>
          </a:p>
        </p:txBody>
      </p:sp>
      <p:sp>
        <p:nvSpPr>
          <p:cNvPr id="5" name="Slide Number Placeholder 4"/>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64693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80A93-0A4E-4FB2-90AD-5811C8C17ABF}" type="datetime1">
              <a:rPr kumimoji="1" lang="ja-JP" altLang="en-US" smtClean="0"/>
              <a:t>2020/1/5</a:t>
            </a:fld>
            <a:endParaRPr kumimoji="1" lang="ja-JP" altLang="en-US"/>
          </a:p>
        </p:txBody>
      </p:sp>
      <p:sp>
        <p:nvSpPr>
          <p:cNvPr id="3" name="Footer Placeholder 2"/>
          <p:cNvSpPr>
            <a:spLocks noGrp="1"/>
          </p:cNvSpPr>
          <p:nvPr>
            <p:ph type="ftr" sz="quarter" idx="11"/>
          </p:nvPr>
        </p:nvSpPr>
        <p:spPr/>
        <p:txBody>
          <a:bodyPr/>
          <a:lstStyle/>
          <a:p>
            <a:r>
              <a:rPr kumimoji="1" lang="en-US" altLang="ja-JP" smtClean="0"/>
              <a:t>©eaner-soft</a:t>
            </a:r>
            <a:endParaRPr kumimoji="1" lang="ja-JP" altLang="en-US"/>
          </a:p>
        </p:txBody>
      </p:sp>
      <p:sp>
        <p:nvSpPr>
          <p:cNvPr id="4" name="Slide Number Placeholder 3"/>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21456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96E5CF-13B2-4012-81BF-B0A3830CC0B6}" type="datetime1">
              <a:rPr kumimoji="1" lang="ja-JP" altLang="en-US" smtClean="0"/>
              <a:t>2020/1/5</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©eaner-soft</a:t>
            </a:r>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17725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CD86D7-C290-4BEF-B020-6F21EB750A2B}" type="datetime1">
              <a:rPr kumimoji="1" lang="ja-JP" altLang="en-US" smtClean="0"/>
              <a:t>2020/1/5</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©eaner-soft</a:t>
            </a:r>
            <a:endParaRPr kumimoji="1" lang="ja-JP" altLang="en-US"/>
          </a:p>
        </p:txBody>
      </p:sp>
      <p:sp>
        <p:nvSpPr>
          <p:cNvPr id="7" name="Slide Number Placeholder 6"/>
          <p:cNvSpPr>
            <a:spLocks noGrp="1"/>
          </p:cNvSpPr>
          <p:nvPr>
            <p:ph type="sldNum" sz="quarter" idx="12"/>
          </p:nvPr>
        </p:nvSpPr>
        <p:spPr/>
        <p:txBody>
          <a:body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7057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E3A93E-E606-41E6-A54F-988ED352C0F8}" type="datetime1">
              <a:rPr kumimoji="1" lang="ja-JP" altLang="en-US" smtClean="0"/>
              <a:t>2020/1/5</a:t>
            </a:fld>
            <a:endParaRPr kumimoji="1" lang="ja-JP"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kumimoji="1" lang="en-US" altLang="ja-JP" smtClean="0"/>
              <a:t>©eaner-soft</a:t>
            </a:r>
            <a:endParaRPr kumimoji="1" lang="ja-JP"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37626B0-6C44-4EFC-B1EE-DD00893CB7EF}" type="slidenum">
              <a:rPr kumimoji="1" lang="ja-JP" altLang="en-US" smtClean="0"/>
              <a:t>‹#›</a:t>
            </a:fld>
            <a:endParaRPr kumimoji="1" lang="ja-JP" altLang="en-US"/>
          </a:p>
        </p:txBody>
      </p:sp>
    </p:spTree>
    <p:extLst>
      <p:ext uri="{BB962C8B-B14F-4D97-AF65-F5344CB8AC3E}">
        <p14:creationId xmlns:p14="http://schemas.microsoft.com/office/powerpoint/2010/main" val="4211259340"/>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hf hdr="0" ftr="0" dt="0"/>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ocs.oracle.com/cd/E19683-01/816-3976/6ma7iosjv/index.html"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slideshare.net/ssuserf87701/2015gpgpu8" TargetMode="External"/><Relationship Id="rId2" Type="http://schemas.openxmlformats.org/officeDocument/2006/relationships/hyperlink" Target="http://www.itsenka.com/contents/development/java/thread.html"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4599159" y="2272420"/>
            <a:ext cx="3811509" cy="1605100"/>
          </a:xfrm>
        </p:spPr>
        <p:txBody>
          <a:bodyPr anchor="b">
            <a:normAutofit/>
          </a:bodyPr>
          <a:lstStyle/>
          <a:p>
            <a:r>
              <a:rPr kumimoji="1" lang="ja-JP" altLang="en-US" sz="8000" dirty="0" smtClean="0">
                <a:solidFill>
                  <a:srgbClr val="FFFFFF"/>
                </a:solidFill>
              </a:rPr>
              <a:t>スレッド</a:t>
            </a:r>
            <a:endParaRPr kumimoji="1" lang="ja-JP" altLang="en-US" sz="8000" dirty="0">
              <a:solidFill>
                <a:srgbClr val="FFFFFF"/>
              </a:solidFill>
            </a:endParaRPr>
          </a:p>
        </p:txBody>
      </p:sp>
      <p:sp>
        <p:nvSpPr>
          <p:cNvPr id="3" name="タイトル 1">
            <a:extLst>
              <a:ext uri="{FF2B5EF4-FFF2-40B4-BE49-F238E27FC236}">
                <a16:creationId xmlns:a16="http://schemas.microsoft.com/office/drawing/2014/main" xmlns="" id="{3A929DD7-D395-4F33-9951-D29620E23444}"/>
              </a:ext>
            </a:extLst>
          </p:cNvPr>
          <p:cNvSpPr txBox="1">
            <a:spLocks/>
          </p:cNvSpPr>
          <p:nvPr/>
        </p:nvSpPr>
        <p:spPr>
          <a:xfrm>
            <a:off x="8410669" y="6201624"/>
            <a:ext cx="3781331" cy="54490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en-US" altLang="ja-JP" sz="4000" dirty="0" smtClean="0">
                <a:solidFill>
                  <a:srgbClr val="FFFFFF"/>
                </a:solidFill>
              </a:rPr>
              <a:t>©</a:t>
            </a:r>
            <a:r>
              <a:rPr lang="en-US" altLang="ja-JP" sz="4000" dirty="0" err="1" smtClean="0">
                <a:solidFill>
                  <a:srgbClr val="FFFFFF"/>
                </a:solidFill>
              </a:rPr>
              <a:t>eaner</a:t>
            </a:r>
            <a:r>
              <a:rPr lang="en-US" altLang="ja-JP" sz="4000" dirty="0" smtClean="0">
                <a:solidFill>
                  <a:srgbClr val="FFFFFF"/>
                </a:solidFill>
              </a:rPr>
              <a:t>-soft</a:t>
            </a:r>
            <a:endParaRPr lang="ja-JP" altLang="en-US" sz="4000" cap="none" dirty="0">
              <a:solidFill>
                <a:srgbClr val="FFFFFF"/>
              </a:solidFill>
            </a:endParaRPr>
          </a:p>
        </p:txBody>
      </p:sp>
      <p:sp>
        <p:nvSpPr>
          <p:cNvPr id="4" name="スライド番号プレースホルダー 3"/>
          <p:cNvSpPr>
            <a:spLocks noGrp="1"/>
          </p:cNvSpPr>
          <p:nvPr>
            <p:ph type="sldNum" sz="quarter" idx="12"/>
          </p:nvPr>
        </p:nvSpPr>
        <p:spPr>
          <a:xfrm>
            <a:off x="11300198" y="6381401"/>
            <a:ext cx="771089" cy="365125"/>
          </a:xfrm>
        </p:spPr>
        <p:txBody>
          <a:bodyPr/>
          <a:lstStyle/>
          <a:p>
            <a:fld id="{437626B0-6C44-4EFC-B1EE-DD00893CB7EF}" type="slidenum">
              <a:rPr kumimoji="1" lang="ja-JP" altLang="en-US" smtClean="0"/>
              <a:t>1</a:t>
            </a:fld>
            <a:endParaRPr kumimoji="1" lang="ja-JP" altLang="en-US"/>
          </a:p>
        </p:txBody>
      </p:sp>
    </p:spTree>
    <p:extLst>
      <p:ext uri="{BB962C8B-B14F-4D97-AF65-F5344CB8AC3E}">
        <p14:creationId xmlns:p14="http://schemas.microsoft.com/office/powerpoint/2010/main" val="82488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21872" y="2484408"/>
            <a:ext cx="8577263" cy="4011283"/>
          </a:xfrm>
        </p:spPr>
        <p:txBody>
          <a:bodyPr anchor="t">
            <a:normAutofit/>
          </a:bodyPr>
          <a:lstStyle/>
          <a:p>
            <a:r>
              <a:rPr lang="ja-JP" altLang="en-US" sz="2400" cap="none" dirty="0" smtClean="0"/>
              <a:t>・ 「</a:t>
            </a:r>
            <a:r>
              <a:rPr lang="en-US" altLang="ja-JP" sz="2400" cap="none" dirty="0" err="1" smtClean="0"/>
              <a:t>java.lang.Thread</a:t>
            </a:r>
            <a:r>
              <a:rPr lang="ja-JP" altLang="en-US" sz="2400" cap="none" dirty="0" smtClean="0"/>
              <a:t>」クラスを継承する。</a:t>
            </a:r>
            <a:endParaRPr lang="en-US" altLang="ja-JP" sz="2400" cap="none" dirty="0" smtClean="0"/>
          </a:p>
          <a:p>
            <a:endParaRPr lang="en-US" altLang="ja-JP" sz="2400" cap="none" dirty="0" smtClean="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kumimoji="1" lang="ja-JP" altLang="en-US" dirty="0" smtClean="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10</a:t>
            </a:fld>
            <a:endParaRPr kumimoji="1" lang="ja-JP" altLang="en-US"/>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565530" y="1743707"/>
            <a:ext cx="8303753" cy="63718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実装方法</a:t>
            </a:r>
            <a:endParaRPr lang="ja-JP" altLang="en-US" dirty="0">
              <a:solidFill>
                <a:srgbClr val="FFFFFF"/>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055" y="3144659"/>
            <a:ext cx="3567112"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014" y="3144659"/>
            <a:ext cx="29495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734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21872" y="2484408"/>
            <a:ext cx="8577263" cy="4011283"/>
          </a:xfrm>
        </p:spPr>
        <p:txBody>
          <a:bodyPr anchor="t">
            <a:normAutofit/>
          </a:bodyPr>
          <a:lstStyle/>
          <a:p>
            <a:r>
              <a:rPr lang="ja-JP" altLang="en-US" sz="2400" cap="none" dirty="0" smtClean="0"/>
              <a:t>・ 「</a:t>
            </a:r>
            <a:r>
              <a:rPr lang="en-US" altLang="ja-JP" sz="2400" cap="none" dirty="0" err="1" smtClean="0"/>
              <a:t>java.lang.Runnable</a:t>
            </a:r>
            <a:r>
              <a:rPr lang="ja-JP" altLang="en-US" sz="2400" cap="none" dirty="0" smtClean="0"/>
              <a:t>」インターフェスを実装する。</a:t>
            </a:r>
            <a:endParaRPr lang="en-US" altLang="ja-JP" sz="2400" cap="none" dirty="0" smtClean="0"/>
          </a:p>
          <a:p>
            <a:endParaRPr lang="en-US" altLang="ja-JP" sz="2400" cap="none" dirty="0" smtClean="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kumimoji="1" lang="ja-JP" altLang="en-US" dirty="0" smtClean="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11</a:t>
            </a:fld>
            <a:endParaRPr kumimoji="1" lang="ja-JP" altLang="en-US"/>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565530" y="1743707"/>
            <a:ext cx="8303753" cy="63718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実装方法</a:t>
            </a:r>
            <a:endParaRPr lang="ja-JP" altLang="en-US" dirty="0">
              <a:solidFill>
                <a:srgbClr val="FFFFFF"/>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820" y="3024217"/>
            <a:ext cx="768985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675" y="3965216"/>
            <a:ext cx="2979738"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646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21872" y="2484408"/>
            <a:ext cx="8577263" cy="4011283"/>
          </a:xfrm>
        </p:spPr>
        <p:txBody>
          <a:bodyPr anchor="t">
            <a:normAutofit/>
          </a:bodyPr>
          <a:lstStyle/>
          <a:p>
            <a:r>
              <a:rPr lang="ja-JP" altLang="en-US" sz="2400" dirty="0"/>
              <a:t>複数のスレッドを同時処理させる</a:t>
            </a:r>
            <a:r>
              <a:rPr lang="ja-JP" altLang="en-US" sz="2400" dirty="0" smtClean="0"/>
              <a:t>ことを指す</a:t>
            </a:r>
            <a:endParaRPr lang="en-US" altLang="ja-JP" sz="2400" dirty="0" smtClean="0"/>
          </a:p>
          <a:p>
            <a:r>
              <a:rPr lang="ja-JP" altLang="en-US" sz="2400" cap="none" dirty="0" smtClean="0"/>
              <a:t>メリット：</a:t>
            </a:r>
            <a:endParaRPr lang="en-US" altLang="ja-JP" sz="2400" cap="none" dirty="0" smtClean="0"/>
          </a:p>
          <a:p>
            <a:r>
              <a:rPr lang="ja-JP" altLang="en-US" sz="2400" dirty="0" smtClean="0"/>
              <a:t>スループット</a:t>
            </a:r>
            <a:r>
              <a:rPr lang="ja-JP" altLang="en-US" sz="2400" dirty="0"/>
              <a:t>（処理結果の応答速度）の</a:t>
            </a:r>
            <a:r>
              <a:rPr lang="ja-JP" altLang="en-US" sz="2400" dirty="0" smtClean="0"/>
              <a:t>向上</a:t>
            </a:r>
            <a:endParaRPr lang="en-US" altLang="ja-JP" sz="2400" dirty="0" smtClean="0"/>
          </a:p>
          <a:p>
            <a:endParaRPr lang="en-US" altLang="ja-JP" sz="2400" cap="none" dirty="0"/>
          </a:p>
          <a:p>
            <a:r>
              <a:rPr lang="ja-JP" altLang="en-US" sz="2400" dirty="0"/>
              <a:t>マルチスレッド処理の仕組みを考え、どのような時にマルチスレッド処理が有効なのかを知る必要があります。</a:t>
            </a:r>
            <a:endParaRPr lang="en-US" altLang="ja-JP" sz="2400" cap="none" dirty="0" smtClean="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lang="ja-JP" altLang="en-US" dirty="0" smtClean="0">
                <a:solidFill>
                  <a:srgbClr val="FFFFFF"/>
                </a:solidFill>
              </a:rPr>
              <a:t>マルチ</a:t>
            </a:r>
            <a:r>
              <a:rPr lang="ja-JP" altLang="en-US" dirty="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12</a:t>
            </a:fld>
            <a:endParaRPr kumimoji="1" lang="ja-JP" altLang="en-US"/>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565530" y="1743707"/>
            <a:ext cx="8303753" cy="63718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a:solidFill>
                  <a:srgbClr val="FFFFFF"/>
                </a:solidFill>
              </a:rPr>
              <a:t>とは</a:t>
            </a:r>
            <a:endParaRPr lang="ja-JP" altLang="en-US" dirty="0">
              <a:solidFill>
                <a:srgbClr val="FFFFFF"/>
              </a:solidFill>
            </a:endParaRPr>
          </a:p>
        </p:txBody>
      </p:sp>
    </p:spTree>
    <p:extLst>
      <p:ext uri="{BB962C8B-B14F-4D97-AF65-F5344CB8AC3E}">
        <p14:creationId xmlns:p14="http://schemas.microsoft.com/office/powerpoint/2010/main" val="1173941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21872" y="4692770"/>
            <a:ext cx="8577263" cy="1802921"/>
          </a:xfrm>
        </p:spPr>
        <p:txBody>
          <a:bodyPr anchor="t">
            <a:normAutofit fontScale="92500" lnSpcReduction="10000"/>
          </a:bodyPr>
          <a:lstStyle/>
          <a:p>
            <a:r>
              <a:rPr lang="ja-JP" altLang="en-US" sz="2400" dirty="0"/>
              <a:t>複数のスレッドが</a:t>
            </a:r>
            <a:r>
              <a:rPr lang="en-US" altLang="ja-JP" sz="2400" dirty="0"/>
              <a:t>CPU</a:t>
            </a:r>
            <a:r>
              <a:rPr lang="ja-JP" altLang="en-US" sz="2400" dirty="0"/>
              <a:t>を時分割で使用したところで、各処理の終了する順番が変わることがあってもスループット（応答速度）は変わりません。むしろ処理分割する分遅くなります</a:t>
            </a:r>
            <a:r>
              <a:rPr lang="ja-JP" altLang="en-US" sz="2400" dirty="0" smtClean="0"/>
              <a:t>！</a:t>
            </a:r>
            <a:endParaRPr lang="en-US" altLang="ja-JP" sz="2400" dirty="0" smtClean="0"/>
          </a:p>
          <a:p>
            <a:r>
              <a:rPr lang="en-US" altLang="ja-JP" sz="2400" cap="none" dirty="0" smtClean="0"/>
              <a:t>※CPU</a:t>
            </a:r>
            <a:r>
              <a:rPr lang="ja-JP" altLang="en-US" sz="2400" cap="none" dirty="0" smtClean="0"/>
              <a:t>は</a:t>
            </a:r>
            <a:r>
              <a:rPr lang="en-US" altLang="ja-JP" sz="2400" cap="none" dirty="0" smtClean="0"/>
              <a:t>1</a:t>
            </a:r>
            <a:r>
              <a:rPr lang="ja-JP" altLang="en-US" sz="2400" cap="none" dirty="0" err="1" smtClean="0"/>
              <a:t>つの</a:t>
            </a:r>
            <a:r>
              <a:rPr lang="ja-JP" altLang="en-US" sz="2400" cap="none" dirty="0" smtClean="0"/>
              <a:t>場合</a:t>
            </a:r>
            <a:endParaRPr lang="en-US" altLang="ja-JP" sz="2400" cap="none" dirty="0" smtClean="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lang="ja-JP" altLang="en-US" dirty="0" smtClean="0">
                <a:solidFill>
                  <a:srgbClr val="FFFFFF"/>
                </a:solidFill>
              </a:rPr>
              <a:t>マルチ</a:t>
            </a:r>
            <a:r>
              <a:rPr lang="ja-JP" altLang="en-US" dirty="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13</a:t>
            </a:fld>
            <a:endParaRPr kumimoji="1" lang="ja-JP" altLang="en-US"/>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565530" y="1743707"/>
            <a:ext cx="8303753" cy="637184"/>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endParaRPr lang="ja-JP" altLang="en-US" dirty="0">
              <a:solidFill>
                <a:srgbClr val="FFFFFF"/>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530" y="1743707"/>
            <a:ext cx="6073775"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977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21872" y="4763159"/>
            <a:ext cx="8577263" cy="1732532"/>
          </a:xfrm>
        </p:spPr>
        <p:txBody>
          <a:bodyPr anchor="t">
            <a:normAutofit fontScale="77500" lnSpcReduction="20000"/>
          </a:bodyPr>
          <a:lstStyle/>
          <a:p>
            <a:r>
              <a:rPr lang="ja-JP" altLang="en-US" sz="2400" dirty="0"/>
              <a:t>シングルスレッドでは「処理</a:t>
            </a:r>
            <a:r>
              <a:rPr lang="en-US" altLang="ja-JP" sz="2400" dirty="0"/>
              <a:t>A</a:t>
            </a:r>
            <a:r>
              <a:rPr lang="ja-JP" altLang="en-US" sz="2400" dirty="0"/>
              <a:t>」が終了するまで「処理</a:t>
            </a:r>
            <a:r>
              <a:rPr lang="en-US" altLang="ja-JP" sz="2400" dirty="0"/>
              <a:t>B</a:t>
            </a:r>
            <a:r>
              <a:rPr lang="ja-JP" altLang="en-US" sz="2400" dirty="0"/>
              <a:t>」、「処理</a:t>
            </a:r>
            <a:r>
              <a:rPr lang="en-US" altLang="ja-JP" sz="2400" dirty="0"/>
              <a:t>C</a:t>
            </a:r>
            <a:r>
              <a:rPr lang="ja-JP" altLang="en-US" sz="2400" dirty="0"/>
              <a:t>」は処理</a:t>
            </a:r>
            <a:r>
              <a:rPr lang="ja-JP" altLang="en-US" sz="2400" dirty="0" smtClean="0"/>
              <a:t>されません。</a:t>
            </a:r>
            <a:endParaRPr lang="en-US" altLang="ja-JP" sz="2400" dirty="0" smtClean="0"/>
          </a:p>
          <a:p>
            <a:r>
              <a:rPr lang="ja-JP" altLang="en-US" sz="2400" dirty="0" smtClean="0"/>
              <a:t>これ</a:t>
            </a:r>
            <a:r>
              <a:rPr lang="ja-JP" altLang="en-US" sz="2400" dirty="0"/>
              <a:t>に対してマルチスレッドの場合、負荷の大きい処理が先に起動しても、その終了するのを待つことなく次々と軽い処理が先に終了して結果を返すことができる為、スループットが向上します！</a:t>
            </a:r>
          </a:p>
          <a:p>
            <a:r>
              <a:rPr lang="ja-JP" altLang="en-US" sz="1900" b="1" dirty="0"/>
              <a:t>高負荷の処理が入っても応答をとめることなく、次の処理を進めたい場合に有効な技術といえます。</a:t>
            </a:r>
            <a:endParaRPr lang="en-US" altLang="ja-JP" sz="2900" b="1" cap="none" dirty="0" smtClean="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lang="ja-JP" altLang="en-US" dirty="0" smtClean="0">
                <a:solidFill>
                  <a:srgbClr val="FFFFFF"/>
                </a:solidFill>
              </a:rPr>
              <a:t>マルチ</a:t>
            </a:r>
            <a:r>
              <a:rPr lang="ja-JP" altLang="en-US" dirty="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14</a:t>
            </a:fld>
            <a:endParaRPr kumimoji="1" lang="ja-JP"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942" y="1592922"/>
            <a:ext cx="5997575"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217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lang="ja-JP" altLang="en-US" dirty="0" smtClean="0">
                <a:solidFill>
                  <a:srgbClr val="FFFFFF"/>
                </a:solidFill>
              </a:rPr>
              <a:t>マルチ</a:t>
            </a:r>
            <a:r>
              <a:rPr lang="ja-JP" altLang="en-US" dirty="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15</a:t>
            </a:fld>
            <a:endParaRPr kumimoji="1" lang="ja-JP" altLang="en-US"/>
          </a:p>
        </p:txBody>
      </p:sp>
      <p:sp>
        <p:nvSpPr>
          <p:cNvPr id="6" name="タイトル 1">
            <a:extLst>
              <a:ext uri="{FF2B5EF4-FFF2-40B4-BE49-F238E27FC236}">
                <a16:creationId xmlns:a16="http://schemas.microsoft.com/office/drawing/2014/main" xmlns="" id="{A4046600-D8F1-4369-8843-1B8BEF917C35}"/>
              </a:ext>
            </a:extLst>
          </p:cNvPr>
          <p:cNvSpPr txBox="1">
            <a:spLocks/>
          </p:cNvSpPr>
          <p:nvPr/>
        </p:nvSpPr>
        <p:spPr>
          <a:xfrm>
            <a:off x="2539651" y="1726454"/>
            <a:ext cx="8924355" cy="499161"/>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同期処理</a:t>
            </a:r>
            <a:endParaRPr lang="ja-JP" altLang="en-US" dirty="0">
              <a:solidFill>
                <a:srgbClr val="FFFFFF"/>
              </a:solidFill>
            </a:endParaRPr>
          </a:p>
        </p:txBody>
      </p:sp>
      <p:sp>
        <p:nvSpPr>
          <p:cNvPr id="7" name="正方形/長方形 6"/>
          <p:cNvSpPr/>
          <p:nvPr/>
        </p:nvSpPr>
        <p:spPr>
          <a:xfrm>
            <a:off x="2677063" y="2225615"/>
            <a:ext cx="7821283" cy="646331"/>
          </a:xfrm>
          <a:prstGeom prst="rect">
            <a:avLst/>
          </a:prstGeom>
        </p:spPr>
        <p:txBody>
          <a:bodyPr wrap="square">
            <a:spAutoFit/>
          </a:bodyPr>
          <a:lstStyle/>
          <a:p>
            <a:r>
              <a:rPr lang="ja-JP" altLang="en-US" dirty="0"/>
              <a:t>マルチスレッド処理では各スレッドは独立で動作していますので、各処理が終了する順番は保障されていません。</a:t>
            </a:r>
            <a:endParaRPr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063" y="2871946"/>
            <a:ext cx="4828936" cy="373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676" y="4440119"/>
            <a:ext cx="4810515" cy="112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669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lang="ja-JP" altLang="en-US" dirty="0" smtClean="0">
                <a:solidFill>
                  <a:srgbClr val="FFFFFF"/>
                </a:solidFill>
              </a:rPr>
              <a:t>マルチ</a:t>
            </a:r>
            <a:r>
              <a:rPr lang="ja-JP" altLang="en-US" dirty="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16</a:t>
            </a:fld>
            <a:endParaRPr kumimoji="1" lang="ja-JP" altLang="en-US"/>
          </a:p>
        </p:txBody>
      </p:sp>
      <p:sp>
        <p:nvSpPr>
          <p:cNvPr id="6" name="タイトル 1">
            <a:extLst>
              <a:ext uri="{FF2B5EF4-FFF2-40B4-BE49-F238E27FC236}">
                <a16:creationId xmlns:a16="http://schemas.microsoft.com/office/drawing/2014/main" xmlns="" id="{A4046600-D8F1-4369-8843-1B8BEF917C35}"/>
              </a:ext>
            </a:extLst>
          </p:cNvPr>
          <p:cNvSpPr txBox="1">
            <a:spLocks/>
          </p:cNvSpPr>
          <p:nvPr/>
        </p:nvSpPr>
        <p:spPr>
          <a:xfrm>
            <a:off x="2539651" y="1726454"/>
            <a:ext cx="8924355" cy="499161"/>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排他制御</a:t>
            </a:r>
            <a:endParaRPr lang="ja-JP" altLang="en-US" dirty="0">
              <a:solidFill>
                <a:srgbClr val="FFFFFF"/>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678" y="1090351"/>
            <a:ext cx="4283164" cy="560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110" y="4374701"/>
            <a:ext cx="2332038"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吹き出し 2"/>
          <p:cNvSpPr/>
          <p:nvPr/>
        </p:nvSpPr>
        <p:spPr>
          <a:xfrm>
            <a:off x="1968740" y="3148642"/>
            <a:ext cx="1809630" cy="1242071"/>
          </a:xfrm>
          <a:prstGeom prst="wedgeRoundRectCallout">
            <a:avLst>
              <a:gd name="adj1" fmla="val 73387"/>
              <a:gd name="adj2" fmla="val 442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rPr>
              <a:t>問題発生</a:t>
            </a:r>
            <a:endParaRPr kumimoji="1" lang="en-US" altLang="ja-JP" dirty="0" smtClean="0">
              <a:solidFill>
                <a:schemeClr val="bg1"/>
              </a:solidFill>
            </a:endParaRPr>
          </a:p>
          <a:p>
            <a:pPr algn="ctr"/>
            <a:r>
              <a:rPr lang="ja-JP" altLang="en-US" sz="1050" dirty="0" smtClean="0">
                <a:solidFill>
                  <a:schemeClr val="bg1"/>
                </a:solidFill>
              </a:rPr>
              <a:t>１つ</a:t>
            </a:r>
            <a:r>
              <a:rPr lang="ja-JP" altLang="en-US" sz="1050" dirty="0">
                <a:solidFill>
                  <a:schemeClr val="bg1"/>
                </a:solidFill>
              </a:rPr>
              <a:t>のシートに対して２つのスレッドが共に予約処理を完了させています</a:t>
            </a:r>
            <a:endParaRPr kumimoji="1" lang="ja-JP" altLang="en-US" sz="1050" dirty="0">
              <a:solidFill>
                <a:schemeClr val="bg1"/>
              </a:solidFill>
            </a:endParaRPr>
          </a:p>
        </p:txBody>
      </p:sp>
    </p:spTree>
    <p:extLst>
      <p:ext uri="{BB962C8B-B14F-4D97-AF65-F5344CB8AC3E}">
        <p14:creationId xmlns:p14="http://schemas.microsoft.com/office/powerpoint/2010/main" val="792012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lang="ja-JP" altLang="en-US" dirty="0" smtClean="0">
                <a:solidFill>
                  <a:srgbClr val="FFFFFF"/>
                </a:solidFill>
              </a:rPr>
              <a:t>マルチ</a:t>
            </a:r>
            <a:r>
              <a:rPr lang="ja-JP" altLang="en-US" dirty="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17</a:t>
            </a:fld>
            <a:endParaRPr kumimoji="1" lang="ja-JP" altLang="en-US"/>
          </a:p>
        </p:txBody>
      </p:sp>
      <p:sp>
        <p:nvSpPr>
          <p:cNvPr id="6" name="タイトル 1">
            <a:extLst>
              <a:ext uri="{FF2B5EF4-FFF2-40B4-BE49-F238E27FC236}">
                <a16:creationId xmlns:a16="http://schemas.microsoft.com/office/drawing/2014/main" xmlns="" id="{A4046600-D8F1-4369-8843-1B8BEF917C35}"/>
              </a:ext>
            </a:extLst>
          </p:cNvPr>
          <p:cNvSpPr txBox="1">
            <a:spLocks/>
          </p:cNvSpPr>
          <p:nvPr/>
        </p:nvSpPr>
        <p:spPr>
          <a:xfrm>
            <a:off x="2539651" y="1726454"/>
            <a:ext cx="8924355" cy="499161"/>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排他制御</a:t>
            </a:r>
            <a:endParaRPr lang="ja-JP" altLang="en-US" dirty="0">
              <a:solidFill>
                <a:srgbClr val="FFFFFF"/>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536" y="2389098"/>
            <a:ext cx="6119812"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322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lang="ja-JP" altLang="en-US" dirty="0" smtClean="0">
                <a:solidFill>
                  <a:srgbClr val="FFFFFF"/>
                </a:solidFill>
              </a:rPr>
              <a:t>マルチ</a:t>
            </a:r>
            <a:r>
              <a:rPr lang="ja-JP" altLang="en-US" dirty="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18</a:t>
            </a:fld>
            <a:endParaRPr kumimoji="1" lang="ja-JP" altLang="en-US"/>
          </a:p>
        </p:txBody>
      </p:sp>
      <p:sp>
        <p:nvSpPr>
          <p:cNvPr id="6" name="タイトル 1">
            <a:extLst>
              <a:ext uri="{FF2B5EF4-FFF2-40B4-BE49-F238E27FC236}">
                <a16:creationId xmlns:a16="http://schemas.microsoft.com/office/drawing/2014/main" xmlns="" id="{A4046600-D8F1-4369-8843-1B8BEF917C35}"/>
              </a:ext>
            </a:extLst>
          </p:cNvPr>
          <p:cNvSpPr txBox="1">
            <a:spLocks/>
          </p:cNvSpPr>
          <p:nvPr/>
        </p:nvSpPr>
        <p:spPr>
          <a:xfrm>
            <a:off x="2539651" y="1726454"/>
            <a:ext cx="8924355" cy="499161"/>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排他制御</a:t>
            </a:r>
            <a:endParaRPr lang="ja-JP" altLang="en-US" dirty="0">
              <a:solidFill>
                <a:srgbClr val="FFFFFF"/>
              </a:solidFill>
            </a:endParaRPr>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858829" y="2225615"/>
            <a:ext cx="8924355" cy="4991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en-US" altLang="ja-JP" sz="2400" cap="none" dirty="0"/>
              <a:t>synchronized</a:t>
            </a:r>
            <a:r>
              <a:rPr lang="ja-JP" altLang="en-US" sz="2400" cap="none" dirty="0"/>
              <a:t>ブロックと</a:t>
            </a:r>
            <a:r>
              <a:rPr lang="en-US" altLang="ja-JP" sz="2400" cap="none" dirty="0"/>
              <a:t>synchronized</a:t>
            </a:r>
            <a:r>
              <a:rPr lang="ja-JP" altLang="en-US" sz="2400" cap="none" dirty="0" smtClean="0"/>
              <a:t>メソッド　登場</a:t>
            </a:r>
            <a:endParaRPr lang="ja-JP" altLang="en-US" sz="2400" cap="none" dirty="0"/>
          </a:p>
        </p:txBody>
      </p:sp>
      <p:sp>
        <p:nvSpPr>
          <p:cNvPr id="9"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858829" y="3001992"/>
            <a:ext cx="8340306" cy="3493699"/>
          </a:xfrm>
        </p:spPr>
        <p:txBody>
          <a:bodyPr anchor="t">
            <a:normAutofit/>
          </a:bodyPr>
          <a:lstStyle/>
          <a:p>
            <a:r>
              <a:rPr lang="ja-JP" altLang="en-US" sz="2400" dirty="0"/>
              <a:t>・</a:t>
            </a:r>
            <a:r>
              <a:rPr lang="en-US" altLang="ja-JP" sz="2400" dirty="0"/>
              <a:t>synchronized</a:t>
            </a:r>
            <a:r>
              <a:rPr lang="ja-JP" altLang="en-US" sz="2400" dirty="0"/>
              <a:t>ブロック</a:t>
            </a:r>
          </a:p>
          <a:p>
            <a:r>
              <a:rPr lang="en-US" altLang="ja-JP" sz="2400" dirty="0"/>
              <a:t>synchronized { </a:t>
            </a:r>
            <a:r>
              <a:rPr lang="ja-JP" altLang="en-US" sz="2400" dirty="0"/>
              <a:t>排他制御を行う処理 </a:t>
            </a:r>
            <a:r>
              <a:rPr lang="en-US" altLang="ja-JP" sz="2400" dirty="0" smtClean="0"/>
              <a:t>}</a:t>
            </a:r>
          </a:p>
          <a:p>
            <a:endParaRPr lang="en-US" altLang="ja-JP" sz="2400" cap="none" dirty="0"/>
          </a:p>
          <a:p>
            <a:r>
              <a:rPr lang="ja-JP" altLang="en-US" sz="2400" dirty="0"/>
              <a:t>・</a:t>
            </a:r>
            <a:r>
              <a:rPr lang="en-US" altLang="ja-JP" sz="2400" dirty="0"/>
              <a:t>synchronized</a:t>
            </a:r>
            <a:r>
              <a:rPr lang="ja-JP" altLang="en-US" sz="2400" dirty="0"/>
              <a:t>メソッド</a:t>
            </a:r>
          </a:p>
          <a:p>
            <a:r>
              <a:rPr lang="en-US" altLang="ja-JP" sz="2400" dirty="0"/>
              <a:t>[</a:t>
            </a:r>
            <a:r>
              <a:rPr lang="ja-JP" altLang="en-US" sz="2400" dirty="0"/>
              <a:t>アクセス修飾子</a:t>
            </a:r>
            <a:r>
              <a:rPr lang="en-US" altLang="ja-JP" sz="2400" dirty="0"/>
              <a:t>] synchronized </a:t>
            </a:r>
            <a:r>
              <a:rPr lang="ja-JP" altLang="en-US" sz="2400" dirty="0"/>
              <a:t>メソッドの戻り値 排他制御させるメソッド</a:t>
            </a:r>
            <a:r>
              <a:rPr lang="en-US" altLang="ja-JP" sz="2400" dirty="0"/>
              <a:t>() {}</a:t>
            </a:r>
            <a:endParaRPr lang="en-US" altLang="ja-JP" sz="2400" cap="none" dirty="0" smtClean="0"/>
          </a:p>
        </p:txBody>
      </p:sp>
    </p:spTree>
    <p:extLst>
      <p:ext uri="{BB962C8B-B14F-4D97-AF65-F5344CB8AC3E}">
        <p14:creationId xmlns:p14="http://schemas.microsoft.com/office/powerpoint/2010/main" val="3190888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lang="ja-JP" altLang="en-US" dirty="0" smtClean="0">
                <a:solidFill>
                  <a:srgbClr val="FFFFFF"/>
                </a:solidFill>
              </a:rPr>
              <a:t>マルチ</a:t>
            </a:r>
            <a:r>
              <a:rPr lang="ja-JP" altLang="en-US" dirty="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19</a:t>
            </a:fld>
            <a:endParaRPr kumimoji="1" lang="ja-JP" altLang="en-US"/>
          </a:p>
        </p:txBody>
      </p:sp>
      <p:sp>
        <p:nvSpPr>
          <p:cNvPr id="6" name="タイトル 1">
            <a:extLst>
              <a:ext uri="{FF2B5EF4-FFF2-40B4-BE49-F238E27FC236}">
                <a16:creationId xmlns:a16="http://schemas.microsoft.com/office/drawing/2014/main" xmlns="" id="{A4046600-D8F1-4369-8843-1B8BEF917C35}"/>
              </a:ext>
            </a:extLst>
          </p:cNvPr>
          <p:cNvSpPr txBox="1">
            <a:spLocks/>
          </p:cNvSpPr>
          <p:nvPr/>
        </p:nvSpPr>
        <p:spPr>
          <a:xfrm>
            <a:off x="2539651" y="1726454"/>
            <a:ext cx="8924355" cy="499161"/>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排他制御</a:t>
            </a:r>
            <a:endParaRPr lang="ja-JP" altLang="en-US" dirty="0">
              <a:solidFill>
                <a:srgbClr val="FFFFFF"/>
              </a:solidFill>
            </a:endParaRPr>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858829" y="2225615"/>
            <a:ext cx="8924355" cy="4991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en-US" altLang="ja-JP" sz="2400" cap="none" dirty="0"/>
              <a:t>synchronized</a:t>
            </a:r>
            <a:r>
              <a:rPr lang="ja-JP" altLang="en-US" sz="2400" cap="none" dirty="0"/>
              <a:t>ブロックと</a:t>
            </a:r>
            <a:r>
              <a:rPr lang="en-US" altLang="ja-JP" sz="2400" cap="none" dirty="0"/>
              <a:t>synchronized</a:t>
            </a:r>
            <a:r>
              <a:rPr lang="ja-JP" altLang="en-US" sz="2400" cap="none" dirty="0" smtClean="0"/>
              <a:t>メソッド　登場</a:t>
            </a:r>
            <a:endParaRPr lang="ja-JP" altLang="en-US" sz="2400" cap="non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829" y="3000855"/>
            <a:ext cx="4443412"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384" y="2992232"/>
            <a:ext cx="4259262"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489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21872" y="2634558"/>
            <a:ext cx="8577263" cy="3494637"/>
          </a:xfrm>
        </p:spPr>
        <p:txBody>
          <a:bodyPr anchor="t">
            <a:normAutofit/>
          </a:bodyPr>
          <a:lstStyle/>
          <a:p>
            <a:r>
              <a:rPr lang="ja-JP" altLang="en-US" sz="2400" dirty="0" smtClean="0"/>
              <a:t>・ </a:t>
            </a:r>
            <a:r>
              <a:rPr lang="ja-JP" altLang="en-US" sz="2400" dirty="0" smtClean="0"/>
              <a:t>スレッド</a:t>
            </a:r>
            <a:endParaRPr lang="en-US" altLang="ja-JP" sz="2400" dirty="0" smtClean="0"/>
          </a:p>
          <a:p>
            <a:r>
              <a:rPr lang="ja-JP" altLang="en-US" sz="2400" dirty="0" smtClean="0"/>
              <a:t>・ スレッドのライフサイクル</a:t>
            </a:r>
            <a:endParaRPr lang="en-US" altLang="ja-JP" sz="2400" dirty="0" smtClean="0"/>
          </a:p>
          <a:p>
            <a:r>
              <a:rPr lang="ja-JP" altLang="en-US" sz="2400" dirty="0" smtClean="0"/>
              <a:t>・ マルチスレッド</a:t>
            </a:r>
            <a:endParaRPr lang="en-US" altLang="ja-JP" sz="2400" dirty="0" smtClean="0"/>
          </a:p>
          <a:p>
            <a:r>
              <a:rPr lang="ja-JP" altLang="en-US" sz="2400" dirty="0" smtClean="0"/>
              <a:t>・ </a:t>
            </a:r>
            <a:r>
              <a:rPr lang="en-US" altLang="ja-JP" sz="2400" dirty="0" smtClean="0"/>
              <a:t>OS</a:t>
            </a:r>
            <a:r>
              <a:rPr lang="ja-JP" altLang="en-US" sz="2400" dirty="0" smtClean="0"/>
              <a:t>のスレッド</a:t>
            </a:r>
            <a:endParaRPr lang="en-US" altLang="ja-JP" sz="24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142836" y="1105352"/>
            <a:ext cx="8924355" cy="1330030"/>
          </a:xfrm>
        </p:spPr>
        <p:txBody>
          <a:bodyPr anchor="b">
            <a:normAutofit/>
          </a:bodyPr>
          <a:lstStyle/>
          <a:p>
            <a:r>
              <a:rPr kumimoji="1" lang="en-US" altLang="ja-JP" smtClean="0">
                <a:solidFill>
                  <a:srgbClr val="FFFFFF"/>
                </a:solidFill>
              </a:rPr>
              <a:t>INDEX</a:t>
            </a:r>
            <a:endParaRPr kumimoji="1" lang="ja-JP" altLang="en-US">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2</a:t>
            </a:fld>
            <a:endParaRPr kumimoji="1" lang="ja-JP" altLang="en-US"/>
          </a:p>
        </p:txBody>
      </p:sp>
    </p:spTree>
    <p:extLst>
      <p:ext uri="{BB962C8B-B14F-4D97-AF65-F5344CB8AC3E}">
        <p14:creationId xmlns:p14="http://schemas.microsoft.com/office/powerpoint/2010/main" val="1555463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lang="ja-JP" altLang="en-US" dirty="0" smtClean="0">
                <a:solidFill>
                  <a:srgbClr val="FFFFFF"/>
                </a:solidFill>
              </a:rPr>
              <a:t>マルチ</a:t>
            </a:r>
            <a:r>
              <a:rPr lang="ja-JP" altLang="en-US" dirty="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20</a:t>
            </a:fld>
            <a:endParaRPr kumimoji="1" lang="ja-JP" altLang="en-US"/>
          </a:p>
        </p:txBody>
      </p:sp>
      <p:sp>
        <p:nvSpPr>
          <p:cNvPr id="6" name="タイトル 1">
            <a:extLst>
              <a:ext uri="{FF2B5EF4-FFF2-40B4-BE49-F238E27FC236}">
                <a16:creationId xmlns:a16="http://schemas.microsoft.com/office/drawing/2014/main" xmlns="" id="{A4046600-D8F1-4369-8843-1B8BEF917C35}"/>
              </a:ext>
            </a:extLst>
          </p:cNvPr>
          <p:cNvSpPr txBox="1">
            <a:spLocks/>
          </p:cNvSpPr>
          <p:nvPr/>
        </p:nvSpPr>
        <p:spPr>
          <a:xfrm>
            <a:off x="2539651" y="1726454"/>
            <a:ext cx="8924355" cy="499161"/>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排他制御</a:t>
            </a:r>
            <a:endParaRPr lang="ja-JP" altLang="en-US" dirty="0">
              <a:solidFill>
                <a:srgbClr val="FFFFFF"/>
              </a:solidFill>
            </a:endParaRPr>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858829" y="2225615"/>
            <a:ext cx="8924355" cy="4991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en-US" altLang="ja-JP" sz="2400" cap="none" dirty="0"/>
              <a:t>synchronized</a:t>
            </a:r>
            <a:r>
              <a:rPr lang="ja-JP" altLang="en-US" sz="2400" cap="none" dirty="0"/>
              <a:t>ブロックと</a:t>
            </a:r>
            <a:r>
              <a:rPr lang="en-US" altLang="ja-JP" sz="2400" cap="none" dirty="0"/>
              <a:t>synchronized</a:t>
            </a:r>
            <a:r>
              <a:rPr lang="ja-JP" altLang="en-US" sz="2400" cap="none" dirty="0" smtClean="0"/>
              <a:t>メソッド　登場</a:t>
            </a:r>
            <a:endParaRPr lang="ja-JP" altLang="en-US" sz="2400" cap="none"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898" y="3016999"/>
            <a:ext cx="233203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171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lang="ja-JP" altLang="en-US" dirty="0" smtClean="0">
                <a:solidFill>
                  <a:srgbClr val="FFFFFF"/>
                </a:solidFill>
              </a:rPr>
              <a:t>マルチ</a:t>
            </a:r>
            <a:r>
              <a:rPr lang="ja-JP" altLang="en-US" dirty="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21</a:t>
            </a:fld>
            <a:endParaRPr kumimoji="1" lang="ja-JP" altLang="en-US"/>
          </a:p>
        </p:txBody>
      </p:sp>
      <p:sp>
        <p:nvSpPr>
          <p:cNvPr id="6" name="タイトル 1">
            <a:extLst>
              <a:ext uri="{FF2B5EF4-FFF2-40B4-BE49-F238E27FC236}">
                <a16:creationId xmlns:a16="http://schemas.microsoft.com/office/drawing/2014/main" xmlns="" id="{A4046600-D8F1-4369-8843-1B8BEF917C35}"/>
              </a:ext>
            </a:extLst>
          </p:cNvPr>
          <p:cNvSpPr txBox="1">
            <a:spLocks/>
          </p:cNvSpPr>
          <p:nvPr/>
        </p:nvSpPr>
        <p:spPr>
          <a:xfrm>
            <a:off x="2539651" y="1726454"/>
            <a:ext cx="8924355" cy="499161"/>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デッドロック</a:t>
            </a:r>
            <a:endParaRPr lang="ja-JP" altLang="en-US" dirty="0">
              <a:solidFill>
                <a:srgbClr val="FFFFFF"/>
              </a:solidFill>
            </a:endParaRPr>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858829" y="2225615"/>
            <a:ext cx="8924355" cy="4991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en-US" altLang="ja-JP" sz="2400" cap="none" dirty="0"/>
              <a:t>synchronized</a:t>
            </a:r>
            <a:r>
              <a:rPr lang="ja-JP" altLang="en-US" sz="2400" cap="none" dirty="0"/>
              <a:t>ブロックと</a:t>
            </a:r>
            <a:r>
              <a:rPr lang="en-US" altLang="ja-JP" sz="2400" cap="none" dirty="0"/>
              <a:t>synchronized</a:t>
            </a:r>
            <a:r>
              <a:rPr lang="ja-JP" altLang="en-US" sz="2400" cap="none" dirty="0" smtClean="0"/>
              <a:t>メソッド　登場</a:t>
            </a:r>
            <a:endParaRPr lang="ja-JP" altLang="en-US" sz="2400" cap="none" dirty="0"/>
          </a:p>
        </p:txBody>
      </p:sp>
      <p:sp>
        <p:nvSpPr>
          <p:cNvPr id="9"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858829" y="3001992"/>
            <a:ext cx="5491541" cy="3775667"/>
          </a:xfrm>
        </p:spPr>
        <p:txBody>
          <a:bodyPr anchor="t">
            <a:normAutofit/>
          </a:bodyPr>
          <a:lstStyle/>
          <a:p>
            <a:endParaRPr lang="en-US" altLang="ja-JP" sz="2400" cap="none"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829" y="3009900"/>
            <a:ext cx="5491541" cy="376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053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lang="ja-JP" altLang="en-US" dirty="0" smtClean="0">
                <a:solidFill>
                  <a:srgbClr val="FFFFFF"/>
                </a:solidFill>
              </a:rPr>
              <a:t>マルチ</a:t>
            </a:r>
            <a:r>
              <a:rPr lang="ja-JP" altLang="en-US" dirty="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22</a:t>
            </a:fld>
            <a:endParaRPr kumimoji="1" lang="ja-JP" altLang="en-US"/>
          </a:p>
        </p:txBody>
      </p:sp>
      <p:sp>
        <p:nvSpPr>
          <p:cNvPr id="6" name="タイトル 1">
            <a:extLst>
              <a:ext uri="{FF2B5EF4-FFF2-40B4-BE49-F238E27FC236}">
                <a16:creationId xmlns:a16="http://schemas.microsoft.com/office/drawing/2014/main" xmlns="" id="{A4046600-D8F1-4369-8843-1B8BEF917C35}"/>
              </a:ext>
            </a:extLst>
          </p:cNvPr>
          <p:cNvSpPr txBox="1">
            <a:spLocks/>
          </p:cNvSpPr>
          <p:nvPr/>
        </p:nvSpPr>
        <p:spPr>
          <a:xfrm>
            <a:off x="2539651" y="1726454"/>
            <a:ext cx="8924355" cy="499161"/>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デッドロック</a:t>
            </a:r>
            <a:endParaRPr lang="ja-JP" altLang="en-US" dirty="0">
              <a:solidFill>
                <a:srgbClr val="FFFFFF"/>
              </a:solidFill>
            </a:endParaRPr>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858829" y="2225615"/>
            <a:ext cx="8924355" cy="4991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sz="2400" cap="none" dirty="0" smtClean="0"/>
              <a:t>解決方法？</a:t>
            </a:r>
            <a:endParaRPr lang="ja-JP" altLang="en-US" sz="2400" cap="none" dirty="0"/>
          </a:p>
        </p:txBody>
      </p:sp>
      <p:sp>
        <p:nvSpPr>
          <p:cNvPr id="9"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858829" y="2829464"/>
            <a:ext cx="8131224" cy="353684"/>
          </a:xfrm>
        </p:spPr>
        <p:txBody>
          <a:bodyPr anchor="t">
            <a:normAutofit/>
          </a:bodyPr>
          <a:lstStyle/>
          <a:p>
            <a:r>
              <a:rPr lang="en-US" altLang="ja-JP" sz="1200" cap="none" dirty="0" smtClean="0"/>
              <a:t>※</a:t>
            </a:r>
            <a:r>
              <a:rPr lang="en-US" altLang="ja-JP" sz="1200" dirty="0">
                <a:hlinkClick r:id="rId2"/>
              </a:rPr>
              <a:t>https://docs.oracle.com/cd/E19683-01/816-3976/6ma7iosjv/index.html</a:t>
            </a:r>
            <a:endParaRPr lang="en-US" altLang="ja-JP" sz="1200" cap="none" dirty="0" smtClean="0"/>
          </a:p>
        </p:txBody>
      </p:sp>
      <p:sp>
        <p:nvSpPr>
          <p:cNvPr id="8" name="サブタイトル 2">
            <a:extLst>
              <a:ext uri="{FF2B5EF4-FFF2-40B4-BE49-F238E27FC236}">
                <a16:creationId xmlns:a16="http://schemas.microsoft.com/office/drawing/2014/main" xmlns="" id="{44F2B53F-5AB2-4BCD-9167-A2941A6AD42B}"/>
              </a:ext>
            </a:extLst>
          </p:cNvPr>
          <p:cNvSpPr txBox="1">
            <a:spLocks/>
          </p:cNvSpPr>
          <p:nvPr/>
        </p:nvSpPr>
        <p:spPr>
          <a:xfrm>
            <a:off x="2858829" y="3209027"/>
            <a:ext cx="8131224" cy="2717320"/>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endParaRPr lang="en-US" altLang="ja-JP" sz="1200" cap="none"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731" y="3209027"/>
            <a:ext cx="7720012" cy="294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122762" y="5624423"/>
            <a:ext cx="7504981" cy="465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6867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build="p"/>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21872" y="2484408"/>
            <a:ext cx="8577263" cy="4011283"/>
          </a:xfrm>
        </p:spPr>
        <p:txBody>
          <a:bodyPr anchor="t">
            <a:normAutofit/>
          </a:bodyPr>
          <a:lstStyle/>
          <a:p>
            <a:r>
              <a:rPr lang="ja-JP" altLang="en-US" sz="2400" cap="none" dirty="0" smtClean="0"/>
              <a:t>タスク・プロセス・スレッド</a:t>
            </a:r>
            <a:endParaRPr lang="en-US" altLang="ja-JP" sz="2400" cap="none" dirty="0" smtClean="0"/>
          </a:p>
          <a:p>
            <a:r>
              <a:rPr lang="ja-JP" altLang="en-US" sz="2400" cap="none" dirty="0" smtClean="0"/>
              <a:t>仮想記憶方式と仮想メモリ</a:t>
            </a:r>
            <a:endParaRPr lang="en-US" altLang="ja-JP" sz="2400" cap="none" dirty="0" smtClean="0"/>
          </a:p>
          <a:p>
            <a:r>
              <a:rPr lang="en-US" altLang="ja-JP" sz="2400" cap="none" dirty="0" smtClean="0"/>
              <a:t>UI</a:t>
            </a:r>
            <a:r>
              <a:rPr lang="ja-JP" altLang="en-US" sz="2400" cap="none" dirty="0" smtClean="0"/>
              <a:t>スレッド</a:t>
            </a:r>
            <a:endParaRPr lang="en-US" altLang="ja-JP" sz="2400" cap="none" dirty="0" smtClean="0"/>
          </a:p>
          <a:p>
            <a:r>
              <a:rPr lang="ja-JP" altLang="en-US" sz="2400" cap="none" dirty="0" smtClean="0"/>
              <a:t>スレッドの利用（上位</a:t>
            </a:r>
            <a:r>
              <a:rPr lang="en-US" altLang="ja-JP" sz="2400" cap="none" dirty="0" smtClean="0"/>
              <a:t>API</a:t>
            </a:r>
            <a:r>
              <a:rPr lang="ja-JP" altLang="en-US" sz="2400" cap="none" dirty="0" smtClean="0"/>
              <a:t>）</a:t>
            </a:r>
            <a:endParaRPr lang="en-US" altLang="ja-JP" sz="2400" cap="none" dirty="0" smtClean="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kumimoji="1" lang="en-US" altLang="ja-JP" dirty="0" smtClean="0">
                <a:solidFill>
                  <a:srgbClr val="FFFFFF"/>
                </a:solidFill>
              </a:rPr>
              <a:t>OS</a:t>
            </a:r>
            <a:r>
              <a:rPr kumimoji="1" lang="ja-JP" altLang="en-US" dirty="0" smtClean="0">
                <a:solidFill>
                  <a:srgbClr val="FFFFFF"/>
                </a:solidFill>
              </a:rPr>
              <a:t>のスレッド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23</a:t>
            </a:fld>
            <a:endParaRPr kumimoji="1" lang="ja-JP" altLang="en-US"/>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565530" y="1743707"/>
            <a:ext cx="8303753" cy="637184"/>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endParaRPr lang="ja-JP" altLang="en-US" dirty="0">
              <a:solidFill>
                <a:srgbClr val="FFFFFF"/>
              </a:solidFill>
            </a:endParaRPr>
          </a:p>
        </p:txBody>
      </p:sp>
    </p:spTree>
    <p:extLst>
      <p:ext uri="{BB962C8B-B14F-4D97-AF65-F5344CB8AC3E}">
        <p14:creationId xmlns:p14="http://schemas.microsoft.com/office/powerpoint/2010/main" val="655021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21872" y="2484408"/>
            <a:ext cx="8577263" cy="560717"/>
          </a:xfrm>
        </p:spPr>
        <p:txBody>
          <a:bodyPr anchor="t">
            <a:normAutofit/>
          </a:bodyPr>
          <a:lstStyle/>
          <a:p>
            <a:r>
              <a:rPr lang="ja-JP" altLang="en-US" sz="2400" dirty="0">
                <a:solidFill>
                  <a:srgbClr val="FFFFFF"/>
                </a:solidFill>
              </a:rPr>
              <a:t>プロセスとの関係</a:t>
            </a:r>
          </a:p>
          <a:p>
            <a:endParaRPr lang="en-US" altLang="ja-JP" sz="2400" dirty="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kumimoji="1" lang="ja-JP" altLang="en-US" dirty="0" smtClean="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3</a:t>
            </a:fld>
            <a:endParaRPr kumimoji="1" lang="ja-JP" altLang="en-US"/>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565530" y="1743707"/>
            <a:ext cx="5362145" cy="637184"/>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endParaRPr lang="ja-JP" altLang="en-US" dirty="0">
              <a:solidFill>
                <a:srgbClr val="FFFFFF"/>
              </a:solidFill>
            </a:endParaRPr>
          </a:p>
        </p:txBody>
      </p:sp>
      <p:sp>
        <p:nvSpPr>
          <p:cNvPr id="8" name="サブタイトル 2">
            <a:extLst>
              <a:ext uri="{FF2B5EF4-FFF2-40B4-BE49-F238E27FC236}">
                <a16:creationId xmlns:a16="http://schemas.microsoft.com/office/drawing/2014/main" xmlns="" id="{44F2B53F-5AB2-4BCD-9167-A2941A6AD42B}"/>
              </a:ext>
            </a:extLst>
          </p:cNvPr>
          <p:cNvSpPr txBox="1">
            <a:spLocks/>
          </p:cNvSpPr>
          <p:nvPr/>
        </p:nvSpPr>
        <p:spPr>
          <a:xfrm>
            <a:off x="2621872" y="3243532"/>
            <a:ext cx="8577263" cy="560717"/>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ja-JP" altLang="en-US" sz="2400" dirty="0" smtClean="0">
                <a:solidFill>
                  <a:srgbClr val="FFFFFF"/>
                </a:solidFill>
              </a:rPr>
              <a:t>プロセスとの違い</a:t>
            </a:r>
            <a:endParaRPr lang="en-US" altLang="ja-JP" sz="2400" dirty="0"/>
          </a:p>
        </p:txBody>
      </p:sp>
      <p:sp>
        <p:nvSpPr>
          <p:cNvPr id="9" name="サブタイトル 2">
            <a:extLst>
              <a:ext uri="{FF2B5EF4-FFF2-40B4-BE49-F238E27FC236}">
                <a16:creationId xmlns:a16="http://schemas.microsoft.com/office/drawing/2014/main" xmlns="" id="{44F2B53F-5AB2-4BCD-9167-A2941A6AD42B}"/>
              </a:ext>
            </a:extLst>
          </p:cNvPr>
          <p:cNvSpPr txBox="1">
            <a:spLocks/>
          </p:cNvSpPr>
          <p:nvPr/>
        </p:nvSpPr>
        <p:spPr>
          <a:xfrm>
            <a:off x="2621871" y="4761779"/>
            <a:ext cx="8577263" cy="1009291"/>
          </a:xfrm>
          <a:prstGeom prst="rect">
            <a:avLst/>
          </a:prstGeom>
        </p:spPr>
        <p:txBody>
          <a:bodyPr vert="horz" lIns="91440" tIns="45720" rIns="91440" bIns="45720" rtlCol="0" anchor="t">
            <a:normAutofit fontScale="625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kumimoji="1"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kumimoji="1" sz="1600" kern="1200">
                <a:solidFill>
                  <a:schemeClr val="tx1"/>
                </a:solidFill>
                <a:latin typeface="+mn-lt"/>
                <a:ea typeface="+mn-ea"/>
                <a:cs typeface="+mn-cs"/>
              </a:defRPr>
            </a:lvl9pPr>
          </a:lstStyle>
          <a:p>
            <a:r>
              <a:rPr lang="en-US" altLang="ja-JP" sz="2400" dirty="0" smtClean="0">
                <a:hlinkClick r:id="rId2"/>
              </a:rPr>
              <a:t>【</a:t>
            </a:r>
            <a:r>
              <a:rPr lang="ja-JP" altLang="en-US" sz="2400" dirty="0" smtClean="0">
                <a:hlinkClick r:id="rId2"/>
              </a:rPr>
              <a:t>参照</a:t>
            </a:r>
            <a:r>
              <a:rPr lang="en-US" altLang="ja-JP" sz="2400" dirty="0" smtClean="0">
                <a:hlinkClick r:id="rId2"/>
              </a:rPr>
              <a:t>】</a:t>
            </a:r>
          </a:p>
          <a:p>
            <a:r>
              <a:rPr lang="en-US" altLang="ja-JP" sz="2400" dirty="0" smtClean="0">
                <a:hlinkClick r:id="rId2"/>
              </a:rPr>
              <a:t>http</a:t>
            </a:r>
            <a:r>
              <a:rPr lang="en-US" altLang="ja-JP" sz="2400" dirty="0">
                <a:hlinkClick r:id="rId2"/>
              </a:rPr>
              <a:t>://</a:t>
            </a:r>
            <a:r>
              <a:rPr lang="en-US" altLang="ja-JP" sz="2400" dirty="0" smtClean="0">
                <a:hlinkClick r:id="rId2"/>
              </a:rPr>
              <a:t>www.itsenka.com/contents/development/java/thread.html</a:t>
            </a:r>
            <a:endParaRPr lang="en-US" altLang="ja-JP" sz="2400" dirty="0" smtClean="0"/>
          </a:p>
          <a:p>
            <a:r>
              <a:rPr lang="en-US" altLang="ja-JP" sz="1600" dirty="0">
                <a:hlinkClick r:id="rId3"/>
              </a:rPr>
              <a:t>https://www.slideshare.net/ssuserf87701/2015gpgpu8</a:t>
            </a:r>
            <a:endParaRPr lang="en-US" altLang="ja-JP"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188" y="2442008"/>
            <a:ext cx="40386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113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P spid="8"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21872" y="2036420"/>
            <a:ext cx="8577263" cy="1776455"/>
          </a:xfrm>
        </p:spPr>
        <p:txBody>
          <a:bodyPr anchor="t">
            <a:normAutofit/>
          </a:bodyPr>
          <a:lstStyle/>
          <a:p>
            <a:r>
              <a:rPr lang="en-US" altLang="ja-JP" sz="2400" dirty="0" smtClean="0"/>
              <a:t>Java</a:t>
            </a:r>
            <a:r>
              <a:rPr lang="ja-JP" altLang="en-US" sz="2400" dirty="0" smtClean="0"/>
              <a:t>：複数</a:t>
            </a:r>
            <a:r>
              <a:rPr lang="ja-JP" altLang="en-US" sz="2400" dirty="0"/>
              <a:t>のスレッドを同時実行</a:t>
            </a:r>
            <a:r>
              <a:rPr lang="ja-JP" altLang="en-US" sz="2400" dirty="0" smtClean="0"/>
              <a:t>させて</a:t>
            </a:r>
            <a:endParaRPr lang="en-US" altLang="ja-JP" sz="2400" dirty="0" smtClean="0"/>
          </a:p>
          <a:p>
            <a:r>
              <a:rPr lang="ja-JP" altLang="en-US" sz="2400" dirty="0"/>
              <a:t>　</a:t>
            </a:r>
            <a:r>
              <a:rPr lang="ja-JP" altLang="en-US" sz="2400" dirty="0" smtClean="0"/>
              <a:t>　　　並列</a:t>
            </a:r>
            <a:r>
              <a:rPr lang="ja-JP" altLang="en-US" sz="2400" dirty="0"/>
              <a:t>処理（マルチスレッド</a:t>
            </a:r>
            <a:r>
              <a:rPr lang="ja-JP" altLang="en-US" sz="2400" dirty="0" smtClean="0"/>
              <a:t>）を</a:t>
            </a:r>
            <a:r>
              <a:rPr lang="ja-JP" altLang="en-US" sz="2400" dirty="0"/>
              <a:t>可能にして</a:t>
            </a:r>
            <a:r>
              <a:rPr lang="ja-JP" altLang="en-US" sz="2400" dirty="0" smtClean="0"/>
              <a:t>います。</a:t>
            </a:r>
            <a:endParaRPr lang="ja-JP" altLang="en-US" sz="2400" dirty="0">
              <a:solidFill>
                <a:srgbClr val="FFFFFF"/>
              </a:solidFill>
            </a:endParaRPr>
          </a:p>
          <a:p>
            <a:endParaRPr lang="en-US" altLang="ja-JP" sz="2400" cap="none" dirty="0" smtClean="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kumimoji="1" lang="en-US" altLang="ja-JP" dirty="0" smtClean="0">
                <a:solidFill>
                  <a:srgbClr val="FFFFFF"/>
                </a:solidFill>
              </a:rPr>
              <a:t>Java</a:t>
            </a:r>
            <a:r>
              <a:rPr lang="ja-JP" altLang="en-US" dirty="0" smtClean="0">
                <a:solidFill>
                  <a:srgbClr val="FFFFFF"/>
                </a:solidFill>
              </a:rPr>
              <a:t>のスレッド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4</a:t>
            </a:fld>
            <a:endParaRPr kumimoji="1" lang="ja-JP" altLang="en-US"/>
          </a:p>
        </p:txBody>
      </p:sp>
    </p:spTree>
    <p:extLst>
      <p:ext uri="{BB962C8B-B14F-4D97-AF65-F5344CB8AC3E}">
        <p14:creationId xmlns:p14="http://schemas.microsoft.com/office/powerpoint/2010/main" val="1467043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6717406" y="2484408"/>
            <a:ext cx="4521369" cy="3156159"/>
          </a:xfrm>
        </p:spPr>
        <p:txBody>
          <a:bodyPr anchor="t">
            <a:normAutofit/>
          </a:bodyPr>
          <a:lstStyle/>
          <a:p>
            <a:r>
              <a:rPr lang="ja-JP" altLang="en-US" sz="2400" cap="none" dirty="0" smtClean="0"/>
              <a:t>新規作成</a:t>
            </a:r>
            <a:endParaRPr lang="en-US" altLang="ja-JP" sz="2400" cap="none" dirty="0" smtClean="0"/>
          </a:p>
          <a:p>
            <a:r>
              <a:rPr lang="ja-JP" altLang="en-US" sz="2400" dirty="0"/>
              <a:t>スレッドのインスタンスが生成（</a:t>
            </a:r>
            <a:r>
              <a:rPr lang="en-US" altLang="ja-JP" sz="2400" dirty="0"/>
              <a:t>new</a:t>
            </a:r>
            <a:r>
              <a:rPr lang="ja-JP" altLang="en-US" sz="2400" dirty="0"/>
              <a:t>）された状態です。</a:t>
            </a:r>
            <a:endParaRPr lang="en-US" altLang="ja-JP" sz="2400" cap="none" dirty="0" smtClean="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kumimoji="1" lang="ja-JP" altLang="en-US" dirty="0" smtClean="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5</a:t>
            </a:fld>
            <a:endParaRPr kumimoji="1" lang="ja-JP" altLang="en-US"/>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565530" y="1743707"/>
            <a:ext cx="8303753" cy="63718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スレッドのライフサイクル</a:t>
            </a:r>
            <a:endParaRPr lang="ja-JP" altLang="en-US" dirty="0">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606" y="2492554"/>
            <a:ext cx="44958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228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6717406" y="2484408"/>
            <a:ext cx="4521369" cy="3156159"/>
          </a:xfrm>
        </p:spPr>
        <p:txBody>
          <a:bodyPr anchor="t">
            <a:normAutofit fontScale="92500"/>
          </a:bodyPr>
          <a:lstStyle/>
          <a:p>
            <a:r>
              <a:rPr lang="ja-JP" altLang="en-US" sz="2400" dirty="0" smtClean="0"/>
              <a:t>実行可能状態</a:t>
            </a:r>
            <a:endParaRPr lang="en-US" altLang="ja-JP" sz="2400" dirty="0" smtClean="0"/>
          </a:p>
          <a:p>
            <a:r>
              <a:rPr lang="ja-JP" altLang="en-US" sz="2400" dirty="0"/>
              <a:t>スレッドが起動（</a:t>
            </a:r>
            <a:r>
              <a:rPr lang="en-US" altLang="ja-JP" sz="2400" dirty="0"/>
              <a:t>start</a:t>
            </a:r>
            <a:r>
              <a:rPr lang="ja-JP" altLang="en-US" sz="2400" dirty="0"/>
              <a:t>メソッド）されたときこの状態になります</a:t>
            </a:r>
            <a:r>
              <a:rPr lang="ja-JP" altLang="en-US" sz="2400" dirty="0" smtClean="0"/>
              <a:t>。</a:t>
            </a:r>
            <a:endParaRPr lang="en-US" altLang="ja-JP" sz="2400" dirty="0" smtClean="0"/>
          </a:p>
          <a:p>
            <a:r>
              <a:rPr lang="en-US" altLang="ja-JP" sz="2400" dirty="0" err="1"/>
              <a:t>JavaVM</a:t>
            </a:r>
            <a:r>
              <a:rPr lang="ja-JP" altLang="en-US" sz="2400" dirty="0"/>
              <a:t>のスケジューラーがスレッドの優先順位にもとづいて、スレッドを実行状態に遷移させていきます。</a:t>
            </a:r>
            <a:endParaRPr lang="en-US" altLang="ja-JP" sz="2400" cap="none" dirty="0" smtClean="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kumimoji="1" lang="ja-JP" altLang="en-US" dirty="0" smtClean="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6</a:t>
            </a:fld>
            <a:endParaRPr kumimoji="1" lang="ja-JP" altLang="en-US"/>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565530" y="1743707"/>
            <a:ext cx="8303753" cy="63718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スレッドのライフサイクル</a:t>
            </a:r>
            <a:endParaRPr lang="ja-JP" altLang="en-US" dirty="0">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606" y="2492554"/>
            <a:ext cx="44958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743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6866626" y="2484408"/>
            <a:ext cx="4372149" cy="3156159"/>
          </a:xfrm>
        </p:spPr>
        <p:txBody>
          <a:bodyPr anchor="t">
            <a:normAutofit fontScale="62500" lnSpcReduction="20000"/>
          </a:bodyPr>
          <a:lstStyle/>
          <a:p>
            <a:r>
              <a:rPr lang="ja-JP" altLang="en-US" sz="2400" b="1" dirty="0"/>
              <a:t>実行</a:t>
            </a:r>
            <a:r>
              <a:rPr lang="ja-JP" altLang="en-US" sz="2400" b="1" dirty="0" smtClean="0"/>
              <a:t>状態</a:t>
            </a:r>
            <a:endParaRPr lang="en-US" altLang="ja-JP" sz="2400" b="1" dirty="0" smtClean="0"/>
          </a:p>
          <a:p>
            <a:r>
              <a:rPr lang="en-US" altLang="ja-JP" sz="2400" dirty="0" smtClean="0"/>
              <a:t>CPU</a:t>
            </a:r>
            <a:r>
              <a:rPr lang="ja-JP" altLang="en-US" sz="2400" dirty="0"/>
              <a:t>資源を使用して処理を行っている状態です。次の３つの場合により遷移先が異なります。</a:t>
            </a:r>
          </a:p>
          <a:p>
            <a:pPr marL="342900" indent="-342900">
              <a:buFont typeface="Arial" pitchFamily="34" charset="0"/>
              <a:buChar char="•"/>
            </a:pPr>
            <a:r>
              <a:rPr lang="ja-JP" altLang="en-US" sz="2400" dirty="0" smtClean="0"/>
              <a:t>より</a:t>
            </a:r>
            <a:r>
              <a:rPr lang="ja-JP" altLang="en-US" sz="2400" dirty="0"/>
              <a:t>優先順位の高いスレッドがきたとき。「</a:t>
            </a:r>
            <a:r>
              <a:rPr lang="ja-JP" altLang="en-US" sz="2400" dirty="0" smtClean="0"/>
              <a:t>実行可能　　状態</a:t>
            </a:r>
            <a:r>
              <a:rPr lang="ja-JP" altLang="en-US" sz="2400" dirty="0"/>
              <a:t>」に遷移します。</a:t>
            </a:r>
          </a:p>
          <a:p>
            <a:pPr marL="342900" indent="-342900">
              <a:buFont typeface="Arial" pitchFamily="34" charset="0"/>
              <a:buChar char="•"/>
            </a:pPr>
            <a:r>
              <a:rPr lang="en-US" altLang="ja-JP" sz="2400" dirty="0" smtClean="0"/>
              <a:t>wait</a:t>
            </a:r>
            <a:r>
              <a:rPr lang="en-US" altLang="ja-JP" sz="2400" dirty="0"/>
              <a:t>()</a:t>
            </a:r>
            <a:r>
              <a:rPr lang="ja-JP" altLang="en-US" sz="2400" dirty="0" err="1"/>
              <a:t>、</a:t>
            </a:r>
            <a:r>
              <a:rPr lang="en-US" altLang="ja-JP" sz="2400" dirty="0"/>
              <a:t>sleep()</a:t>
            </a:r>
            <a:r>
              <a:rPr lang="ja-JP" altLang="en-US" sz="2400" dirty="0"/>
              <a:t>メソッドが実行されたときや入出力等に伴う処理の遅延が発生したとき、その他、排他制御でロックされているとき「待機状態」に遷移します。</a:t>
            </a:r>
          </a:p>
          <a:p>
            <a:pPr marL="342900" indent="-342900">
              <a:buFont typeface="Arial" pitchFamily="34" charset="0"/>
              <a:buChar char="•"/>
            </a:pPr>
            <a:r>
              <a:rPr lang="ja-JP" altLang="en-US" sz="2400" dirty="0" smtClean="0"/>
              <a:t>処理</a:t>
            </a:r>
            <a:r>
              <a:rPr lang="ja-JP" altLang="en-US" sz="2400" dirty="0"/>
              <a:t>が完了したとき「終了」となります。</a:t>
            </a:r>
            <a:endParaRPr lang="ja-JP" altLang="en-US" sz="2400" dirty="0">
              <a:effectLst/>
            </a:endParaRPr>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kumimoji="1" lang="ja-JP" altLang="en-US" dirty="0" smtClean="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7</a:t>
            </a:fld>
            <a:endParaRPr kumimoji="1" lang="ja-JP" altLang="en-US"/>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565530" y="1743707"/>
            <a:ext cx="8303753" cy="63718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スレッドのライフサイクル</a:t>
            </a:r>
            <a:endParaRPr lang="ja-JP" altLang="en-US" dirty="0">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606" y="2492554"/>
            <a:ext cx="44958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529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6866626" y="2484409"/>
            <a:ext cx="4372149" cy="1751162"/>
          </a:xfrm>
        </p:spPr>
        <p:txBody>
          <a:bodyPr anchor="t">
            <a:normAutofit lnSpcReduction="10000"/>
          </a:bodyPr>
          <a:lstStyle/>
          <a:p>
            <a:r>
              <a:rPr lang="ja-JP" altLang="en-US" sz="1600" dirty="0"/>
              <a:t>待機</a:t>
            </a:r>
            <a:r>
              <a:rPr lang="ja-JP" altLang="en-US" sz="1600" dirty="0" smtClean="0"/>
              <a:t>状態</a:t>
            </a:r>
            <a:endParaRPr lang="en-US" altLang="ja-JP" sz="1600" dirty="0" smtClean="0"/>
          </a:p>
          <a:p>
            <a:r>
              <a:rPr lang="ja-JP" altLang="en-US" sz="1600" dirty="0"/>
              <a:t>実行処理を遂行できない間はこの状態になります</a:t>
            </a:r>
            <a:r>
              <a:rPr lang="ja-JP" altLang="en-US" sz="1600" dirty="0" smtClean="0"/>
              <a:t>。</a:t>
            </a:r>
            <a:endParaRPr lang="en-US" altLang="ja-JP" sz="1600" dirty="0" smtClean="0"/>
          </a:p>
          <a:p>
            <a:r>
              <a:rPr lang="ja-JP" altLang="en-US" sz="1600" dirty="0" smtClean="0"/>
              <a:t>処理</a:t>
            </a:r>
            <a:r>
              <a:rPr lang="ja-JP" altLang="en-US" sz="1600" dirty="0"/>
              <a:t>が再開できるようになれば「実行可能状態」に遷移します。</a:t>
            </a:r>
            <a:endParaRPr lang="ja-JP" altLang="en-US" sz="2400" dirty="0">
              <a:effectLst/>
            </a:endParaRPr>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kumimoji="1" lang="ja-JP" altLang="en-US" dirty="0" smtClean="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8</a:t>
            </a:fld>
            <a:endParaRPr kumimoji="1" lang="ja-JP" altLang="en-US"/>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565530" y="1743707"/>
            <a:ext cx="8303753" cy="63718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スレッドのライフサイクル</a:t>
            </a:r>
            <a:endParaRPr lang="ja-JP" altLang="en-US" dirty="0">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606" y="2492554"/>
            <a:ext cx="44958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72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xmlns="" id="{44F2B53F-5AB2-4BCD-9167-A2941A6AD42B}"/>
              </a:ext>
            </a:extLst>
          </p:cNvPr>
          <p:cNvSpPr>
            <a:spLocks noGrp="1"/>
          </p:cNvSpPr>
          <p:nvPr>
            <p:ph type="subTitle" idx="1"/>
          </p:nvPr>
        </p:nvSpPr>
        <p:spPr>
          <a:xfrm>
            <a:off x="2621872" y="2484408"/>
            <a:ext cx="8577263" cy="4011283"/>
          </a:xfrm>
        </p:spPr>
        <p:txBody>
          <a:bodyPr anchor="t">
            <a:normAutofit/>
          </a:bodyPr>
          <a:lstStyle/>
          <a:p>
            <a:r>
              <a:rPr lang="ja-JP" altLang="en-US" sz="2400" cap="none" dirty="0" smtClean="0"/>
              <a:t>二つ方法</a:t>
            </a:r>
            <a:endParaRPr lang="en-US" altLang="ja-JP" sz="2400" cap="none" dirty="0" smtClean="0"/>
          </a:p>
          <a:p>
            <a:r>
              <a:rPr lang="ja-JP" altLang="en-US" sz="2400" cap="none" dirty="0" smtClean="0"/>
              <a:t>・ 「</a:t>
            </a:r>
            <a:r>
              <a:rPr lang="en-US" altLang="ja-JP" sz="2400" cap="none" dirty="0" err="1" smtClean="0"/>
              <a:t>java.lang.Thread</a:t>
            </a:r>
            <a:r>
              <a:rPr lang="ja-JP" altLang="en-US" sz="2400" cap="none" dirty="0" smtClean="0"/>
              <a:t>」クラスを継承する。</a:t>
            </a:r>
            <a:endParaRPr lang="en-US" altLang="ja-JP" sz="2400" cap="none" dirty="0" smtClean="0"/>
          </a:p>
          <a:p>
            <a:r>
              <a:rPr lang="ja-JP" altLang="en-US" sz="2400" cap="none" dirty="0" smtClean="0"/>
              <a:t>・ 「</a:t>
            </a:r>
            <a:r>
              <a:rPr lang="en-US" altLang="ja-JP" sz="2400" cap="none" dirty="0" err="1" smtClean="0"/>
              <a:t>java.lang.Runnable</a:t>
            </a:r>
            <a:r>
              <a:rPr lang="ja-JP" altLang="en-US" sz="2400" cap="none" dirty="0" smtClean="0"/>
              <a:t>」インターフェスを実装する。</a:t>
            </a:r>
            <a:endParaRPr lang="en-US" altLang="ja-JP" sz="2400" cap="none" dirty="0" smtClean="0"/>
          </a:p>
        </p:txBody>
      </p:sp>
      <p:sp>
        <p:nvSpPr>
          <p:cNvPr id="2" name="タイトル 1">
            <a:extLst>
              <a:ext uri="{FF2B5EF4-FFF2-40B4-BE49-F238E27FC236}">
                <a16:creationId xmlns:a16="http://schemas.microsoft.com/office/drawing/2014/main" xmlns="" id="{A4046600-D8F1-4369-8843-1B8BEF917C35}"/>
              </a:ext>
            </a:extLst>
          </p:cNvPr>
          <p:cNvSpPr>
            <a:spLocks noGrp="1"/>
          </p:cNvSpPr>
          <p:nvPr>
            <p:ph type="ctrTitle"/>
          </p:nvPr>
        </p:nvSpPr>
        <p:spPr>
          <a:xfrm>
            <a:off x="2065198" y="950077"/>
            <a:ext cx="8924355" cy="775206"/>
          </a:xfrm>
        </p:spPr>
        <p:txBody>
          <a:bodyPr anchor="b">
            <a:normAutofit/>
          </a:bodyPr>
          <a:lstStyle/>
          <a:p>
            <a:r>
              <a:rPr kumimoji="1" lang="ja-JP" altLang="en-US" dirty="0" smtClean="0">
                <a:solidFill>
                  <a:srgbClr val="FFFFFF"/>
                </a:solidFill>
              </a:rPr>
              <a:t>スレッド</a:t>
            </a:r>
            <a:endParaRPr kumimoji="1" lang="ja-JP" altLang="en-US" dirty="0">
              <a:solidFill>
                <a:srgbClr val="FFFFFF"/>
              </a:solidFill>
            </a:endParaRPr>
          </a:p>
        </p:txBody>
      </p:sp>
      <p:sp>
        <p:nvSpPr>
          <p:cNvPr id="4" name="スライド番号プレースホルダー 3"/>
          <p:cNvSpPr>
            <a:spLocks noGrp="1"/>
          </p:cNvSpPr>
          <p:nvPr>
            <p:ph type="sldNum" sz="quarter" idx="12"/>
          </p:nvPr>
        </p:nvSpPr>
        <p:spPr>
          <a:xfrm>
            <a:off x="11420911" y="6492875"/>
            <a:ext cx="771089" cy="365125"/>
          </a:xfrm>
        </p:spPr>
        <p:txBody>
          <a:bodyPr/>
          <a:lstStyle/>
          <a:p>
            <a:fld id="{437626B0-6C44-4EFC-B1EE-DD00893CB7EF}" type="slidenum">
              <a:rPr kumimoji="1" lang="ja-JP" altLang="en-US" smtClean="0"/>
              <a:t>9</a:t>
            </a:fld>
            <a:endParaRPr kumimoji="1" lang="ja-JP" altLang="en-US"/>
          </a:p>
        </p:txBody>
      </p:sp>
      <p:sp>
        <p:nvSpPr>
          <p:cNvPr id="7" name="タイトル 1">
            <a:extLst>
              <a:ext uri="{FF2B5EF4-FFF2-40B4-BE49-F238E27FC236}">
                <a16:creationId xmlns:a16="http://schemas.microsoft.com/office/drawing/2014/main" xmlns="" id="{A4046600-D8F1-4369-8843-1B8BEF917C35}"/>
              </a:ext>
            </a:extLst>
          </p:cNvPr>
          <p:cNvSpPr txBox="1">
            <a:spLocks/>
          </p:cNvSpPr>
          <p:nvPr/>
        </p:nvSpPr>
        <p:spPr>
          <a:xfrm>
            <a:off x="2565530" y="1743707"/>
            <a:ext cx="8303753" cy="63718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kumimoji="1" sz="4800" kern="1200" cap="all" baseline="0">
                <a:solidFill>
                  <a:schemeClr val="tx1"/>
                </a:solidFill>
                <a:latin typeface="+mj-lt"/>
                <a:ea typeface="+mj-ea"/>
                <a:cs typeface="+mj-cs"/>
              </a:defRPr>
            </a:lvl1pPr>
          </a:lstStyle>
          <a:p>
            <a:r>
              <a:rPr lang="ja-JP" altLang="en-US" dirty="0" smtClean="0">
                <a:solidFill>
                  <a:srgbClr val="FFFFFF"/>
                </a:solidFill>
              </a:rPr>
              <a:t>実装方法</a:t>
            </a:r>
            <a:endParaRPr lang="ja-JP" altLang="en-US" dirty="0">
              <a:solidFill>
                <a:srgbClr val="FFFFFF"/>
              </a:solidFill>
            </a:endParaRPr>
          </a:p>
        </p:txBody>
      </p:sp>
    </p:spTree>
    <p:extLst>
      <p:ext uri="{BB962C8B-B14F-4D97-AF65-F5344CB8AC3E}">
        <p14:creationId xmlns:p14="http://schemas.microsoft.com/office/powerpoint/2010/main" val="1954070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回路">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1642</TotalTime>
  <Words>583</Words>
  <Application>Microsoft Office PowerPoint</Application>
  <PresentationFormat>ユーザー設定</PresentationFormat>
  <Paragraphs>120</Paragraphs>
  <Slides>23</Slides>
  <Notes>0</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回路</vt:lpstr>
      <vt:lpstr>スレッド</vt:lpstr>
      <vt:lpstr>INDEX</vt:lpstr>
      <vt:lpstr>スレッド</vt:lpstr>
      <vt:lpstr>Javaのスレッド</vt:lpstr>
      <vt:lpstr>スレッド</vt:lpstr>
      <vt:lpstr>スレッド</vt:lpstr>
      <vt:lpstr>スレッド</vt:lpstr>
      <vt:lpstr>スレッド</vt:lpstr>
      <vt:lpstr>スレッド</vt:lpstr>
      <vt:lpstr>スレッド</vt:lpstr>
      <vt:lpstr>スレッド</vt:lpstr>
      <vt:lpstr>マルチスレッド</vt:lpstr>
      <vt:lpstr>マルチスレッド</vt:lpstr>
      <vt:lpstr>マルチスレッド</vt:lpstr>
      <vt:lpstr>マルチスレッド</vt:lpstr>
      <vt:lpstr>マルチスレッド</vt:lpstr>
      <vt:lpstr>マルチスレッド</vt:lpstr>
      <vt:lpstr>マルチスレッド</vt:lpstr>
      <vt:lpstr>マルチスレッド</vt:lpstr>
      <vt:lpstr>マルチスレッド</vt:lpstr>
      <vt:lpstr>マルチスレッド</vt:lpstr>
      <vt:lpstr>マルチスレッド</vt:lpstr>
      <vt:lpstr>OSのスレッド</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毛ST</dc:creator>
  <cp:lastModifiedBy>gmou.eaner@hotmail.com</cp:lastModifiedBy>
  <cp:revision>334</cp:revision>
  <dcterms:created xsi:type="dcterms:W3CDTF">2018-02-23T04:30:05Z</dcterms:created>
  <dcterms:modified xsi:type="dcterms:W3CDTF">2020-01-05T13:56:11Z</dcterms:modified>
</cp:coreProperties>
</file>