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5"/>
  </p:notesMasterIdLst>
  <p:handoutMasterIdLst>
    <p:handoutMasterId r:id="rId26"/>
  </p:handoutMasterIdLst>
  <p:sldIdLst>
    <p:sldId id="260" r:id="rId2"/>
    <p:sldId id="358" r:id="rId3"/>
    <p:sldId id="359" r:id="rId4"/>
    <p:sldId id="383" r:id="rId5"/>
    <p:sldId id="384" r:id="rId6"/>
    <p:sldId id="385" r:id="rId7"/>
    <p:sldId id="386" r:id="rId8"/>
    <p:sldId id="382" r:id="rId9"/>
    <p:sldId id="387" r:id="rId10"/>
    <p:sldId id="388" r:id="rId11"/>
    <p:sldId id="389" r:id="rId12"/>
    <p:sldId id="390" r:id="rId13"/>
    <p:sldId id="391" r:id="rId14"/>
    <p:sldId id="392" r:id="rId15"/>
    <p:sldId id="393" r:id="rId16"/>
    <p:sldId id="360" r:id="rId17"/>
    <p:sldId id="394" r:id="rId18"/>
    <p:sldId id="395" r:id="rId19"/>
    <p:sldId id="398" r:id="rId20"/>
    <p:sldId id="397" r:id="rId21"/>
    <p:sldId id="396" r:id="rId22"/>
    <p:sldId id="399" r:id="rId23"/>
    <p:sldId id="40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E5D36C4E-E697-4176-B28F-6A1D70070A5D}">
          <p14:sldIdLst>
            <p14:sldId id="260"/>
            <p14:sldId id="358"/>
            <p14:sldId id="359"/>
            <p14:sldId id="383"/>
            <p14:sldId id="384"/>
            <p14:sldId id="385"/>
            <p14:sldId id="386"/>
            <p14:sldId id="382"/>
            <p14:sldId id="387"/>
            <p14:sldId id="388"/>
            <p14:sldId id="389"/>
            <p14:sldId id="390"/>
            <p14:sldId id="391"/>
            <p14:sldId id="392"/>
            <p14:sldId id="393"/>
            <p14:sldId id="360"/>
            <p14:sldId id="394"/>
            <p14:sldId id="395"/>
            <p14:sldId id="398"/>
            <p14:sldId id="397"/>
            <p14:sldId id="396"/>
            <p14:sldId id="399"/>
            <p14:sldId id="400"/>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85" autoAdjust="0"/>
    <p:restoredTop sz="98944" autoAdjust="0"/>
  </p:normalViewPr>
  <p:slideViewPr>
    <p:cSldViewPr snapToGrid="0">
      <p:cViewPr>
        <p:scale>
          <a:sx n="88" d="100"/>
          <a:sy n="88" d="100"/>
        </p:scale>
        <p:origin x="-58" y="-293"/>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ACD982-96BC-42D1-8F25-6614077A79C9}" type="datetimeFigureOut">
              <a:rPr kumimoji="1" lang="ja-JP" altLang="en-US" smtClean="0"/>
              <a:t>2019/10/26</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ADFDA8-D22B-4AE4-91DF-50B81B2F76DD}" type="slidenum">
              <a:rPr kumimoji="1" lang="ja-JP" altLang="en-US" smtClean="0"/>
              <a:t>‹#›</a:t>
            </a:fld>
            <a:endParaRPr kumimoji="1" lang="ja-JP" altLang="en-US"/>
          </a:p>
        </p:txBody>
      </p:sp>
    </p:spTree>
    <p:extLst>
      <p:ext uri="{BB962C8B-B14F-4D97-AF65-F5344CB8AC3E}">
        <p14:creationId xmlns:p14="http://schemas.microsoft.com/office/powerpoint/2010/main" val="16073201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E5D9A-D6B6-4F73-B697-ADEA0CCABE12}" type="datetimeFigureOut">
              <a:rPr kumimoji="1" lang="ja-JP" altLang="en-US" smtClean="0"/>
              <a:t>2019/10/26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E2189-27F9-42D8-8822-734849965A86}" type="slidenum">
              <a:rPr kumimoji="1" lang="ja-JP" altLang="en-US" smtClean="0"/>
              <a:t>‹#›</a:t>
            </a:fld>
            <a:endParaRPr kumimoji="1" lang="ja-JP" altLang="en-US"/>
          </a:p>
        </p:txBody>
      </p:sp>
    </p:spTree>
    <p:extLst>
      <p:ext uri="{BB962C8B-B14F-4D97-AF65-F5344CB8AC3E}">
        <p14:creationId xmlns:p14="http://schemas.microsoft.com/office/powerpoint/2010/main" val="21106719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25666096-9267-48C0-B38E-1324279FFE87}" type="datetime1">
              <a:rPr kumimoji="1" lang="ja-JP" altLang="en-US" smtClean="0"/>
              <a:t>2019/10/26</a:t>
            </a:fld>
            <a:endParaRPr kumimoji="1" lang="ja-JP" altLang="en-US"/>
          </a:p>
        </p:txBody>
      </p:sp>
      <p:sp>
        <p:nvSpPr>
          <p:cNvPr id="5" name="Footer Placeholder 4"/>
          <p:cNvSpPr>
            <a:spLocks noGrp="1"/>
          </p:cNvSpPr>
          <p:nvPr>
            <p:ph type="ftr" sz="quarter" idx="11"/>
          </p:nvPr>
        </p:nvSpPr>
        <p:spPr>
          <a:xfrm>
            <a:off x="1876424" y="5410201"/>
            <a:ext cx="5124886" cy="365125"/>
          </a:xfrm>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a:xfrm>
            <a:off x="9896911" y="5410199"/>
            <a:ext cx="771089" cy="365125"/>
          </a:xfrm>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275727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ja-JP" altLang="en-US"/>
              <a:t>アイコンをクリックして図を追加</a:t>
            </a:r>
            <a:endParaRPr lang="en-US"/>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E05E92-9E26-4AD4-A231-BCCDAA6DB105}" type="datetime1">
              <a:rPr kumimoji="1" lang="ja-JP" altLang="en-US" smtClean="0"/>
              <a:t>2019/10/26</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3630512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256111-25BE-446D-A81D-D7387882E60D}" type="datetime1">
              <a:rPr kumimoji="1" lang="ja-JP" altLang="en-US" smtClean="0"/>
              <a:t>2019/10/26</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460914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FF0989-F650-48DE-B557-775FC4F10F30}" type="datetime1">
              <a:rPr kumimoji="1" lang="ja-JP" altLang="en-US" smtClean="0"/>
              <a:t>2019/10/26</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014377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04119-DB6E-4AE8-B2F5-B4C93D895EF0}" type="datetime1">
              <a:rPr kumimoji="1" lang="ja-JP" altLang="en-US" smtClean="0"/>
              <a:t>2019/10/26</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2066506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3FC19B2C-2162-44BC-8AA1-EF2FE79F9A14}" type="datetime1">
              <a:rPr kumimoji="1" lang="ja-JP" altLang="en-US" smtClean="0"/>
              <a:t>2019/10/26</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176729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CFD258F9-6855-492C-8BE5-FD6E283F1542}" type="datetime1">
              <a:rPr kumimoji="1" lang="ja-JP" altLang="en-US" smtClean="0"/>
              <a:t>2019/10/26</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3530464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402848C-6E4A-479B-9F0A-DFBDCF15E2EC}" type="datetime1">
              <a:rPr kumimoji="1" lang="ja-JP" altLang="en-US" smtClean="0"/>
              <a:t>2019/10/26</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66510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13A04-4AAA-4A1B-9BD4-2EB45EAFCFEF}" type="datetime1">
              <a:rPr kumimoji="1" lang="ja-JP" altLang="en-US" smtClean="0"/>
              <a:t>2019/10/26</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66237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01A6BC-F050-46B9-BC65-EA315147E17A}" type="datetime1">
              <a:rPr kumimoji="1" lang="ja-JP" altLang="en-US" smtClean="0"/>
              <a:t>2019/10/26</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14158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58B68B-A7DA-4E2F-8300-3533A294EBC8}" type="datetime1">
              <a:rPr kumimoji="1" lang="ja-JP" altLang="en-US" smtClean="0"/>
              <a:t>2019/10/26</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86055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937A04-ECCD-4FFB-A4F1-F8A3EF45D851}" type="datetime1">
              <a:rPr kumimoji="1" lang="ja-JP" altLang="en-US" smtClean="0"/>
              <a:t>2019/10/26</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98476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1410" y="3073397"/>
            <a:ext cx="4878391"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3073397"/>
            <a:ext cx="4875210"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41F69A9-9CDC-445F-926C-EC79A95B7BE1}" type="datetime1">
              <a:rPr kumimoji="1" lang="ja-JP" altLang="en-US" smtClean="0"/>
              <a:t>2019/10/26</a:t>
            </a:fld>
            <a:endParaRPr kumimoji="1" lang="ja-JP" altLang="en-US"/>
          </a:p>
        </p:txBody>
      </p:sp>
      <p:sp>
        <p:nvSpPr>
          <p:cNvPr id="8" name="Footer Placeholder 7"/>
          <p:cNvSpPr>
            <a:spLocks noGrp="1"/>
          </p:cNvSpPr>
          <p:nvPr>
            <p:ph type="ftr" sz="quarter" idx="11"/>
          </p:nvPr>
        </p:nvSpPr>
        <p:spPr/>
        <p:txBody>
          <a:bodyPr/>
          <a:lstStyle/>
          <a:p>
            <a:r>
              <a:rPr kumimoji="1" lang="en-US" altLang="ja-JP" smtClean="0"/>
              <a:t>©eaner-soft</a:t>
            </a:r>
            <a:endParaRPr kumimoji="1" lang="ja-JP" altLang="en-US"/>
          </a:p>
        </p:txBody>
      </p:sp>
      <p:sp>
        <p:nvSpPr>
          <p:cNvPr id="9" name="Slide Number Placeholder 8"/>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26697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BD7CB8-2A9C-4F87-8A7B-F1F9956E7D84}" type="datetime1">
              <a:rPr kumimoji="1" lang="ja-JP" altLang="en-US" smtClean="0"/>
              <a:t>2019/10/26</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64693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80A93-0A4E-4FB2-90AD-5811C8C17ABF}" type="datetime1">
              <a:rPr kumimoji="1" lang="ja-JP" altLang="en-US" smtClean="0"/>
              <a:t>2019/10/26</a:t>
            </a:fld>
            <a:endParaRPr kumimoji="1" lang="ja-JP" altLang="en-US"/>
          </a:p>
        </p:txBody>
      </p:sp>
      <p:sp>
        <p:nvSpPr>
          <p:cNvPr id="3" name="Footer Placeholder 2"/>
          <p:cNvSpPr>
            <a:spLocks noGrp="1"/>
          </p:cNvSpPr>
          <p:nvPr>
            <p:ph type="ftr" sz="quarter" idx="11"/>
          </p:nvPr>
        </p:nvSpPr>
        <p:spPr/>
        <p:txBody>
          <a:bodyPr/>
          <a:lstStyle/>
          <a:p>
            <a:r>
              <a:rPr kumimoji="1" lang="en-US" altLang="ja-JP" smtClean="0"/>
              <a:t>©eaner-soft</a:t>
            </a:r>
            <a:endParaRPr kumimoji="1" lang="ja-JP" altLang="en-US"/>
          </a:p>
        </p:txBody>
      </p:sp>
      <p:sp>
        <p:nvSpPr>
          <p:cNvPr id="4" name="Slide Number Placeholder 3"/>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21456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96E5CF-13B2-4012-81BF-B0A3830CC0B6}" type="datetime1">
              <a:rPr kumimoji="1" lang="ja-JP" altLang="en-US" smtClean="0"/>
              <a:t>2019/10/26</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17725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3CD86D7-C290-4BEF-B020-6F21EB750A2B}" type="datetime1">
              <a:rPr kumimoji="1" lang="ja-JP" altLang="en-US" smtClean="0"/>
              <a:t>2019/10/26</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7057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0E3A93E-E606-41E6-A54F-988ED352C0F8}" type="datetime1">
              <a:rPr kumimoji="1" lang="ja-JP" altLang="en-US" smtClean="0"/>
              <a:t>2019/10/26</a:t>
            </a:fld>
            <a:endParaRPr kumimoji="1" lang="ja-JP" alt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kumimoji="1" lang="en-US" altLang="ja-JP" smtClean="0"/>
              <a:t>©eaner-soft</a:t>
            </a:r>
            <a:endParaRPr kumimoji="1" lang="ja-JP" alt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37626B0-6C44-4EFC-B1EE-DD00893CB7EF}" type="slidenum">
              <a:rPr kumimoji="1" lang="ja-JP" altLang="en-US" smtClean="0"/>
              <a:t>‹#›</a:t>
            </a:fld>
            <a:endParaRPr kumimoji="1" lang="ja-JP" altLang="en-US"/>
          </a:p>
        </p:txBody>
      </p:sp>
    </p:spTree>
    <p:extLst>
      <p:ext uri="{BB962C8B-B14F-4D97-AF65-F5344CB8AC3E}">
        <p14:creationId xmlns:p14="http://schemas.microsoft.com/office/powerpoint/2010/main" val="4211259340"/>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hf hdr="0" ftr="0" dt="0"/>
  <p:txStyles>
    <p:titleStyle>
      <a:lvl1pPr algn="l" defTabSz="914400" rtl="0" eaLnBrk="1" latinLnBrk="0" hangingPunct="1">
        <a:lnSpc>
          <a:spcPct val="90000"/>
        </a:lnSpc>
        <a:spcBef>
          <a:spcPct val="0"/>
        </a:spcBef>
        <a:buNone/>
        <a:defRPr kumimoji="1"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eaner-soft.backlog.com/view/FEB-24"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eaner-soft.backlog.com/view/FEB-22"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qiita.com/Sekky0905/items/b3c6776d10f183d8fc89#%E3%83%87%E3%82%B7%E3%83%AA%E3%82%A2%E3%83%A9%E3%82%A4%E3%82%BA"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aner-soft.backlog.com/view/FEB-23"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4599159" y="2272420"/>
            <a:ext cx="3811509" cy="1605100"/>
          </a:xfrm>
        </p:spPr>
        <p:txBody>
          <a:bodyPr anchor="b">
            <a:normAutofit fontScale="90000"/>
          </a:bodyPr>
          <a:lstStyle/>
          <a:p>
            <a:r>
              <a:rPr kumimoji="1" lang="en-US" altLang="ja-JP" sz="8000" smtClean="0">
                <a:solidFill>
                  <a:srgbClr val="FFFFFF"/>
                </a:solidFill>
              </a:rPr>
              <a:t>Java I/O</a:t>
            </a:r>
            <a:endParaRPr kumimoji="1" lang="ja-JP" altLang="en-US" sz="8000">
              <a:solidFill>
                <a:srgbClr val="FFFFFF"/>
              </a:solidFill>
            </a:endParaRPr>
          </a:p>
        </p:txBody>
      </p:sp>
      <p:sp>
        <p:nvSpPr>
          <p:cNvPr id="3" name="タイトル 1">
            <a:extLst>
              <a:ext uri="{FF2B5EF4-FFF2-40B4-BE49-F238E27FC236}">
                <a16:creationId xmlns="" xmlns:a16="http://schemas.microsoft.com/office/drawing/2014/main" id="{3A929DD7-D395-4F33-9951-D29620E23444}"/>
              </a:ext>
            </a:extLst>
          </p:cNvPr>
          <p:cNvSpPr txBox="1">
            <a:spLocks/>
          </p:cNvSpPr>
          <p:nvPr/>
        </p:nvSpPr>
        <p:spPr>
          <a:xfrm>
            <a:off x="8410669" y="6201624"/>
            <a:ext cx="3781331" cy="544902"/>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sz="4000">
                <a:solidFill>
                  <a:srgbClr val="FFFFFF"/>
                </a:solidFill>
              </a:rPr>
              <a:t>©</a:t>
            </a:r>
            <a:r>
              <a:rPr lang="en-US" altLang="ja-JP" sz="4000" err="1" smtClean="0">
                <a:solidFill>
                  <a:srgbClr val="FFFFFF"/>
                </a:solidFill>
              </a:rPr>
              <a:t>Eaner</a:t>
            </a:r>
            <a:r>
              <a:rPr lang="en-US" altLang="ja-JP" sz="4000" smtClean="0">
                <a:solidFill>
                  <a:srgbClr val="FFFFFF"/>
                </a:solidFill>
              </a:rPr>
              <a:t>-SOFT</a:t>
            </a:r>
            <a:endParaRPr lang="ja-JP" altLang="en-US" sz="4000">
              <a:solidFill>
                <a:srgbClr val="FFFFFF"/>
              </a:solidFill>
            </a:endParaRPr>
          </a:p>
        </p:txBody>
      </p:sp>
      <p:sp>
        <p:nvSpPr>
          <p:cNvPr id="4" name="スライド番号プレースホルダー 3"/>
          <p:cNvSpPr>
            <a:spLocks noGrp="1"/>
          </p:cNvSpPr>
          <p:nvPr>
            <p:ph type="sldNum" sz="quarter" idx="12"/>
          </p:nvPr>
        </p:nvSpPr>
        <p:spPr>
          <a:xfrm>
            <a:off x="11300198" y="6381401"/>
            <a:ext cx="771089" cy="365125"/>
          </a:xfrm>
        </p:spPr>
        <p:txBody>
          <a:bodyPr/>
          <a:lstStyle/>
          <a:p>
            <a:fld id="{437626B0-6C44-4EFC-B1EE-DD00893CB7EF}" type="slidenum">
              <a:rPr kumimoji="1" lang="ja-JP" altLang="en-US" smtClean="0"/>
              <a:t>1</a:t>
            </a:fld>
            <a:endParaRPr kumimoji="1" lang="ja-JP" altLang="en-US"/>
          </a:p>
        </p:txBody>
      </p:sp>
    </p:spTree>
    <p:extLst>
      <p:ext uri="{BB962C8B-B14F-4D97-AF65-F5344CB8AC3E}">
        <p14:creationId xmlns:p14="http://schemas.microsoft.com/office/powerpoint/2010/main" val="824883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en-US" altLang="ja-JP" sz="2400" dirty="0" err="1" smtClean="0"/>
              <a:t>FILEINPUTSTREAM</a:t>
            </a:r>
            <a:r>
              <a:rPr lang="ja-JP" altLang="en-US" sz="2400" dirty="0" smtClean="0"/>
              <a:t>：</a:t>
            </a:r>
            <a:endParaRPr lang="en-US" altLang="ja-JP" sz="2400" dirty="0" smtClean="0"/>
          </a:p>
          <a:p>
            <a:r>
              <a:rPr lang="ja-JP" altLang="en-US" sz="2400" dirty="0" smtClean="0"/>
              <a:t>ファイルからバイト単位で読み込む</a:t>
            </a:r>
            <a:endParaRPr lang="en-US" altLang="ja-JP" sz="2400" dirty="0" smtClean="0"/>
          </a:p>
          <a:p>
            <a:r>
              <a:rPr lang="en-US" altLang="ja-JP" sz="2400" dirty="0" err="1"/>
              <a:t>DataINPUTSTEAM</a:t>
            </a:r>
            <a:r>
              <a:rPr lang="en-US" altLang="ja-JP" sz="2400" dirty="0" smtClean="0"/>
              <a:t>:</a:t>
            </a:r>
          </a:p>
          <a:p>
            <a:r>
              <a:rPr lang="ja-JP" altLang="en-US" sz="2400" dirty="0" smtClean="0"/>
              <a:t>ファイルから読み込んだバイト内容を</a:t>
            </a:r>
            <a:r>
              <a:rPr lang="ja-JP" altLang="en-US" sz="2400" dirty="0"/>
              <a:t>プリミティブ型の</a:t>
            </a:r>
            <a:r>
              <a:rPr lang="en-US" altLang="ja-JP" sz="2400" dirty="0"/>
              <a:t>Java</a:t>
            </a:r>
            <a:r>
              <a:rPr lang="ja-JP" altLang="en-US" sz="2400" dirty="0" smtClean="0"/>
              <a:t>データとして読み込む</a:t>
            </a:r>
            <a:endParaRPr lang="en-US" altLang="ja-JP" sz="2400" dirty="0" smtClean="0"/>
          </a:p>
          <a:p>
            <a:endParaRPr lang="en-US" altLang="ja-JP" sz="2400" dirty="0" smtClean="0"/>
          </a:p>
          <a:p>
            <a:r>
              <a:rPr lang="en-US" altLang="ja-JP" sz="2400" dirty="0" smtClean="0"/>
              <a:t>New </a:t>
            </a:r>
            <a:r>
              <a:rPr lang="en-US" altLang="ja-JP" sz="2400" dirty="0" err="1" smtClean="0"/>
              <a:t>Datainputstream</a:t>
            </a:r>
            <a:r>
              <a:rPr lang="en-US" altLang="ja-JP" sz="2400" dirty="0" smtClean="0"/>
              <a:t>(new </a:t>
            </a:r>
            <a:r>
              <a:rPr lang="en-US" altLang="ja-JP" sz="2400" dirty="0" err="1" smtClean="0"/>
              <a:t>fileinputstream</a:t>
            </a:r>
            <a:r>
              <a:rPr lang="en-US" altLang="ja-JP" sz="2400" dirty="0" smtClean="0"/>
              <a:t>(“***.txt”)</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10</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smtClean="0">
                <a:solidFill>
                  <a:srgbClr val="FFFFFF"/>
                </a:solidFill>
              </a:rPr>
              <a:t>STEAM</a:t>
            </a:r>
            <a:r>
              <a:rPr lang="ja-JP" altLang="en-US" dirty="0" smtClean="0">
                <a:solidFill>
                  <a:srgbClr val="FFFFFF"/>
                </a:solidFill>
              </a:rPr>
              <a:t>の組み合わせ</a:t>
            </a:r>
            <a:endParaRPr lang="ja-JP" altLang="en-US" dirty="0">
              <a:solidFill>
                <a:srgbClr val="FFFFFF"/>
              </a:solidFill>
            </a:endParaRPr>
          </a:p>
        </p:txBody>
      </p:sp>
    </p:spTree>
    <p:extLst>
      <p:ext uri="{BB962C8B-B14F-4D97-AF65-F5344CB8AC3E}">
        <p14:creationId xmlns:p14="http://schemas.microsoft.com/office/powerpoint/2010/main" val="3747499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ja-JP" altLang="en-US" sz="2400" dirty="0"/>
              <a:t>組み合わせに</a:t>
            </a:r>
            <a:r>
              <a:rPr lang="ja-JP" altLang="en-US" sz="2400" dirty="0" smtClean="0"/>
              <a:t>よって、バイト→</a:t>
            </a:r>
            <a:r>
              <a:rPr lang="en-US" altLang="ja-JP" sz="2400" dirty="0" smtClean="0"/>
              <a:t>UNICODE</a:t>
            </a:r>
            <a:r>
              <a:rPr lang="ja-JP" altLang="en-US" sz="2400" dirty="0" smtClean="0"/>
              <a:t>変換することも可能</a:t>
            </a:r>
            <a:endParaRPr lang="en-US" altLang="ja-JP" sz="2400" dirty="0" smtClean="0"/>
          </a:p>
          <a:p>
            <a:r>
              <a:rPr lang="en-US" altLang="ja-JP" sz="2400" dirty="0" smtClean="0"/>
              <a:t>Reader in = new </a:t>
            </a:r>
            <a:r>
              <a:rPr lang="en-US" altLang="ja-JP" sz="2400" dirty="0" err="1" smtClean="0"/>
              <a:t>inputsteamreader</a:t>
            </a:r>
            <a:r>
              <a:rPr lang="en-US" altLang="ja-JP" sz="2400" dirty="0" smtClean="0"/>
              <a:t>(new </a:t>
            </a:r>
            <a:r>
              <a:rPr lang="en-US" altLang="ja-JP" sz="2400" dirty="0" err="1" smtClean="0"/>
              <a:t>fileinputstream</a:t>
            </a:r>
            <a:r>
              <a:rPr lang="en-US" altLang="ja-JP" sz="2400" dirty="0" smtClean="0"/>
              <a:t>(“.txt), UTF_8)</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11</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smtClean="0">
                <a:solidFill>
                  <a:srgbClr val="FFFFFF"/>
                </a:solidFill>
              </a:rPr>
              <a:t>STEAM</a:t>
            </a:r>
            <a:r>
              <a:rPr lang="ja-JP" altLang="en-US" dirty="0" smtClean="0">
                <a:solidFill>
                  <a:srgbClr val="FFFFFF"/>
                </a:solidFill>
              </a:rPr>
              <a:t>の組み合わせ</a:t>
            </a:r>
            <a:endParaRPr lang="ja-JP" altLang="en-US" dirty="0">
              <a:solidFill>
                <a:srgbClr val="FFFFFF"/>
              </a:solidFill>
            </a:endParaRPr>
          </a:p>
        </p:txBody>
      </p:sp>
    </p:spTree>
    <p:extLst>
      <p:ext uri="{BB962C8B-B14F-4D97-AF65-F5344CB8AC3E}">
        <p14:creationId xmlns:p14="http://schemas.microsoft.com/office/powerpoint/2010/main" val="4286731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en-US" altLang="ja-JP" sz="2400" dirty="0" err="1" smtClean="0"/>
              <a:t>Printwriter</a:t>
            </a:r>
            <a:r>
              <a:rPr lang="en-US" altLang="ja-JP" sz="2400" dirty="0" smtClean="0"/>
              <a:t> out =</a:t>
            </a:r>
            <a:r>
              <a:rPr lang="ja-JP" altLang="en-US" sz="2400" dirty="0" smtClean="0"/>
              <a:t> </a:t>
            </a:r>
            <a:r>
              <a:rPr lang="en-US" altLang="ja-JP" sz="2400" dirty="0" smtClean="0"/>
              <a:t>new </a:t>
            </a:r>
            <a:r>
              <a:rPr lang="en-US" altLang="ja-JP" sz="2400" dirty="0" err="1" smtClean="0"/>
              <a:t>printwriter</a:t>
            </a:r>
            <a:r>
              <a:rPr lang="en-US" altLang="ja-JP" sz="2400" dirty="0" smtClean="0"/>
              <a:t>(new </a:t>
            </a:r>
            <a:r>
              <a:rPr lang="en-US" altLang="ja-JP" sz="2400" dirty="0" err="1" smtClean="0"/>
              <a:t>fileoutputstream</a:t>
            </a:r>
            <a:r>
              <a:rPr lang="en-US" altLang="ja-JP" sz="2400" dirty="0" smtClean="0"/>
              <a:t>(*.txt), “utf-8”)</a:t>
            </a:r>
          </a:p>
          <a:p>
            <a:endParaRPr lang="en-US" altLang="ja-JP" sz="2400" dirty="0" smtClean="0"/>
          </a:p>
          <a:p>
            <a:r>
              <a:rPr lang="ja-JP" altLang="en-US" sz="2400" dirty="0"/>
              <a:t>代表的</a:t>
            </a:r>
            <a:r>
              <a:rPr lang="ja-JP" altLang="en-US" sz="2400" dirty="0" smtClean="0"/>
              <a:t>な使い方：</a:t>
            </a:r>
            <a:endParaRPr lang="en-US" altLang="ja-JP" sz="2400" dirty="0" smtClean="0"/>
          </a:p>
          <a:p>
            <a:r>
              <a:rPr lang="en-US" altLang="ja-JP" sz="2400" dirty="0" err="1" smtClean="0"/>
              <a:t>System.out.println</a:t>
            </a:r>
            <a:endParaRPr lang="en-US" altLang="ja-JP" sz="2400" dirty="0" smtClean="0"/>
          </a:p>
          <a:p>
            <a:r>
              <a:rPr lang="en-US" altLang="ja-JP" sz="2400" dirty="0" err="1" smtClean="0"/>
              <a:t>Out:</a:t>
            </a:r>
            <a:r>
              <a:rPr lang="en-US" altLang="ja-JP" sz="2400" u="sng" dirty="0" err="1" smtClean="0"/>
              <a:t>OutputStreamWriter</a:t>
            </a:r>
            <a:endParaRPr lang="en-US" altLang="ja-JP" sz="2400" u="sng" dirty="0" smtClean="0"/>
          </a:p>
          <a:p>
            <a:r>
              <a:rPr lang="en-US" altLang="ja-JP" sz="2400" u="sng" dirty="0" err="1" smtClean="0"/>
              <a:t>Println</a:t>
            </a:r>
            <a:r>
              <a:rPr lang="en-US" altLang="ja-JP" sz="2400" u="sng" dirty="0" smtClean="0"/>
              <a:t>:</a:t>
            </a:r>
            <a:endParaRPr lang="en-US" altLang="ja-JP" sz="2400"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12</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700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ja-JP" altLang="en-US" dirty="0" smtClean="0">
                <a:solidFill>
                  <a:srgbClr val="FFFFFF"/>
                </a:solidFill>
              </a:rPr>
              <a:t>文字の出力　</a:t>
            </a:r>
            <a:r>
              <a:rPr lang="en-US" altLang="ja-JP" dirty="0" err="1" smtClean="0"/>
              <a:t>PRINTWRITER</a:t>
            </a:r>
            <a:endParaRPr lang="en-US" altLang="ja-JP"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2999" y="5072721"/>
            <a:ext cx="2247900" cy="124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33090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ja-JP" altLang="en-US" sz="2400" dirty="0" smtClean="0"/>
              <a:t>・ファイルを一気に</a:t>
            </a:r>
            <a:r>
              <a:rPr lang="en-US" altLang="ja-JP" sz="2400" dirty="0" smtClean="0"/>
              <a:t>String</a:t>
            </a:r>
            <a:r>
              <a:rPr lang="ja-JP" altLang="en-US" sz="2400" dirty="0" smtClean="0"/>
              <a:t>に</a:t>
            </a:r>
            <a:endParaRPr lang="en-US" altLang="ja-JP" sz="2400" dirty="0" smtClean="0"/>
          </a:p>
          <a:p>
            <a:r>
              <a:rPr lang="ja-JP" altLang="en-US" sz="2400" dirty="0"/>
              <a:t>　</a:t>
            </a:r>
            <a:r>
              <a:rPr lang="en-US" altLang="ja-JP" sz="2400" dirty="0" smtClean="0"/>
              <a:t>String content = new String(</a:t>
            </a:r>
            <a:r>
              <a:rPr lang="en-US" altLang="ja-JP" sz="2400" dirty="0" err="1" smtClean="0"/>
              <a:t>Files.readAllBytes</a:t>
            </a:r>
            <a:r>
              <a:rPr lang="en-US" altLang="ja-JP" sz="2400" dirty="0" smtClean="0"/>
              <a:t>(path))</a:t>
            </a:r>
          </a:p>
          <a:p>
            <a:r>
              <a:rPr lang="ja-JP" altLang="en-US" sz="2400" dirty="0" smtClean="0"/>
              <a:t>・ファイルを行単位にリストに</a:t>
            </a:r>
            <a:endParaRPr lang="en-US" altLang="ja-JP" sz="2400" dirty="0" smtClean="0"/>
          </a:p>
          <a:p>
            <a:r>
              <a:rPr lang="ja-JP" altLang="en-US" sz="2400" dirty="0" smtClean="0"/>
              <a:t>　</a:t>
            </a:r>
            <a:r>
              <a:rPr lang="en-US" altLang="ja-JP" sz="2400" dirty="0" smtClean="0"/>
              <a:t>list&lt;String&gt; lines = </a:t>
            </a:r>
            <a:r>
              <a:rPr lang="en-US" altLang="ja-JP" sz="2400" dirty="0" err="1" smtClean="0"/>
              <a:t>files.readalllines</a:t>
            </a:r>
            <a:r>
              <a:rPr lang="en-US" altLang="ja-JP" sz="2400" dirty="0" smtClean="0"/>
              <a:t>(path, charset)</a:t>
            </a:r>
          </a:p>
          <a:p>
            <a:r>
              <a:rPr lang="ja-JP" altLang="en-US" sz="2400" dirty="0" smtClean="0"/>
              <a:t>・大きいサイズファイルの読み込み</a:t>
            </a:r>
            <a:endParaRPr lang="en-US" altLang="ja-JP" sz="2400" dirty="0" smtClean="0"/>
          </a:p>
          <a:p>
            <a:r>
              <a:rPr lang="ja-JP" altLang="en-US" sz="2400" dirty="0"/>
              <a:t>　</a:t>
            </a:r>
            <a:r>
              <a:rPr lang="en-US" altLang="ja-JP" sz="2400" dirty="0" smtClean="0"/>
              <a:t>try(Steam&lt;String&gt; lines = </a:t>
            </a:r>
            <a:r>
              <a:rPr lang="en-US" altLang="ja-JP" sz="2400" dirty="0" err="1" smtClean="0"/>
              <a:t>files.lines</a:t>
            </a:r>
            <a:r>
              <a:rPr lang="en-US" altLang="ja-JP" sz="2400" dirty="0" smtClean="0"/>
              <a:t>(path, charset)</a:t>
            </a:r>
          </a:p>
          <a:p>
            <a:r>
              <a:rPr lang="ja-JP" altLang="en-US" sz="2400" dirty="0"/>
              <a:t>・・・・・・</a:t>
            </a:r>
            <a:endParaRPr lang="en-US" altLang="ja-JP" sz="2400"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13</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430150"/>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ja-JP" altLang="en-US" dirty="0" smtClean="0">
                <a:solidFill>
                  <a:srgbClr val="FFFFFF"/>
                </a:solidFill>
              </a:rPr>
              <a:t>ファイルの読み込み　</a:t>
            </a:r>
            <a:endParaRPr lang="en-US" altLang="ja-JP" dirty="0"/>
          </a:p>
        </p:txBody>
      </p:sp>
    </p:spTree>
    <p:extLst>
      <p:ext uri="{BB962C8B-B14F-4D97-AF65-F5344CB8AC3E}">
        <p14:creationId xmlns:p14="http://schemas.microsoft.com/office/powerpoint/2010/main" val="24238696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ja-JP" altLang="en-US" sz="2400" dirty="0" smtClean="0"/>
              <a:t>ファイル（文字の配列）を操作するとき、</a:t>
            </a:r>
            <a:r>
              <a:rPr lang="en-US" altLang="ja-JP" sz="2400" dirty="0" smtClean="0"/>
              <a:t>ENCODE</a:t>
            </a:r>
            <a:r>
              <a:rPr lang="ja-JP" altLang="en-US" sz="2400" dirty="0" smtClean="0"/>
              <a:t>がとても重要</a:t>
            </a:r>
            <a:endParaRPr lang="en-US" altLang="ja-JP" sz="2400" dirty="0" smtClean="0"/>
          </a:p>
          <a:p>
            <a:r>
              <a:rPr lang="en-US" altLang="ja-JP" sz="2400" dirty="0" smtClean="0"/>
              <a:t>JAVA</a:t>
            </a:r>
            <a:r>
              <a:rPr lang="ja-JP" altLang="en-US" sz="2400" dirty="0" smtClean="0"/>
              <a:t>は</a:t>
            </a:r>
            <a:r>
              <a:rPr lang="en-US" altLang="ja-JP" sz="2400" dirty="0" smtClean="0"/>
              <a:t>UNICODE</a:t>
            </a:r>
            <a:r>
              <a:rPr lang="ja-JP" altLang="en-US" sz="2400" dirty="0" smtClean="0"/>
              <a:t>を採用している</a:t>
            </a:r>
            <a:endParaRPr lang="en-US" altLang="ja-JP" sz="2400" dirty="0" smtClean="0"/>
          </a:p>
          <a:p>
            <a:endParaRPr lang="en-US" altLang="ja-JP" sz="2400" dirty="0"/>
          </a:p>
          <a:p>
            <a:r>
              <a:rPr lang="en-US" altLang="ja-JP" sz="2400" dirty="0">
                <a:hlinkClick r:id="rId2"/>
              </a:rPr>
              <a:t>https://</a:t>
            </a:r>
            <a:r>
              <a:rPr lang="en-US" altLang="ja-JP" sz="2400" dirty="0" smtClean="0">
                <a:hlinkClick r:id="rId2"/>
              </a:rPr>
              <a:t>eaner-soft.backlog.com/view/FEB-24</a:t>
            </a:r>
            <a:endParaRPr lang="en-US" altLang="ja-JP" sz="2400" dirty="0" smtClean="0"/>
          </a:p>
          <a:p>
            <a:r>
              <a:rPr lang="ja-JP" altLang="en-US" sz="2400" dirty="0" smtClean="0"/>
              <a:t>＜文字コードの簡単説明＞</a:t>
            </a:r>
            <a:endParaRPr lang="en-US" altLang="ja-JP" sz="2400"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14</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430150"/>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smtClean="0"/>
              <a:t>ENCODE</a:t>
            </a:r>
            <a:endParaRPr lang="en-US" altLang="ja-JP" dirty="0"/>
          </a:p>
        </p:txBody>
      </p:sp>
    </p:spTree>
    <p:extLst>
      <p:ext uri="{BB962C8B-B14F-4D97-AF65-F5344CB8AC3E}">
        <p14:creationId xmlns:p14="http://schemas.microsoft.com/office/powerpoint/2010/main" val="10663704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ja-JP" altLang="en-US" sz="2400" dirty="0" smtClean="0"/>
              <a:t>メリット：パフォーマンスが良い</a:t>
            </a:r>
            <a:endParaRPr lang="en-US" altLang="ja-JP" sz="2400" dirty="0" smtClean="0"/>
          </a:p>
          <a:p>
            <a:r>
              <a:rPr lang="ja-JP" altLang="en-US" sz="2400" dirty="0"/>
              <a:t>　</a:t>
            </a:r>
            <a:r>
              <a:rPr lang="ja-JP" altLang="en-US" sz="2400" dirty="0" smtClean="0"/>
              <a:t>　　　　長さが固定</a:t>
            </a:r>
            <a:endParaRPr lang="en-US" altLang="ja-JP" sz="2400" dirty="0" smtClean="0"/>
          </a:p>
          <a:p>
            <a:r>
              <a:rPr lang="ja-JP" altLang="en-US" sz="2400" dirty="0" smtClean="0"/>
              <a:t>デメリット：人間が読めない</a:t>
            </a:r>
            <a:endParaRPr lang="en-US" altLang="ja-JP" sz="2400" dirty="0" smtClean="0"/>
          </a:p>
          <a:p>
            <a:r>
              <a:rPr lang="en-US" altLang="ja-JP" sz="2400" dirty="0"/>
              <a:t>2</a:t>
            </a:r>
            <a:r>
              <a:rPr lang="ja-JP" altLang="en-US" sz="2400" dirty="0" smtClean="0"/>
              <a:t>進数の説明：</a:t>
            </a:r>
            <a:r>
              <a:rPr lang="en-US" altLang="ja-JP" sz="2400" dirty="0">
                <a:hlinkClick r:id="rId2"/>
              </a:rPr>
              <a:t>https://</a:t>
            </a:r>
            <a:r>
              <a:rPr lang="en-US" altLang="ja-JP" sz="2400" dirty="0" smtClean="0">
                <a:hlinkClick r:id="rId2"/>
              </a:rPr>
              <a:t>eaner-soft.backlog.com/view/FEB-22</a:t>
            </a:r>
            <a:endParaRPr lang="en-US" altLang="ja-JP" sz="2400" dirty="0" smtClean="0"/>
          </a:p>
          <a:p>
            <a:endParaRPr lang="en-US" altLang="ja-JP" sz="2400" dirty="0" smtClean="0"/>
          </a:p>
          <a:p>
            <a:r>
              <a:rPr lang="en-US" altLang="ja-JP" sz="2400" dirty="0" err="1" smtClean="0"/>
              <a:t>Datainput</a:t>
            </a:r>
            <a:r>
              <a:rPr lang="ja-JP" altLang="en-US" sz="2400" dirty="0" smtClean="0"/>
              <a:t>・</a:t>
            </a:r>
            <a:r>
              <a:rPr lang="en-US" altLang="ja-JP" sz="2400" dirty="0" err="1" smtClean="0"/>
              <a:t>dataoutput</a:t>
            </a:r>
            <a:r>
              <a:rPr lang="ja-JP" altLang="en-US" sz="2400" dirty="0" smtClean="0"/>
              <a:t>を利用して、</a:t>
            </a:r>
            <a:r>
              <a:rPr lang="en-US" altLang="ja-JP" sz="2400" dirty="0" smtClean="0"/>
              <a:t>2</a:t>
            </a:r>
            <a:r>
              <a:rPr lang="ja-JP" altLang="en-US" sz="2400" dirty="0" smtClean="0"/>
              <a:t>進数の操作が可能</a:t>
            </a:r>
            <a:endParaRPr lang="en-US" altLang="ja-JP" sz="2400" dirty="0" smtClean="0"/>
          </a:p>
          <a:p>
            <a:r>
              <a:rPr lang="en-US" altLang="ja-JP" sz="2400" dirty="0" smtClean="0"/>
              <a:t> </a:t>
            </a:r>
            <a:r>
              <a:rPr lang="en-US" altLang="ja-JP" sz="2400" dirty="0" err="1" smtClean="0"/>
              <a:t>eg</a:t>
            </a:r>
            <a:r>
              <a:rPr lang="en-US" altLang="ja-JP" sz="2400" dirty="0" smtClean="0"/>
              <a:t>: </a:t>
            </a:r>
            <a:r>
              <a:rPr lang="en-US" altLang="ja-JP" sz="2400" dirty="0" err="1" smtClean="0"/>
              <a:t>writeInt</a:t>
            </a:r>
            <a:r>
              <a:rPr lang="ja-JP" altLang="en-US" sz="2400" dirty="0" smtClean="0"/>
              <a:t>（４バイトの</a:t>
            </a:r>
            <a:r>
              <a:rPr lang="en-US" altLang="ja-JP" sz="2400" dirty="0" smtClean="0"/>
              <a:t>2</a:t>
            </a:r>
            <a:r>
              <a:rPr lang="ja-JP" altLang="en-US" sz="2400" dirty="0" smtClean="0"/>
              <a:t>進数）</a:t>
            </a:r>
            <a:endParaRPr lang="en-US" altLang="ja-JP" sz="2400" dirty="0"/>
          </a:p>
          <a:p>
            <a:endParaRPr lang="en-US" altLang="ja-JP" sz="2400"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15</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430150"/>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smtClean="0"/>
              <a:t>2</a:t>
            </a:r>
            <a:r>
              <a:rPr lang="ja-JP" altLang="en-US" dirty="0" smtClean="0"/>
              <a:t>進数の読み込み・書き込み</a:t>
            </a:r>
            <a:endParaRPr lang="en-US" altLang="ja-JP" dirty="0"/>
          </a:p>
        </p:txBody>
      </p:sp>
    </p:spTree>
    <p:extLst>
      <p:ext uri="{BB962C8B-B14F-4D97-AF65-F5344CB8AC3E}">
        <p14:creationId xmlns:p14="http://schemas.microsoft.com/office/powerpoint/2010/main" val="22604636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634558"/>
            <a:ext cx="8577263" cy="3494637"/>
          </a:xfrm>
        </p:spPr>
        <p:txBody>
          <a:bodyPr anchor="t">
            <a:normAutofit/>
          </a:bodyPr>
          <a:lstStyle/>
          <a:p>
            <a:r>
              <a:rPr lang="ja-JP" altLang="en-US" sz="2400" b="1" dirty="0"/>
              <a:t>シリアライズ（直列化）</a:t>
            </a:r>
          </a:p>
          <a:p>
            <a:r>
              <a:rPr lang="ja-JP" altLang="en-US" sz="2400" dirty="0" smtClean="0"/>
              <a:t>　　</a:t>
            </a:r>
            <a:r>
              <a:rPr lang="en-US" altLang="ja-JP" sz="2400" dirty="0"/>
              <a:t>Java</a:t>
            </a:r>
            <a:r>
              <a:rPr lang="ja-JP" altLang="en-US" sz="2400" dirty="0"/>
              <a:t>のインスタンスをバイト列として</a:t>
            </a:r>
            <a:r>
              <a:rPr lang="ja-JP" altLang="en-US" sz="2400" dirty="0" smtClean="0"/>
              <a:t>出力</a:t>
            </a:r>
            <a:endParaRPr lang="en-US" altLang="ja-JP" sz="2400" dirty="0" smtClean="0"/>
          </a:p>
          <a:p>
            <a:r>
              <a:rPr lang="ja-JP" altLang="en-US" sz="2400" b="1" dirty="0">
                <a:hlinkClick r:id="rId2"/>
              </a:rPr>
              <a:t/>
            </a:r>
            <a:br>
              <a:rPr lang="ja-JP" altLang="en-US" sz="2400" b="1" dirty="0">
                <a:hlinkClick r:id="rId2"/>
              </a:rPr>
            </a:br>
            <a:r>
              <a:rPr lang="ja-JP" altLang="en-US" sz="2400" b="1" dirty="0"/>
              <a:t>デシリアライズ</a:t>
            </a:r>
          </a:p>
          <a:p>
            <a:r>
              <a:rPr lang="ja-JP" altLang="en-US" sz="2400" dirty="0" smtClean="0"/>
              <a:t>　　バイト列</a:t>
            </a:r>
            <a:r>
              <a:rPr lang="ja-JP" altLang="en-US" sz="2400" dirty="0"/>
              <a:t>を</a:t>
            </a:r>
            <a:r>
              <a:rPr lang="en-US" altLang="ja-JP" sz="2400" dirty="0"/>
              <a:t>Java</a:t>
            </a:r>
            <a:r>
              <a:rPr lang="ja-JP" altLang="en-US" sz="2400" dirty="0"/>
              <a:t>のインスタンスに</a:t>
            </a:r>
            <a:r>
              <a:rPr lang="ja-JP" altLang="en-US" sz="2400" dirty="0" smtClean="0"/>
              <a:t>復元</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シリアライズ・デシリアライズ</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16</a:t>
            </a:fld>
            <a:endParaRPr kumimoji="1" lang="ja-JP" altLang="en-US"/>
          </a:p>
        </p:txBody>
      </p:sp>
    </p:spTree>
    <p:extLst>
      <p:ext uri="{BB962C8B-B14F-4D97-AF65-F5344CB8AC3E}">
        <p14:creationId xmlns:p14="http://schemas.microsoft.com/office/powerpoint/2010/main" val="9515995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634558"/>
            <a:ext cx="8577263" cy="3494637"/>
          </a:xfrm>
        </p:spPr>
        <p:txBody>
          <a:bodyPr anchor="t">
            <a:normAutofit/>
          </a:bodyPr>
          <a:lstStyle/>
          <a:p>
            <a:r>
              <a:rPr lang="ja-JP" altLang="en-US" sz="2400" dirty="0" smtClean="0"/>
              <a:t>何のため？</a:t>
            </a:r>
            <a:endParaRPr lang="en-US" altLang="ja-JP" sz="2400" dirty="0" smtClean="0"/>
          </a:p>
          <a:p>
            <a:r>
              <a:rPr lang="ja-JP" altLang="en-US" sz="2400" dirty="0"/>
              <a:t>　</a:t>
            </a:r>
            <a:r>
              <a:rPr lang="ja-JP" altLang="en-US" sz="2400" dirty="0"/>
              <a:t>簡単にインスタンスを外部記憶装置などに保存し、インスタンスの情報を</a:t>
            </a:r>
            <a:r>
              <a:rPr lang="ja-JP" altLang="en-US" sz="2400" dirty="0" smtClean="0"/>
              <a:t>永続化する</a:t>
            </a:r>
            <a:endParaRPr lang="en-US" altLang="ja-JP" sz="2400" dirty="0" smtClean="0"/>
          </a:p>
          <a:p>
            <a:r>
              <a:rPr lang="ja-JP" altLang="en-US" sz="2400" dirty="0"/>
              <a:t>　</a:t>
            </a:r>
            <a:r>
              <a:rPr lang="ja-JP" altLang="en-US" sz="2400" dirty="0"/>
              <a:t>何か</a:t>
            </a:r>
            <a:r>
              <a:rPr lang="ja-JP" altLang="en-US" sz="2400" b="1" dirty="0"/>
              <a:t>特別な処理をしたり</a:t>
            </a:r>
            <a:r>
              <a:rPr lang="ja-JP" altLang="en-US" sz="2400" dirty="0"/>
              <a:t>、</a:t>
            </a:r>
            <a:r>
              <a:rPr lang="ja-JP" altLang="en-US" sz="2400" b="1" dirty="0"/>
              <a:t>ある形式に沿ってインスタンスを保存したり</a:t>
            </a:r>
            <a:r>
              <a:rPr lang="ja-JP" altLang="en-US" sz="2400" dirty="0" smtClean="0"/>
              <a:t>する</a:t>
            </a:r>
            <a:endParaRPr lang="en-US" altLang="ja-JP" sz="2400" dirty="0" smtClean="0"/>
          </a:p>
          <a:p>
            <a:r>
              <a:rPr lang="ja-JP" altLang="en-US" sz="2400" dirty="0"/>
              <a:t>　</a:t>
            </a:r>
            <a:r>
              <a:rPr lang="en-US" altLang="ja-JP" sz="2400" dirty="0" err="1" smtClean="0"/>
              <a:t>java.io.serializable</a:t>
            </a:r>
            <a:r>
              <a:rPr lang="ja-JP" altLang="en-US" sz="2400" dirty="0" smtClean="0"/>
              <a:t>の</a:t>
            </a:r>
            <a:r>
              <a:rPr lang="en-US" altLang="ja-JP" sz="2400" dirty="0" smtClean="0"/>
              <a:t>IF</a:t>
            </a:r>
            <a:r>
              <a:rPr lang="ja-JP" altLang="en-US" sz="2400" dirty="0" smtClean="0"/>
              <a:t>を継承する</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シリアライズ・デシリアライズ</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17</a:t>
            </a:fld>
            <a:endParaRPr kumimoji="1" lang="ja-JP" altLang="en-US"/>
          </a:p>
        </p:txBody>
      </p:sp>
    </p:spTree>
    <p:extLst>
      <p:ext uri="{BB962C8B-B14F-4D97-AF65-F5344CB8AC3E}">
        <p14:creationId xmlns:p14="http://schemas.microsoft.com/office/powerpoint/2010/main" val="6659339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634558"/>
            <a:ext cx="8577263" cy="3494637"/>
          </a:xfrm>
        </p:spPr>
        <p:txBody>
          <a:bodyPr anchor="t">
            <a:normAutofit/>
          </a:bodyPr>
          <a:lstStyle/>
          <a:p>
            <a:r>
              <a:rPr lang="en-US" altLang="ja-JP" sz="2400" dirty="0" err="1" smtClean="0"/>
              <a:t>Objectoutputstream</a:t>
            </a:r>
            <a:r>
              <a:rPr lang="ja-JP" altLang="en-US" sz="2400" dirty="0" smtClean="0"/>
              <a:t>と</a:t>
            </a:r>
            <a:r>
              <a:rPr lang="en-US" altLang="ja-JP" sz="2400" dirty="0" err="1" smtClean="0"/>
              <a:t>objectinputstream</a:t>
            </a:r>
            <a:endParaRPr lang="en-US" altLang="ja-JP" sz="2400" dirty="0" smtClean="0"/>
          </a:p>
          <a:p>
            <a:r>
              <a:rPr lang="ja-JP" altLang="en-US" sz="2400" dirty="0" smtClean="0"/>
              <a:t>でオブジェクトを保存・復元</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ja-JP" altLang="en-US" dirty="0" smtClean="0">
                <a:solidFill>
                  <a:srgbClr val="FFFFFF"/>
                </a:solidFill>
              </a:rPr>
              <a:t>シリアライズ・デシリアライズ</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18</a:t>
            </a:fld>
            <a:endParaRPr kumimoji="1" lang="ja-JP" altLang="en-US"/>
          </a:p>
        </p:txBody>
      </p:sp>
    </p:spTree>
    <p:extLst>
      <p:ext uri="{BB962C8B-B14F-4D97-AF65-F5344CB8AC3E}">
        <p14:creationId xmlns:p14="http://schemas.microsoft.com/office/powerpoint/2010/main" val="30354133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501660" y="1897812"/>
            <a:ext cx="8697476" cy="4231384"/>
          </a:xfrm>
        </p:spPr>
        <p:txBody>
          <a:bodyPr anchor="t">
            <a:normAutofit fontScale="85000" lnSpcReduction="20000"/>
          </a:bodyPr>
          <a:lstStyle/>
          <a:p>
            <a:r>
              <a:rPr lang="en-US" altLang="ja-JP" sz="2400" b="1" dirty="0" err="1" smtClean="0"/>
              <a:t>serialVersionUID</a:t>
            </a:r>
            <a:endParaRPr lang="en-US" altLang="ja-JP" sz="2400" b="1" dirty="0" smtClean="0"/>
          </a:p>
          <a:p>
            <a:r>
              <a:rPr lang="ja-JP" altLang="en-US" sz="2400" dirty="0"/>
              <a:t>あるクラスをシリアライズ化して、ファイルとして永続をした後、そのクラスのフィルールドなど変更したりした時に、変更後の</a:t>
            </a:r>
            <a:r>
              <a:rPr lang="en-US" altLang="ja-JP" sz="2400" dirty="0"/>
              <a:t>Java</a:t>
            </a:r>
            <a:r>
              <a:rPr lang="ja-JP" altLang="en-US" sz="2400" dirty="0"/>
              <a:t>のクラスとシリアライズされたバイト列から再度でシリアライズされた際に復元されるインスタンスは、矛盾が生じる可能性がある</a:t>
            </a:r>
            <a:r>
              <a:rPr lang="ja-JP" altLang="en-US" sz="2400" dirty="0" smtClean="0"/>
              <a:t>。</a:t>
            </a:r>
            <a:endParaRPr lang="en-US" altLang="ja-JP" sz="2400" dirty="0" smtClean="0"/>
          </a:p>
          <a:p>
            <a:r>
              <a:rPr lang="ja-JP" altLang="en-US" sz="2400" dirty="0"/>
              <a:t/>
            </a:r>
            <a:br>
              <a:rPr lang="ja-JP" altLang="en-US" sz="2400" dirty="0"/>
            </a:br>
            <a:r>
              <a:rPr lang="ja-JP" altLang="en-US" sz="2400" dirty="0"/>
              <a:t>そうならないために、この</a:t>
            </a:r>
            <a:r>
              <a:rPr lang="en-US" altLang="ja-JP" sz="2400" dirty="0" err="1"/>
              <a:t>serialVersionUID</a:t>
            </a:r>
            <a:r>
              <a:rPr lang="ja-JP" altLang="en-US" sz="2400" dirty="0"/>
              <a:t>にバージョンとして値を与えて、コードに変更があった時には、この値を毎回変えるというふうにする</a:t>
            </a:r>
            <a:r>
              <a:rPr lang="ja-JP" altLang="en-US" sz="2400" dirty="0" smtClean="0"/>
              <a:t>。</a:t>
            </a:r>
            <a:endParaRPr lang="en-US" altLang="ja-JP" sz="2400" dirty="0" smtClean="0"/>
          </a:p>
          <a:p>
            <a:r>
              <a:rPr lang="ja-JP" altLang="en-US" sz="2400" dirty="0"/>
              <a:t/>
            </a:r>
            <a:br>
              <a:rPr lang="ja-JP" altLang="en-US" sz="2400" dirty="0"/>
            </a:br>
            <a:r>
              <a:rPr lang="ja-JP" altLang="en-US" sz="2400" dirty="0"/>
              <a:t>そうすることで、復元元と復元先のこの</a:t>
            </a:r>
            <a:r>
              <a:rPr lang="en-US" altLang="ja-JP" sz="2400" dirty="0" err="1"/>
              <a:t>serialVersionUID</a:t>
            </a:r>
            <a:r>
              <a:rPr lang="ja-JP" altLang="en-US" sz="2400" dirty="0"/>
              <a:t>の値が一緒だったら、同じ世代のインスタンスなので、矛盾が生じることなく、復元を行うことができると保証されるわけである。</a:t>
            </a:r>
            <a:endParaRPr lang="en-US" altLang="ja-JP" sz="2400" b="1"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91078" y="622273"/>
            <a:ext cx="8924355" cy="1077131"/>
          </a:xfrm>
        </p:spPr>
        <p:txBody>
          <a:bodyPr anchor="b">
            <a:normAutofit/>
          </a:bodyPr>
          <a:lstStyle/>
          <a:p>
            <a:r>
              <a:rPr kumimoji="1" lang="ja-JP" altLang="en-US" dirty="0" smtClean="0">
                <a:solidFill>
                  <a:srgbClr val="FFFFFF"/>
                </a:solidFill>
              </a:rPr>
              <a:t>シリアライズ・デシリアライズ</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19</a:t>
            </a:fld>
            <a:endParaRPr kumimoji="1" lang="ja-JP" altLang="en-US"/>
          </a:p>
        </p:txBody>
      </p:sp>
    </p:spTree>
    <p:extLst>
      <p:ext uri="{BB962C8B-B14F-4D97-AF65-F5344CB8AC3E}">
        <p14:creationId xmlns:p14="http://schemas.microsoft.com/office/powerpoint/2010/main" val="9331960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634558"/>
            <a:ext cx="8577263" cy="3494637"/>
          </a:xfrm>
        </p:spPr>
        <p:txBody>
          <a:bodyPr anchor="t">
            <a:normAutofit/>
          </a:bodyPr>
          <a:lstStyle/>
          <a:p>
            <a:r>
              <a:rPr lang="ja-JP" altLang="en-US" sz="2400" smtClean="0"/>
              <a:t>・ </a:t>
            </a:r>
            <a:r>
              <a:rPr lang="en-US" altLang="ja-JP" sz="2400" smtClean="0"/>
              <a:t>INPUT/OUTPUT</a:t>
            </a:r>
          </a:p>
          <a:p>
            <a:r>
              <a:rPr lang="ja-JP" altLang="en-US" sz="2400" smtClean="0"/>
              <a:t>・ シリアライズ</a:t>
            </a:r>
            <a:r>
              <a:rPr lang="en-US" altLang="ja-JP" sz="2400" smtClean="0"/>
              <a:t>/</a:t>
            </a:r>
            <a:r>
              <a:rPr lang="ja-JP" altLang="en-US" sz="2400" smtClean="0"/>
              <a:t>デシリアライズ</a:t>
            </a:r>
            <a:endParaRPr lang="en-US" altLang="ja-JP" sz="2400" smtClean="0"/>
          </a:p>
          <a:p>
            <a:r>
              <a:rPr lang="ja-JP" altLang="en-US" sz="2400" smtClean="0"/>
              <a:t>・ 正規</a:t>
            </a:r>
            <a:r>
              <a:rPr lang="ja-JP" altLang="en-US" sz="2400"/>
              <a:t>表現式</a:t>
            </a:r>
            <a:endParaRPr lang="en-US" altLang="ja-JP" sz="240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kumimoji="1" lang="en-US" altLang="ja-JP" smtClean="0">
                <a:solidFill>
                  <a:srgbClr val="FFFFFF"/>
                </a:solidFill>
              </a:rPr>
              <a:t>INDEX</a:t>
            </a:r>
            <a:endParaRPr kumimoji="1" lang="ja-JP" altLang="en-US">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a:t>
            </a:fld>
            <a:endParaRPr kumimoji="1" lang="ja-JP" altLang="en-US"/>
          </a:p>
        </p:txBody>
      </p:sp>
    </p:spTree>
    <p:extLst>
      <p:ext uri="{BB962C8B-B14F-4D97-AF65-F5344CB8AC3E}">
        <p14:creationId xmlns:p14="http://schemas.microsoft.com/office/powerpoint/2010/main" val="15554632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501660" y="1897812"/>
            <a:ext cx="8697476" cy="4231384"/>
          </a:xfrm>
        </p:spPr>
        <p:txBody>
          <a:bodyPr anchor="t">
            <a:normAutofit/>
          </a:bodyPr>
          <a:lstStyle/>
          <a:p>
            <a:r>
              <a:rPr lang="en-US" altLang="ja-JP" sz="2400" b="1" dirty="0" smtClean="0"/>
              <a:t>WEB</a:t>
            </a:r>
            <a:r>
              <a:rPr lang="ja-JP" altLang="en-US" sz="2400" b="1" dirty="0" smtClean="0"/>
              <a:t>アプリケーション</a:t>
            </a:r>
            <a:endParaRPr lang="en-US" altLang="ja-JP" sz="2400" b="1" dirty="0" smtClean="0"/>
          </a:p>
          <a:p>
            <a:r>
              <a:rPr lang="ja-JP" altLang="en-US" sz="2400" b="1" dirty="0" smtClean="0"/>
              <a:t>の</a:t>
            </a:r>
            <a:endParaRPr lang="en-US" altLang="ja-JP" sz="2400" b="1" dirty="0" smtClean="0"/>
          </a:p>
          <a:p>
            <a:r>
              <a:rPr lang="en-US" altLang="ja-JP" sz="2400" b="1" dirty="0" err="1"/>
              <a:t>SESSIO</a:t>
            </a:r>
            <a:r>
              <a:rPr lang="ja-JP" altLang="en-US" sz="2400" b="1" dirty="0"/>
              <a:t>ｎ</a:t>
            </a:r>
            <a:endParaRPr lang="en-US" altLang="ja-JP" sz="2400" b="1"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91078" y="622273"/>
            <a:ext cx="8924355" cy="1077131"/>
          </a:xfrm>
        </p:spPr>
        <p:txBody>
          <a:bodyPr anchor="b">
            <a:normAutofit/>
          </a:bodyPr>
          <a:lstStyle/>
          <a:p>
            <a:r>
              <a:rPr kumimoji="1" lang="ja-JP" altLang="en-US" dirty="0" smtClean="0">
                <a:solidFill>
                  <a:srgbClr val="FFFFFF"/>
                </a:solidFill>
              </a:rPr>
              <a:t>シリアライズ・デシリアライズ</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20</a:t>
            </a:fld>
            <a:endParaRPr kumimoji="1" lang="ja-JP" altLang="en-US"/>
          </a:p>
        </p:txBody>
      </p:sp>
    </p:spTree>
    <p:extLst>
      <p:ext uri="{BB962C8B-B14F-4D97-AF65-F5344CB8AC3E}">
        <p14:creationId xmlns:p14="http://schemas.microsoft.com/office/powerpoint/2010/main" val="19523822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501660" y="1897812"/>
            <a:ext cx="8697476" cy="4231384"/>
          </a:xfrm>
        </p:spPr>
        <p:txBody>
          <a:bodyPr anchor="t">
            <a:normAutofit/>
          </a:bodyPr>
          <a:lstStyle/>
          <a:p>
            <a:r>
              <a:rPr lang="ja-JP" altLang="en-US" sz="2400" b="1" dirty="0"/>
              <a:t>正規表現</a:t>
            </a:r>
            <a:r>
              <a:rPr lang="ja-JP" altLang="en-US" sz="2400" dirty="0"/>
              <a:t>とは</a:t>
            </a:r>
            <a:r>
              <a:rPr lang="ja-JP" altLang="en-US" sz="2400" b="1" dirty="0"/>
              <a:t>文字列のパターンを一つの形式でまとめて表現するために使う</a:t>
            </a:r>
            <a:r>
              <a:rPr lang="ja-JP" altLang="en-US" sz="2400" b="1" dirty="0" smtClean="0"/>
              <a:t>もの</a:t>
            </a:r>
            <a:endParaRPr lang="en-US" altLang="ja-JP" sz="2400" b="1" dirty="0" smtClean="0"/>
          </a:p>
          <a:p>
            <a:endParaRPr lang="en-US" altLang="ja-JP" sz="2400" b="1" dirty="0"/>
          </a:p>
          <a:p>
            <a:r>
              <a:rPr lang="ja-JP" altLang="en-US" sz="2400" b="1" dirty="0" smtClean="0"/>
              <a:t>例：郵便番号：</a:t>
            </a:r>
            <a:r>
              <a:rPr lang="en-US" altLang="ja-JP" sz="2400" b="1" dirty="0" smtClean="0"/>
              <a:t>352-0001</a:t>
            </a:r>
            <a:r>
              <a:rPr lang="ja-JP" altLang="en-US" sz="2400" dirty="0"/>
              <a:t/>
            </a:r>
            <a:br>
              <a:rPr lang="ja-JP" altLang="en-US" sz="2400" dirty="0"/>
            </a:br>
            <a:r>
              <a:rPr lang="en-US" altLang="ja-JP" sz="2400" dirty="0"/>
              <a:t>[0-9]{3}-[0-9]{4}</a:t>
            </a:r>
            <a:endParaRPr lang="en-US" altLang="ja-JP" sz="2400" b="1"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91078" y="622273"/>
            <a:ext cx="8924355" cy="1077131"/>
          </a:xfrm>
        </p:spPr>
        <p:txBody>
          <a:bodyPr anchor="b">
            <a:normAutofit/>
          </a:bodyPr>
          <a:lstStyle/>
          <a:p>
            <a:r>
              <a:rPr kumimoji="1" lang="ja-JP" altLang="en-US" dirty="0" smtClean="0">
                <a:solidFill>
                  <a:srgbClr val="FFFFFF"/>
                </a:solidFill>
              </a:rPr>
              <a:t>正規表現式</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21</a:t>
            </a:fld>
            <a:endParaRPr kumimoji="1" lang="ja-JP" altLang="en-US"/>
          </a:p>
        </p:txBody>
      </p:sp>
    </p:spTree>
    <p:extLst>
      <p:ext uri="{BB962C8B-B14F-4D97-AF65-F5344CB8AC3E}">
        <p14:creationId xmlns:p14="http://schemas.microsoft.com/office/powerpoint/2010/main" val="31301279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91078" y="622273"/>
            <a:ext cx="8924355" cy="1077131"/>
          </a:xfrm>
        </p:spPr>
        <p:txBody>
          <a:bodyPr anchor="b">
            <a:normAutofit/>
          </a:bodyPr>
          <a:lstStyle/>
          <a:p>
            <a:r>
              <a:rPr kumimoji="1" lang="ja-JP" altLang="en-US" dirty="0" smtClean="0">
                <a:solidFill>
                  <a:srgbClr val="FFFFFF"/>
                </a:solidFill>
              </a:rPr>
              <a:t>正規表現式</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22</a:t>
            </a:fld>
            <a:endParaRPr kumimoji="1" lang="ja-JP" alt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1251" y="487302"/>
            <a:ext cx="4321175"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9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501660" y="1897812"/>
            <a:ext cx="8697476" cy="4231384"/>
          </a:xfrm>
        </p:spPr>
        <p:txBody>
          <a:bodyPr anchor="t">
            <a:normAutofit/>
          </a:bodyPr>
          <a:lstStyle/>
          <a:p>
            <a:endParaRPr lang="en-US" altLang="ja-JP" sz="2400" b="1"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91078" y="622273"/>
            <a:ext cx="8924355" cy="1077131"/>
          </a:xfrm>
        </p:spPr>
        <p:txBody>
          <a:bodyPr anchor="b">
            <a:normAutofit/>
          </a:bodyPr>
          <a:lstStyle/>
          <a:p>
            <a:r>
              <a:rPr kumimoji="1" lang="ja-JP" altLang="en-US" dirty="0" smtClean="0">
                <a:solidFill>
                  <a:srgbClr val="FFFFFF"/>
                </a:solidFill>
              </a:rPr>
              <a:t>正規表現式</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23</a:t>
            </a:fld>
            <a:endParaRPr kumimoji="1" lang="ja-JP" alt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1177" y="1938338"/>
            <a:ext cx="4495800" cy="206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6697" y="3802332"/>
            <a:ext cx="5091112" cy="208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350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fontScale="92500" lnSpcReduction="10000"/>
          </a:bodyPr>
          <a:lstStyle/>
          <a:p>
            <a:r>
              <a:rPr lang="ja-JP" altLang="en-US" sz="2400" dirty="0" smtClean="0"/>
              <a:t>とは？</a:t>
            </a:r>
            <a:endParaRPr lang="en-US" altLang="ja-JP" sz="2400" dirty="0" smtClean="0"/>
          </a:p>
          <a:p>
            <a:r>
              <a:rPr lang="ja-JP" altLang="en-US" sz="2400" dirty="0"/>
              <a:t>　</a:t>
            </a:r>
            <a:r>
              <a:rPr lang="ja-JP" altLang="en-US" sz="2400" dirty="0"/>
              <a:t>バイトを</a:t>
            </a:r>
            <a:r>
              <a:rPr lang="ja-JP" altLang="en-US" sz="2400" dirty="0" smtClean="0"/>
              <a:t>読み込む・書き込むため</a:t>
            </a:r>
            <a:r>
              <a:rPr lang="ja-JP" altLang="en-US" sz="2400" dirty="0"/>
              <a:t>の</a:t>
            </a:r>
            <a:r>
              <a:rPr lang="ja-JP" altLang="en-US" sz="2400" dirty="0" smtClean="0"/>
              <a:t>クラス</a:t>
            </a:r>
            <a:endParaRPr lang="en-US" altLang="ja-JP" sz="2400" dirty="0" smtClean="0"/>
          </a:p>
          <a:p>
            <a:r>
              <a:rPr lang="ja-JP" altLang="en-US" sz="2400" dirty="0"/>
              <a:t>　</a:t>
            </a:r>
            <a:r>
              <a:rPr lang="ja-JP" altLang="en-US" sz="2400" dirty="0" smtClean="0"/>
              <a:t>注意点：バイト単位</a:t>
            </a:r>
            <a:endParaRPr lang="en-US" altLang="ja-JP" sz="2400" dirty="0" smtClean="0"/>
          </a:p>
          <a:p>
            <a:r>
              <a:rPr lang="en-US" altLang="ja-JP" sz="2400" dirty="0" smtClean="0"/>
              <a:t>※</a:t>
            </a:r>
            <a:r>
              <a:rPr lang="ja-JP" altLang="en-US" sz="2400" dirty="0" smtClean="0"/>
              <a:t>バイト説明（</a:t>
            </a:r>
            <a:r>
              <a:rPr lang="en-US" altLang="ja-JP" sz="2400" dirty="0">
                <a:hlinkClick r:id="rId2"/>
              </a:rPr>
              <a:t>https://</a:t>
            </a:r>
            <a:r>
              <a:rPr lang="en-US" altLang="ja-JP" sz="2400" dirty="0" smtClean="0">
                <a:hlinkClick r:id="rId2"/>
              </a:rPr>
              <a:t>eaner-soft.backlog.com/view/FEB-23</a:t>
            </a:r>
            <a:r>
              <a:rPr lang="ja-JP" altLang="en-US" sz="2400" dirty="0" smtClean="0"/>
              <a:t>）</a:t>
            </a:r>
            <a:endParaRPr lang="en-US" altLang="ja-JP" sz="2400" dirty="0" smtClean="0"/>
          </a:p>
          <a:p>
            <a:endParaRPr lang="en-US" altLang="ja-JP" sz="2400" dirty="0"/>
          </a:p>
          <a:p>
            <a:r>
              <a:rPr lang="ja-JP" altLang="en-US" sz="2400" dirty="0"/>
              <a:t>　</a:t>
            </a:r>
            <a:r>
              <a:rPr lang="ja-JP" altLang="en-US" sz="2400" dirty="0" smtClean="0"/>
              <a:t>読み込む・書き込む対象：ファイル</a:t>
            </a:r>
            <a:endParaRPr lang="en-US" altLang="ja-JP" sz="2400" dirty="0" smtClean="0"/>
          </a:p>
          <a:p>
            <a:r>
              <a:rPr lang="ja-JP" altLang="en-US" sz="2400" dirty="0"/>
              <a:t>　</a:t>
            </a:r>
            <a:r>
              <a:rPr lang="ja-JP" altLang="en-US" sz="2400" dirty="0" smtClean="0"/>
              <a:t>　　　　　　　　　　　　　　　　ネットワーク</a:t>
            </a:r>
            <a:endParaRPr lang="en-US" altLang="ja-JP" sz="2400" dirty="0" smtClean="0"/>
          </a:p>
          <a:p>
            <a:r>
              <a:rPr lang="ja-JP" altLang="en-US" sz="2400" dirty="0"/>
              <a:t>　</a:t>
            </a:r>
            <a:r>
              <a:rPr lang="ja-JP" altLang="en-US" sz="2400" dirty="0" smtClean="0"/>
              <a:t>　　　　　　　　　　　　　　　　メモリ</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smtClean="0">
                <a:solidFill>
                  <a:srgbClr val="FFFFFF"/>
                </a:solidFill>
              </a:rPr>
              <a:t>INPUT/OUTPUT</a:t>
            </a:r>
            <a:endParaRPr kumimoji="1" lang="ja-JP" altLang="en-US">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3</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700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err="1" smtClean="0">
                <a:solidFill>
                  <a:srgbClr val="FFFFFF"/>
                </a:solidFill>
              </a:rPr>
              <a:t>INPUTSTREAM</a:t>
            </a:r>
            <a:r>
              <a:rPr lang="ja-JP" altLang="en-US" dirty="0" smtClean="0">
                <a:solidFill>
                  <a:srgbClr val="FFFFFF"/>
                </a:solidFill>
              </a:rPr>
              <a:t>・</a:t>
            </a:r>
            <a:r>
              <a:rPr lang="en-US" altLang="ja-JP" dirty="0" err="1" smtClean="0">
                <a:solidFill>
                  <a:srgbClr val="FFFFFF"/>
                </a:solidFill>
              </a:rPr>
              <a:t>OUTSTREAM</a:t>
            </a:r>
            <a:endParaRPr lang="ja-JP" altLang="en-US" dirty="0">
              <a:solidFill>
                <a:srgbClr val="FFFFFF"/>
              </a:solidFill>
            </a:endParaRPr>
          </a:p>
        </p:txBody>
      </p:sp>
      <p:pic>
        <p:nvPicPr>
          <p:cNvPr id="6" name="Picture 2" descr="ストリーム概要図"/>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7675" y="4960039"/>
            <a:ext cx="3631422" cy="1300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71130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fontScale="92500" lnSpcReduction="10000"/>
          </a:bodyPr>
          <a:lstStyle/>
          <a:p>
            <a:r>
              <a:rPr lang="en-US" altLang="ja-JP" sz="2400" dirty="0" smtClean="0"/>
              <a:t>API </a:t>
            </a:r>
            <a:r>
              <a:rPr lang="en-US" altLang="ja-JP" sz="2400" dirty="0" err="1" smtClean="0"/>
              <a:t>INPUTSTREAM</a:t>
            </a:r>
            <a:r>
              <a:rPr lang="en-US" altLang="ja-JP" sz="2400" dirty="0" smtClean="0"/>
              <a:t>:</a:t>
            </a:r>
          </a:p>
          <a:p>
            <a:r>
              <a:rPr lang="ja-JP" altLang="en-US" sz="2400" dirty="0"/>
              <a:t>　</a:t>
            </a:r>
            <a:r>
              <a:rPr lang="en-US" altLang="ja-JP" sz="2400" cap="none" dirty="0" smtClean="0"/>
              <a:t>abstract </a:t>
            </a:r>
            <a:r>
              <a:rPr lang="en-US" altLang="ja-JP" sz="2400" cap="none" dirty="0" err="1" smtClean="0"/>
              <a:t>int</a:t>
            </a:r>
            <a:r>
              <a:rPr lang="en-US" altLang="ja-JP" sz="2400" cap="none" dirty="0" smtClean="0"/>
              <a:t> read()</a:t>
            </a:r>
          </a:p>
          <a:p>
            <a:r>
              <a:rPr lang="en-US" altLang="ja-JP" sz="2400" cap="none" dirty="0"/>
              <a:t> </a:t>
            </a:r>
            <a:r>
              <a:rPr lang="en-US" altLang="ja-JP" sz="2400" cap="none" dirty="0" smtClean="0"/>
              <a:t> </a:t>
            </a:r>
            <a:r>
              <a:rPr lang="en-US" altLang="ja-JP" sz="2400" cap="none" dirty="0" err="1" smtClean="0"/>
              <a:t>int</a:t>
            </a:r>
            <a:r>
              <a:rPr lang="en-US" altLang="ja-JP" sz="2400" cap="none" dirty="0" smtClean="0"/>
              <a:t> read(byte[</a:t>
            </a:r>
            <a:r>
              <a:rPr lang="en-US" altLang="ja-JP" sz="2400" dirty="0" smtClean="0"/>
              <a:t>] </a:t>
            </a:r>
            <a:r>
              <a:rPr lang="en-US" altLang="ja-JP" sz="2400" cap="none" dirty="0" smtClean="0"/>
              <a:t>b)</a:t>
            </a:r>
          </a:p>
          <a:p>
            <a:r>
              <a:rPr lang="en-US" altLang="ja-JP" sz="2400" cap="none" dirty="0"/>
              <a:t> </a:t>
            </a:r>
            <a:r>
              <a:rPr lang="en-US" altLang="ja-JP" sz="2400" cap="none" dirty="0" smtClean="0"/>
              <a:t> void close()</a:t>
            </a:r>
          </a:p>
          <a:p>
            <a:r>
              <a:rPr lang="en-US" altLang="ja-JP" sz="2400" cap="none" dirty="0" err="1" smtClean="0"/>
              <a:t>OUTPUTSTREAM</a:t>
            </a:r>
            <a:r>
              <a:rPr lang="en-US" altLang="ja-JP" sz="2400" cap="none" dirty="0" smtClean="0"/>
              <a:t>:</a:t>
            </a:r>
          </a:p>
          <a:p>
            <a:r>
              <a:rPr lang="en-US" altLang="ja-JP" sz="2400" cap="none" dirty="0"/>
              <a:t> </a:t>
            </a:r>
            <a:r>
              <a:rPr lang="en-US" altLang="ja-JP" sz="2400" cap="none" dirty="0" smtClean="0"/>
              <a:t>  abstract void write(</a:t>
            </a:r>
            <a:r>
              <a:rPr lang="en-US" altLang="ja-JP" sz="2400" cap="none" dirty="0" err="1" smtClean="0"/>
              <a:t>int</a:t>
            </a:r>
            <a:r>
              <a:rPr lang="en-US" altLang="ja-JP" sz="2400" cap="none" dirty="0" smtClean="0"/>
              <a:t> n)</a:t>
            </a:r>
          </a:p>
          <a:p>
            <a:r>
              <a:rPr lang="en-US" altLang="ja-JP" sz="2400" cap="none" dirty="0"/>
              <a:t> </a:t>
            </a:r>
            <a:r>
              <a:rPr lang="en-US" altLang="ja-JP" sz="2400" cap="none" dirty="0" smtClean="0"/>
              <a:t>  void write(byte[] b)</a:t>
            </a:r>
          </a:p>
          <a:p>
            <a:r>
              <a:rPr lang="en-US" altLang="ja-JP" sz="2400" cap="none" dirty="0"/>
              <a:t> </a:t>
            </a:r>
            <a:r>
              <a:rPr lang="en-US" altLang="ja-JP" sz="2400" cap="none" dirty="0" smtClean="0"/>
              <a:t>  void close()</a:t>
            </a:r>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smtClean="0">
                <a:solidFill>
                  <a:srgbClr val="FFFFFF"/>
                </a:solidFill>
              </a:rPr>
              <a:t>INPUT/OUTPUT</a:t>
            </a:r>
            <a:endParaRPr kumimoji="1" lang="ja-JP" altLang="en-US">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4</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700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err="1" smtClean="0">
                <a:solidFill>
                  <a:srgbClr val="FFFFFF"/>
                </a:solidFill>
              </a:rPr>
              <a:t>INPUTSTREAM</a:t>
            </a:r>
            <a:r>
              <a:rPr lang="ja-JP" altLang="en-US" dirty="0" smtClean="0">
                <a:solidFill>
                  <a:srgbClr val="FFFFFF"/>
                </a:solidFill>
              </a:rPr>
              <a:t>・</a:t>
            </a:r>
            <a:r>
              <a:rPr lang="en-US" altLang="ja-JP" dirty="0" err="1" smtClean="0">
                <a:solidFill>
                  <a:srgbClr val="FFFFFF"/>
                </a:solidFill>
              </a:rPr>
              <a:t>OUTSTREAM</a:t>
            </a:r>
            <a:endParaRPr lang="ja-JP" altLang="en-US" dirty="0">
              <a:solidFill>
                <a:srgbClr val="FFFFFF"/>
              </a:solidFill>
            </a:endParaRPr>
          </a:p>
        </p:txBody>
      </p:sp>
    </p:spTree>
    <p:extLst>
      <p:ext uri="{BB962C8B-B14F-4D97-AF65-F5344CB8AC3E}">
        <p14:creationId xmlns:p14="http://schemas.microsoft.com/office/powerpoint/2010/main" val="14670432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ja-JP" altLang="en-US" sz="2400" cap="none" dirty="0" smtClean="0"/>
              <a:t>代表的な</a:t>
            </a:r>
            <a:r>
              <a:rPr lang="en-US" altLang="ja-JP" sz="2400" cap="none" dirty="0" smtClean="0"/>
              <a:t>STREAM</a:t>
            </a:r>
            <a:r>
              <a:rPr lang="ja-JP" altLang="en-US" sz="2400" cap="none" dirty="0" smtClean="0"/>
              <a:t>家族</a:t>
            </a:r>
            <a:endParaRPr lang="en-US" altLang="ja-JP" sz="2400" cap="none" dirty="0" smtClean="0"/>
          </a:p>
          <a:p>
            <a:r>
              <a:rPr lang="en-US" altLang="ja-JP" sz="2400" dirty="0" smtClean="0"/>
              <a:t>Stream</a:t>
            </a:r>
            <a:r>
              <a:rPr lang="ja-JP" altLang="en-US" sz="2400" dirty="0"/>
              <a:t>経由でファイルなどにアクセスする毎にソースからのデータを一度に</a:t>
            </a:r>
            <a:r>
              <a:rPr lang="en-US" altLang="ja-JP" sz="2400" dirty="0"/>
              <a:t>1</a:t>
            </a:r>
            <a:r>
              <a:rPr lang="ja-JP" altLang="en-US" sz="2400" dirty="0" err="1"/>
              <a:t>つずつ</a:t>
            </a:r>
            <a:r>
              <a:rPr lang="ja-JP" altLang="en-US" sz="2400" dirty="0"/>
              <a:t>読む性質が</a:t>
            </a:r>
            <a:r>
              <a:rPr lang="ja-JP" altLang="en-US" sz="2400" dirty="0" smtClean="0"/>
              <a:t>ある</a:t>
            </a:r>
            <a:endParaRPr lang="en-US" altLang="ja-JP" sz="2400" dirty="0" smtClean="0"/>
          </a:p>
          <a:p>
            <a:r>
              <a:rPr lang="ja-JP" altLang="en-US" sz="2400" dirty="0"/>
              <a:t>１つずつ</a:t>
            </a:r>
            <a:r>
              <a:rPr lang="ja-JP" altLang="en-US" sz="2400" dirty="0" smtClean="0"/>
              <a:t>読む：ハードウェア</a:t>
            </a:r>
            <a:r>
              <a:rPr lang="ja-JP" altLang="en-US" sz="2400" dirty="0"/>
              <a:t>のディスク上のファイルに毎回アクセスする</a:t>
            </a:r>
            <a:r>
              <a:rPr lang="ja-JP" altLang="en-US" sz="2400" dirty="0" smtClean="0"/>
              <a:t>こと。</a:t>
            </a:r>
            <a:endParaRPr lang="en-US" altLang="ja-JP" sz="2400" dirty="0" smtClean="0"/>
          </a:p>
          <a:p>
            <a:r>
              <a:rPr lang="ja-JP" altLang="en-US" sz="2400" dirty="0"/>
              <a:t>ディスクアクセスのオーバヘッドがかかります。</a:t>
            </a:r>
            <a:endParaRPr lang="en-US" altLang="ja-JP" sz="2400" cap="none"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smtClean="0">
                <a:solidFill>
                  <a:srgbClr val="FFFFFF"/>
                </a:solidFill>
              </a:rPr>
              <a:t>INPUT/OUTPUT</a:t>
            </a:r>
            <a:endParaRPr kumimoji="1" lang="ja-JP" altLang="en-US">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5</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8303753" cy="637184"/>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err="1" smtClean="0">
                <a:solidFill>
                  <a:srgbClr val="FFFFFF"/>
                </a:solidFill>
              </a:rPr>
              <a:t>BUFFEREDINPUTSTEAM</a:t>
            </a:r>
            <a:r>
              <a:rPr lang="ja-JP" altLang="en-US" dirty="0" smtClean="0">
                <a:solidFill>
                  <a:srgbClr val="FFFFFF"/>
                </a:solidFill>
              </a:rPr>
              <a:t>・</a:t>
            </a:r>
            <a:r>
              <a:rPr lang="en-US" altLang="ja-JP" dirty="0" err="1"/>
              <a:t>BufferedOutputStream</a:t>
            </a:r>
            <a:endParaRPr lang="ja-JP" altLang="en-US" dirty="0">
              <a:solidFill>
                <a:srgbClr val="FFFFFF"/>
              </a:solidFill>
            </a:endParaRPr>
          </a:p>
        </p:txBody>
      </p:sp>
    </p:spTree>
    <p:extLst>
      <p:ext uri="{BB962C8B-B14F-4D97-AF65-F5344CB8AC3E}">
        <p14:creationId xmlns:p14="http://schemas.microsoft.com/office/powerpoint/2010/main" val="26872282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ja-JP" altLang="en-US" sz="2400" dirty="0"/>
              <a:t>バッファとは、データを一時的に記憶する場所です</a:t>
            </a:r>
            <a:r>
              <a:rPr lang="ja-JP" altLang="en-US" sz="2400" dirty="0" smtClean="0"/>
              <a:t>。</a:t>
            </a:r>
            <a:endParaRPr lang="en-US" altLang="ja-JP" sz="2400" dirty="0" smtClean="0"/>
          </a:p>
          <a:p>
            <a:r>
              <a:rPr lang="ja-JP" altLang="en-US" sz="2400" dirty="0" smtClean="0"/>
              <a:t>ファイル</a:t>
            </a:r>
            <a:r>
              <a:rPr lang="ja-JP" altLang="en-US" sz="2400" dirty="0"/>
              <a:t>のデータの</a:t>
            </a:r>
            <a:r>
              <a:rPr lang="ja-JP" altLang="en-US" sz="2400" dirty="0" smtClean="0"/>
              <a:t>全て又</a:t>
            </a:r>
            <a:r>
              <a:rPr lang="ja-JP" altLang="en-US" sz="2400" dirty="0"/>
              <a:t>は一部をバッファに読み取らせます</a:t>
            </a:r>
            <a:r>
              <a:rPr lang="ja-JP" altLang="en-US" sz="2400" dirty="0" smtClean="0"/>
              <a:t>。</a:t>
            </a:r>
            <a:endParaRPr lang="en-US" altLang="ja-JP" sz="2400" dirty="0" smtClean="0"/>
          </a:p>
          <a:p>
            <a:endParaRPr lang="en-US" altLang="ja-JP" sz="2400" cap="none"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6</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8303753" cy="637184"/>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err="1" smtClean="0">
                <a:solidFill>
                  <a:srgbClr val="FFFFFF"/>
                </a:solidFill>
              </a:rPr>
              <a:t>BUFFEREDINPUTSTEAM</a:t>
            </a:r>
            <a:r>
              <a:rPr lang="ja-JP" altLang="en-US" dirty="0" smtClean="0">
                <a:solidFill>
                  <a:srgbClr val="FFFFFF"/>
                </a:solidFill>
              </a:rPr>
              <a:t>・</a:t>
            </a:r>
            <a:r>
              <a:rPr lang="en-US" altLang="ja-JP" dirty="0" err="1"/>
              <a:t>BufferedOutputStream</a:t>
            </a:r>
            <a:endParaRPr lang="ja-JP" altLang="en-US" dirty="0">
              <a:solidFill>
                <a:srgbClr val="FFFFFF"/>
              </a:solidFill>
            </a:endParaRPr>
          </a:p>
        </p:txBody>
      </p:sp>
      <p:pic>
        <p:nvPicPr>
          <p:cNvPr id="2050" name="Picture 2" descr="ストリーム概要図"/>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4398" y="3761117"/>
            <a:ext cx="4053217" cy="1409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0700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7</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8303753" cy="637184"/>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pic>
        <p:nvPicPr>
          <p:cNvPr id="3074" name="Picture 2" descr="ストリームの種類"/>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5038" y="2062299"/>
            <a:ext cx="6765897" cy="4156525"/>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2565530" y="1743707"/>
            <a:ext cx="3899140" cy="476923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rgbClr val="FF0000"/>
                </a:solidFill>
              </a:rPr>
              <a:t>バイトストリーム（</a:t>
            </a:r>
            <a:r>
              <a:rPr kumimoji="1" lang="en-US" altLang="ja-JP" dirty="0" smtClean="0">
                <a:solidFill>
                  <a:srgbClr val="FF0000"/>
                </a:solidFill>
              </a:rPr>
              <a:t>BYTE)</a:t>
            </a: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ja-JP" altLang="en-US" dirty="0">
              <a:solidFill>
                <a:srgbClr val="FF0000"/>
              </a:solidFill>
            </a:endParaRPr>
          </a:p>
        </p:txBody>
      </p:sp>
      <p:sp>
        <p:nvSpPr>
          <p:cNvPr id="9" name="正方形/長方形 8"/>
          <p:cNvSpPr/>
          <p:nvPr/>
        </p:nvSpPr>
        <p:spPr>
          <a:xfrm>
            <a:off x="6585440" y="1743707"/>
            <a:ext cx="3899140" cy="476923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rgbClr val="FF0000"/>
                </a:solidFill>
              </a:rPr>
              <a:t>文字ストリーム（</a:t>
            </a:r>
            <a:r>
              <a:rPr kumimoji="1" lang="en-US" altLang="ja-JP" dirty="0" smtClean="0">
                <a:solidFill>
                  <a:srgbClr val="FF0000"/>
                </a:solidFill>
              </a:rPr>
              <a:t>UNICODE/CHAR</a:t>
            </a:r>
            <a:r>
              <a:rPr kumimoji="1" lang="ja-JP" altLang="en-US" dirty="0" smtClean="0">
                <a:solidFill>
                  <a:srgbClr val="FF0000"/>
                </a:solidFill>
              </a:rPr>
              <a:t>）</a:t>
            </a:r>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en-US" altLang="ja-JP" dirty="0">
              <a:solidFill>
                <a:srgbClr val="FF0000"/>
              </a:solidFill>
            </a:endParaRPr>
          </a:p>
          <a:p>
            <a:endParaRPr kumimoji="1" lang="ja-JP" altLang="en-US" dirty="0">
              <a:solidFill>
                <a:srgbClr val="FF0000"/>
              </a:solidFill>
            </a:endParaRPr>
          </a:p>
          <a:p>
            <a:pPr algn="ctr"/>
            <a:endParaRPr kumimoji="1" lang="ja-JP" altLang="en-US" dirty="0"/>
          </a:p>
        </p:txBody>
      </p:sp>
    </p:spTree>
    <p:extLst>
      <p:ext uri="{BB962C8B-B14F-4D97-AF65-F5344CB8AC3E}">
        <p14:creationId xmlns:p14="http://schemas.microsoft.com/office/powerpoint/2010/main" val="3691880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en-US" altLang="ja-JP" sz="2400" dirty="0" smtClean="0"/>
              <a:t>API</a:t>
            </a:r>
            <a:r>
              <a:rPr lang="ja-JP" altLang="en-US" sz="2400" dirty="0" smtClean="0"/>
              <a:t>と</a:t>
            </a:r>
            <a:r>
              <a:rPr lang="en-US" altLang="ja-JP" sz="2400" dirty="0" smtClean="0"/>
              <a:t>Stream</a:t>
            </a:r>
            <a:r>
              <a:rPr lang="ja-JP" altLang="en-US" sz="2400" dirty="0" smtClean="0"/>
              <a:t>は類似</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8</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smtClean="0">
                <a:solidFill>
                  <a:srgbClr val="FFFFFF"/>
                </a:solidFill>
              </a:rPr>
              <a:t>READER</a:t>
            </a:r>
            <a:r>
              <a:rPr lang="ja-JP" altLang="en-US" dirty="0" smtClean="0">
                <a:solidFill>
                  <a:srgbClr val="FFFFFF"/>
                </a:solidFill>
              </a:rPr>
              <a:t>・</a:t>
            </a:r>
            <a:r>
              <a:rPr lang="en-US" altLang="ja-JP" dirty="0" smtClean="0">
                <a:solidFill>
                  <a:srgbClr val="FFFFFF"/>
                </a:solidFill>
              </a:rPr>
              <a:t>WRITER</a:t>
            </a:r>
            <a:endParaRPr lang="ja-JP" altLang="en-US" dirty="0">
              <a:solidFill>
                <a:srgbClr val="FFFFFF"/>
              </a:solidFill>
            </a:endParaRPr>
          </a:p>
        </p:txBody>
      </p:sp>
      <p:pic>
        <p:nvPicPr>
          <p:cNvPr id="4098" name="Picture 2" descr="階層図"/>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2126" y="3257998"/>
            <a:ext cx="7077075" cy="2266951"/>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p:cNvSpPr/>
          <p:nvPr/>
        </p:nvSpPr>
        <p:spPr>
          <a:xfrm>
            <a:off x="4132052" y="4546121"/>
            <a:ext cx="1414733" cy="108692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ja-JP" altLang="en-US" dirty="0">
              <a:solidFill>
                <a:srgbClr val="FF0000"/>
              </a:solidFill>
            </a:endParaRPr>
          </a:p>
        </p:txBody>
      </p:sp>
      <p:sp>
        <p:nvSpPr>
          <p:cNvPr id="9" name="正方形/長方形 8"/>
          <p:cNvSpPr/>
          <p:nvPr/>
        </p:nvSpPr>
        <p:spPr>
          <a:xfrm>
            <a:off x="8414468" y="4546121"/>
            <a:ext cx="1414733" cy="108692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en-US" altLang="ja-JP" dirty="0" smtClean="0">
              <a:solidFill>
                <a:srgbClr val="FF0000"/>
              </a:solidFill>
            </a:endParaRPr>
          </a:p>
          <a:p>
            <a:endParaRPr kumimoji="1" lang="en-US" altLang="ja-JP" dirty="0">
              <a:solidFill>
                <a:srgbClr val="FF0000"/>
              </a:solidFill>
            </a:endParaRPr>
          </a:p>
          <a:p>
            <a:endParaRPr kumimoji="1" lang="ja-JP" altLang="en-US" dirty="0">
              <a:solidFill>
                <a:srgbClr val="FF0000"/>
              </a:solidFill>
            </a:endParaRPr>
          </a:p>
        </p:txBody>
      </p:sp>
    </p:spTree>
    <p:extLst>
      <p:ext uri="{BB962C8B-B14F-4D97-AF65-F5344CB8AC3E}">
        <p14:creationId xmlns:p14="http://schemas.microsoft.com/office/powerpoint/2010/main" val="5942601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8"/>
                                        </p:tgtEl>
                                        <p:attrNameLst>
                                          <p:attrName>style.visibility</p:attrName>
                                        </p:attrNameLst>
                                      </p:cBhvr>
                                      <p:to>
                                        <p:strVal val="visible"/>
                                      </p:to>
                                    </p:set>
                                    <p:anim calcmode="lin" valueType="num">
                                      <p:cBhvr additive="base">
                                        <p:cTn id="27" dur="500" fill="hold"/>
                                        <p:tgtEl>
                                          <p:spTgt spid="4098"/>
                                        </p:tgtEl>
                                        <p:attrNameLst>
                                          <p:attrName>ppt_x</p:attrName>
                                        </p:attrNameLst>
                                      </p:cBhvr>
                                      <p:tavLst>
                                        <p:tav tm="0">
                                          <p:val>
                                            <p:strVal val="#ppt_x"/>
                                          </p:val>
                                        </p:tav>
                                        <p:tav tm="100000">
                                          <p:val>
                                            <p:strVal val="#ppt_x"/>
                                          </p:val>
                                        </p:tav>
                                      </p:tavLst>
                                    </p:anim>
                                    <p:anim calcmode="lin" valueType="num">
                                      <p:cBhvr additive="base">
                                        <p:cTn id="2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ja-JP" altLang="en-US" sz="2400" dirty="0" smtClean="0"/>
              <a:t>・</a:t>
            </a:r>
            <a:r>
              <a:rPr lang="en-US" altLang="ja-JP" sz="2400" dirty="0" smtClean="0"/>
              <a:t>CLOSE</a:t>
            </a:r>
            <a:r>
              <a:rPr lang="ja-JP" altLang="en-US" sz="2400" dirty="0" smtClean="0"/>
              <a:t>（）</a:t>
            </a:r>
            <a:endParaRPr lang="en-US" altLang="ja-JP" sz="2400" dirty="0" smtClean="0"/>
          </a:p>
          <a:p>
            <a:r>
              <a:rPr lang="ja-JP" altLang="en-US" sz="2400" dirty="0" smtClean="0"/>
              <a:t>　</a:t>
            </a:r>
            <a:r>
              <a:rPr lang="en-US" altLang="ja-JP" sz="2400" dirty="0" smtClean="0"/>
              <a:t>CLOSE</a:t>
            </a:r>
            <a:r>
              <a:rPr lang="ja-JP" altLang="en-US" sz="2400" dirty="0" smtClean="0"/>
              <a:t>と同時に、</a:t>
            </a:r>
            <a:r>
              <a:rPr lang="en-US" altLang="ja-JP" sz="2400" dirty="0" smtClean="0"/>
              <a:t>FLUSH</a:t>
            </a:r>
            <a:r>
              <a:rPr lang="ja-JP" altLang="en-US" sz="2400" dirty="0" smtClean="0"/>
              <a:t>を実行</a:t>
            </a:r>
            <a:endParaRPr lang="en-US" altLang="ja-JP" sz="2400" dirty="0" smtClean="0"/>
          </a:p>
          <a:p>
            <a:r>
              <a:rPr lang="ja-JP" altLang="en-US" sz="2400" dirty="0"/>
              <a:t>　</a:t>
            </a:r>
            <a:r>
              <a:rPr lang="en-US" altLang="ja-JP" sz="2400" dirty="0" smtClean="0"/>
              <a:t>try with resource</a:t>
            </a:r>
            <a:endParaRPr lang="en-US" altLang="ja-JP" sz="2400" dirty="0"/>
          </a:p>
          <a:p>
            <a:endParaRPr lang="en-US" altLang="ja-JP" sz="2400" dirty="0" smtClean="0"/>
          </a:p>
          <a:p>
            <a:r>
              <a:rPr lang="ja-JP" altLang="en-US" sz="2400" dirty="0" smtClean="0"/>
              <a:t>・</a:t>
            </a:r>
            <a:r>
              <a:rPr lang="en-US" altLang="ja-JP" sz="2400" dirty="0" smtClean="0"/>
              <a:t>FLUSH</a:t>
            </a:r>
            <a:r>
              <a:rPr lang="ja-JP" altLang="en-US" sz="2400" dirty="0" smtClean="0"/>
              <a:t>（）</a:t>
            </a:r>
            <a:endParaRPr lang="en-US" altLang="ja-JP" sz="2400" dirty="0" smtClean="0"/>
          </a:p>
          <a:p>
            <a:r>
              <a:rPr lang="ja-JP" altLang="en-US" sz="2400" dirty="0"/>
              <a:t>　</a:t>
            </a:r>
            <a:r>
              <a:rPr lang="ja-JP" altLang="en-US" sz="2400" dirty="0" smtClean="0"/>
              <a:t>手動でも実行可能</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kumimoji="1" lang="en-US" altLang="ja-JP" dirty="0" smtClean="0">
                <a:solidFill>
                  <a:srgbClr val="FFFFFF"/>
                </a:solidFill>
              </a:rPr>
              <a:t>INPUT/OUTPUT</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t>9</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dirty="0" smtClean="0">
                <a:solidFill>
                  <a:srgbClr val="FFFFFF"/>
                </a:solidFill>
              </a:rPr>
              <a:t>READER</a:t>
            </a:r>
            <a:r>
              <a:rPr lang="ja-JP" altLang="en-US" dirty="0" smtClean="0">
                <a:solidFill>
                  <a:srgbClr val="FFFFFF"/>
                </a:solidFill>
              </a:rPr>
              <a:t>・</a:t>
            </a:r>
            <a:r>
              <a:rPr lang="en-US" altLang="ja-JP" dirty="0" smtClean="0">
                <a:solidFill>
                  <a:srgbClr val="FFFFFF"/>
                </a:solidFill>
              </a:rPr>
              <a:t>WRITER</a:t>
            </a:r>
            <a:endParaRPr lang="ja-JP" altLang="en-US" dirty="0">
              <a:solidFill>
                <a:srgbClr val="FFFFFF"/>
              </a:solidFill>
            </a:endParaRPr>
          </a:p>
        </p:txBody>
      </p:sp>
    </p:spTree>
    <p:extLst>
      <p:ext uri="{BB962C8B-B14F-4D97-AF65-F5344CB8AC3E}">
        <p14:creationId xmlns:p14="http://schemas.microsoft.com/office/powerpoint/2010/main" val="18469765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回路">
  <a:themeElements>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回路">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路">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1568</TotalTime>
  <Words>422</Words>
  <Application>Microsoft Office PowerPoint</Application>
  <PresentationFormat>ユーザー設定</PresentationFormat>
  <Paragraphs>202</Paragraphs>
  <Slides>23</Slides>
  <Notes>0</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回路</vt:lpstr>
      <vt:lpstr>Java I/O</vt:lpstr>
      <vt:lpstr>INDEX</vt:lpstr>
      <vt:lpstr>INPUT/OUTPUT</vt:lpstr>
      <vt:lpstr>INPUT/OUTPUT</vt:lpstr>
      <vt:lpstr>INPUT/OUTPUT</vt:lpstr>
      <vt:lpstr>INPUT/OUTPUT</vt:lpstr>
      <vt:lpstr>INPUT/OUTPUT</vt:lpstr>
      <vt:lpstr>INPUT/OUTPUT</vt:lpstr>
      <vt:lpstr>INPUT/OUTPUT</vt:lpstr>
      <vt:lpstr>INPUT/OUTPUT</vt:lpstr>
      <vt:lpstr>INPUT/OUTPUT</vt:lpstr>
      <vt:lpstr>INPUT/OUTPUT</vt:lpstr>
      <vt:lpstr>INPUT/OUTPUT</vt:lpstr>
      <vt:lpstr>INPUT/OUTPUT</vt:lpstr>
      <vt:lpstr>INPUT/OUTPUT</vt:lpstr>
      <vt:lpstr>シリアライズ・デシリアライズ</vt:lpstr>
      <vt:lpstr>シリアライズ・デシリアライズ</vt:lpstr>
      <vt:lpstr>シリアライズ・デシリアライズ</vt:lpstr>
      <vt:lpstr>シリアライズ・デシリアライズ</vt:lpstr>
      <vt:lpstr>シリアライズ・デシリアライズ</vt:lpstr>
      <vt:lpstr>正規表現式</vt:lpstr>
      <vt:lpstr>正規表現式</vt:lpstr>
      <vt:lpstr>正規表現式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毛ST</dc:creator>
  <cp:lastModifiedBy>gmou.eaner@hotmail.com</cp:lastModifiedBy>
  <cp:revision>298</cp:revision>
  <dcterms:created xsi:type="dcterms:W3CDTF">2018-02-23T04:30:05Z</dcterms:created>
  <dcterms:modified xsi:type="dcterms:W3CDTF">2019-10-25T22:57:57Z</dcterms:modified>
</cp:coreProperties>
</file>