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2"/>
  </p:notesMasterIdLst>
  <p:handoutMasterIdLst>
    <p:handoutMasterId r:id="rId33"/>
  </p:handoutMasterIdLst>
  <p:sldIdLst>
    <p:sldId id="260" r:id="rId2"/>
    <p:sldId id="256" r:id="rId3"/>
    <p:sldId id="325" r:id="rId4"/>
    <p:sldId id="326" r:id="rId5"/>
    <p:sldId id="358" r:id="rId6"/>
    <p:sldId id="328" r:id="rId7"/>
    <p:sldId id="329" r:id="rId8"/>
    <p:sldId id="359" r:id="rId9"/>
    <p:sldId id="360" r:id="rId10"/>
    <p:sldId id="361" r:id="rId11"/>
    <p:sldId id="362" r:id="rId12"/>
    <p:sldId id="363" r:id="rId13"/>
    <p:sldId id="364" r:id="rId14"/>
    <p:sldId id="357" r:id="rId15"/>
    <p:sldId id="365" r:id="rId16"/>
    <p:sldId id="333" r:id="rId17"/>
    <p:sldId id="334" r:id="rId18"/>
    <p:sldId id="335" r:id="rId19"/>
    <p:sldId id="336" r:id="rId20"/>
    <p:sldId id="366" r:id="rId21"/>
    <p:sldId id="337" r:id="rId22"/>
    <p:sldId id="367" r:id="rId23"/>
    <p:sldId id="338" r:id="rId24"/>
    <p:sldId id="339" r:id="rId25"/>
    <p:sldId id="368" r:id="rId26"/>
    <p:sldId id="369" r:id="rId27"/>
    <p:sldId id="341" r:id="rId28"/>
    <p:sldId id="340" r:id="rId29"/>
    <p:sldId id="370" r:id="rId30"/>
    <p:sldId id="371"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E5D36C4E-E697-4176-B28F-6A1D70070A5D}">
          <p14:sldIdLst>
            <p14:sldId id="260"/>
            <p14:sldId id="256"/>
            <p14:sldId id="325"/>
            <p14:sldId id="326"/>
            <p14:sldId id="358"/>
            <p14:sldId id="328"/>
            <p14:sldId id="329"/>
            <p14:sldId id="359"/>
            <p14:sldId id="360"/>
            <p14:sldId id="361"/>
            <p14:sldId id="362"/>
            <p14:sldId id="363"/>
            <p14:sldId id="364"/>
            <p14:sldId id="357"/>
            <p14:sldId id="365"/>
            <p14:sldId id="333"/>
            <p14:sldId id="334"/>
            <p14:sldId id="335"/>
            <p14:sldId id="336"/>
            <p14:sldId id="366"/>
            <p14:sldId id="337"/>
            <p14:sldId id="367"/>
            <p14:sldId id="338"/>
            <p14:sldId id="339"/>
            <p14:sldId id="368"/>
            <p14:sldId id="369"/>
            <p14:sldId id="341"/>
            <p14:sldId id="340"/>
            <p14:sldId id="370"/>
            <p14:sldId id="371"/>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82" autoAdjust="0"/>
    <p:restoredTop sz="98893" autoAdjust="0"/>
  </p:normalViewPr>
  <p:slideViewPr>
    <p:cSldViewPr snapToGrid="0">
      <p:cViewPr>
        <p:scale>
          <a:sx n="100" d="100"/>
          <a:sy n="100" d="100"/>
        </p:scale>
        <p:origin x="1596" y="408"/>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ACD982-96BC-42D1-8F25-6614077A79C9}" type="datetimeFigureOut">
              <a:rPr kumimoji="1" lang="ja-JP" altLang="en-US" smtClean="0"/>
              <a:t>2019/9/28</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ADFDA8-D22B-4AE4-91DF-50B81B2F76DD}" type="slidenum">
              <a:rPr kumimoji="1" lang="ja-JP" altLang="en-US" smtClean="0"/>
              <a:t>‹#›</a:t>
            </a:fld>
            <a:endParaRPr kumimoji="1" lang="ja-JP" altLang="en-US"/>
          </a:p>
        </p:txBody>
      </p:sp>
    </p:spTree>
    <p:extLst>
      <p:ext uri="{BB962C8B-B14F-4D97-AF65-F5344CB8AC3E}">
        <p14:creationId xmlns:p14="http://schemas.microsoft.com/office/powerpoint/2010/main" val="16073201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6E5D9A-D6B6-4F73-B697-ADEA0CCABE12}" type="datetimeFigureOut">
              <a:rPr kumimoji="1" lang="ja-JP" altLang="en-US" smtClean="0"/>
              <a:t>2019/9/28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EE2189-27F9-42D8-8822-734849965A86}" type="slidenum">
              <a:rPr kumimoji="1" lang="ja-JP" altLang="en-US" smtClean="0"/>
              <a:t>‹#›</a:t>
            </a:fld>
            <a:endParaRPr kumimoji="1" lang="ja-JP" altLang="en-US"/>
          </a:p>
        </p:txBody>
      </p:sp>
    </p:spTree>
    <p:extLst>
      <p:ext uri="{BB962C8B-B14F-4D97-AF65-F5344CB8AC3E}">
        <p14:creationId xmlns:p14="http://schemas.microsoft.com/office/powerpoint/2010/main" val="211067193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ja-JP" altLang="en-US"/>
              <a:t>マスター タイトルの書式設定</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25666096-9267-48C0-B38E-1324279FFE87}" type="datetime1">
              <a:rPr kumimoji="1" lang="ja-JP" altLang="en-US" smtClean="0"/>
              <a:t>2019/9/28</a:t>
            </a:fld>
            <a:endParaRPr kumimoji="1" lang="ja-JP" altLang="en-US"/>
          </a:p>
        </p:txBody>
      </p:sp>
      <p:sp>
        <p:nvSpPr>
          <p:cNvPr id="5" name="Footer Placeholder 4"/>
          <p:cNvSpPr>
            <a:spLocks noGrp="1"/>
          </p:cNvSpPr>
          <p:nvPr>
            <p:ph type="ftr" sz="quarter" idx="11"/>
          </p:nvPr>
        </p:nvSpPr>
        <p:spPr>
          <a:xfrm>
            <a:off x="1876424" y="5410201"/>
            <a:ext cx="5124886" cy="365125"/>
          </a:xfrm>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a:xfrm>
            <a:off x="9896911" y="5410199"/>
            <a:ext cx="771089" cy="365125"/>
          </a:xfrm>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2275727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ja-JP" altLang="en-US"/>
              <a:t>アイコンをクリックして図を追加</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E05E92-9E26-4AD4-A231-BCCDAA6DB105}" type="datetime1">
              <a:rPr kumimoji="1" lang="ja-JP" altLang="en-US" smtClean="0"/>
              <a:t>2019/9/28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3630512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256111-25BE-446D-A81D-D7387882E60D}" type="datetime1">
              <a:rPr kumimoji="1" lang="ja-JP" altLang="en-US" smtClean="0"/>
              <a:t>2019/9/28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2460914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FF0989-F650-48DE-B557-775FC4F10F30}" type="datetime1">
              <a:rPr kumimoji="1" lang="ja-JP" altLang="en-US" smtClean="0"/>
              <a:t>2019/9/28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014377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A04119-DB6E-4AE8-B2F5-B4C93D895EF0}" type="datetime1">
              <a:rPr kumimoji="1" lang="ja-JP" altLang="en-US" smtClean="0"/>
              <a:t>2019/9/28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2066506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3FC19B2C-2162-44BC-8AA1-EF2FE79F9A14}" type="datetime1">
              <a:rPr kumimoji="1" lang="ja-JP" altLang="en-US" smtClean="0"/>
              <a:t>2019/9/28</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176729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CFD258F9-6855-492C-8BE5-FD6E283F1542}" type="datetime1">
              <a:rPr kumimoji="1" lang="ja-JP" altLang="en-US" smtClean="0"/>
              <a:t>2019/9/28</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3530464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402848C-6E4A-479B-9F0A-DFBDCF15E2EC}" type="datetime1">
              <a:rPr kumimoji="1" lang="ja-JP" altLang="en-US" smtClean="0"/>
              <a:t>2019/9/28</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66510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13A04-4AAA-4A1B-9BD4-2EB45EAFCFEF}" type="datetime1">
              <a:rPr kumimoji="1" lang="ja-JP" altLang="en-US" smtClean="0"/>
              <a:t>2019/9/28</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662374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01A6BC-F050-46B9-BC65-EA315147E17A}" type="datetime1">
              <a:rPr kumimoji="1" lang="ja-JP" altLang="en-US" smtClean="0"/>
              <a:t>2019/9/28</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14158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58B68B-A7DA-4E2F-8300-3533A294EBC8}" type="datetime1">
              <a:rPr kumimoji="1" lang="ja-JP" altLang="en-US" smtClean="0"/>
              <a:t>2019/9/28</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860558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0937A04-ECCD-4FFB-A4F1-F8A3EF45D851}" type="datetime1">
              <a:rPr kumimoji="1" lang="ja-JP" altLang="en-US" smtClean="0"/>
              <a:t>2019/9/28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984761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41410" y="3073397"/>
            <a:ext cx="4878391" cy="27178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3073397"/>
            <a:ext cx="4875210" cy="27178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41F69A9-9CDC-445F-926C-EC79A95B7BE1}" type="datetime1">
              <a:rPr kumimoji="1" lang="ja-JP" altLang="en-US" smtClean="0"/>
              <a:t>2019/9/28</a:t>
            </a:fld>
            <a:endParaRPr kumimoji="1" lang="ja-JP" altLang="en-US"/>
          </a:p>
        </p:txBody>
      </p:sp>
      <p:sp>
        <p:nvSpPr>
          <p:cNvPr id="8" name="Footer Placeholder 7"/>
          <p:cNvSpPr>
            <a:spLocks noGrp="1"/>
          </p:cNvSpPr>
          <p:nvPr>
            <p:ph type="ftr" sz="quarter" idx="11"/>
          </p:nvPr>
        </p:nvSpPr>
        <p:spPr/>
        <p:txBody>
          <a:bodyPr/>
          <a:lstStyle/>
          <a:p>
            <a:r>
              <a:rPr kumimoji="1" lang="en-US" altLang="ja-JP" smtClean="0"/>
              <a:t>©eaner-soft</a:t>
            </a:r>
            <a:endParaRPr kumimoji="1" lang="ja-JP" altLang="en-US"/>
          </a:p>
        </p:txBody>
      </p:sp>
      <p:sp>
        <p:nvSpPr>
          <p:cNvPr id="9" name="Slide Number Placeholder 8"/>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26697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8BD7CB8-2A9C-4F87-8A7B-F1F9956E7D84}" type="datetime1">
              <a:rPr kumimoji="1" lang="ja-JP" altLang="en-US" smtClean="0"/>
              <a:t>2019/9/28</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646932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580A93-0A4E-4FB2-90AD-5811C8C17ABF}" type="datetime1">
              <a:rPr kumimoji="1" lang="ja-JP" altLang="en-US" smtClean="0"/>
              <a:t>2019/9/28</a:t>
            </a:fld>
            <a:endParaRPr kumimoji="1" lang="ja-JP" altLang="en-US"/>
          </a:p>
        </p:txBody>
      </p:sp>
      <p:sp>
        <p:nvSpPr>
          <p:cNvPr id="3" name="Footer Placeholder 2"/>
          <p:cNvSpPr>
            <a:spLocks noGrp="1"/>
          </p:cNvSpPr>
          <p:nvPr>
            <p:ph type="ftr" sz="quarter" idx="11"/>
          </p:nvPr>
        </p:nvSpPr>
        <p:spPr/>
        <p:txBody>
          <a:bodyPr/>
          <a:lstStyle/>
          <a:p>
            <a:r>
              <a:rPr kumimoji="1" lang="en-US" altLang="ja-JP" smtClean="0"/>
              <a:t>©eaner-soft</a:t>
            </a:r>
            <a:endParaRPr kumimoji="1" lang="ja-JP" altLang="en-US"/>
          </a:p>
        </p:txBody>
      </p:sp>
      <p:sp>
        <p:nvSpPr>
          <p:cNvPr id="4" name="Slide Number Placeholder 3"/>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214564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96E5CF-13B2-4012-81BF-B0A3830CC0B6}" type="datetime1">
              <a:rPr kumimoji="1" lang="ja-JP" altLang="en-US" smtClean="0"/>
              <a:t>2019/9/28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7725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3CD86D7-C290-4BEF-B020-6F21EB750A2B}" type="datetime1">
              <a:rPr kumimoji="1" lang="ja-JP" altLang="en-US" smtClean="0"/>
              <a:t>2019/9/28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7057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0E3A93E-E606-41E6-A54F-988ED352C0F8}" type="datetime1">
              <a:rPr kumimoji="1" lang="ja-JP" altLang="en-US" smtClean="0"/>
              <a:t>2019/9/28</a:t>
            </a:fld>
            <a:endParaRPr kumimoji="1" lang="ja-JP" alt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kumimoji="1" lang="en-US" altLang="ja-JP" smtClean="0"/>
              <a:t>©eaner-soft</a:t>
            </a:r>
            <a:endParaRPr kumimoji="1" lang="ja-JP" alt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211259340"/>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hf hdr="0" ftr="0" dt="0"/>
  <p:txStyles>
    <p:titleStyle>
      <a:lvl1pPr algn="l" defTabSz="914400" rtl="0" eaLnBrk="1" latinLnBrk="0" hangingPunct="1">
        <a:lnSpc>
          <a:spcPct val="90000"/>
        </a:lnSpc>
        <a:spcBef>
          <a:spcPct val="0"/>
        </a:spcBef>
        <a:buNone/>
        <a:defRPr kumimoji="1"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slideLayout" Target="../slideLayouts/slideLayout1.xml"/><Relationship Id="rId1" Type="http://schemas.openxmlformats.org/officeDocument/2006/relationships/themeOverride" Target="../theme/themeOverride10.xml"/><Relationship Id="rId4" Type="http://schemas.openxmlformats.org/officeDocument/2006/relationships/image" Target="../media/image20.png"/></Relationships>
</file>

<file path=ppt/slides/_rels/slide2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Layout" Target="../slideLayouts/slideLayout1.xml"/><Relationship Id="rId1" Type="http://schemas.openxmlformats.org/officeDocument/2006/relationships/themeOverride" Target="../theme/themeOverride11.xml"/><Relationship Id="rId4" Type="http://schemas.openxmlformats.org/officeDocument/2006/relationships/image" Target="../media/image22.png"/></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3.xml"/></Relationships>
</file>

<file path=ppt/slides/_rels/slide2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Layout" Target="../slideLayouts/slideLayout1.xml"/><Relationship Id="rId1" Type="http://schemas.openxmlformats.org/officeDocument/2006/relationships/themeOverride" Target="../theme/themeOverr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slideLayout" Target="../slideLayouts/slideLayout1.xml"/><Relationship Id="rId1" Type="http://schemas.openxmlformats.org/officeDocument/2006/relationships/themeOverride" Target="../theme/themeOverride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926901" y="1714951"/>
            <a:ext cx="8924355" cy="2264168"/>
          </a:xfrm>
        </p:spPr>
        <p:txBody>
          <a:bodyPr anchor="b">
            <a:normAutofit/>
          </a:bodyPr>
          <a:lstStyle/>
          <a:p>
            <a:r>
              <a:rPr lang="en-US" altLang="zh-CN" sz="8000" b="1" dirty="0"/>
              <a:t>Java</a:t>
            </a:r>
            <a:r>
              <a:rPr lang="ja-JP" altLang="en-US" sz="8000" b="1" dirty="0"/>
              <a:t>の</a:t>
            </a:r>
            <a:r>
              <a:rPr lang="zh-CN" altLang="en-US" sz="8000" b="1" dirty="0" smtClean="0"/>
              <a:t>例外</a:t>
            </a:r>
            <a:endParaRPr kumimoji="1" lang="ja-JP" altLang="en-US" sz="8000" dirty="0">
              <a:solidFill>
                <a:srgbClr val="FFFFFF"/>
              </a:solidFill>
            </a:endParaRPr>
          </a:p>
        </p:txBody>
      </p:sp>
      <p:sp>
        <p:nvSpPr>
          <p:cNvPr id="3" name="タイトル 1">
            <a:extLst>
              <a:ext uri="{FF2B5EF4-FFF2-40B4-BE49-F238E27FC236}">
                <a16:creationId xmlns:a16="http://schemas.microsoft.com/office/drawing/2014/main" xmlns="" id="{3A929DD7-D395-4F33-9951-D29620E23444}"/>
              </a:ext>
            </a:extLst>
          </p:cNvPr>
          <p:cNvSpPr txBox="1">
            <a:spLocks/>
          </p:cNvSpPr>
          <p:nvPr/>
        </p:nvSpPr>
        <p:spPr>
          <a:xfrm>
            <a:off x="8410669" y="6201624"/>
            <a:ext cx="3781331" cy="544902"/>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sz="4000" dirty="0">
                <a:solidFill>
                  <a:srgbClr val="FFFFFF"/>
                </a:solidFill>
              </a:rPr>
              <a:t>©</a:t>
            </a:r>
            <a:r>
              <a:rPr lang="en-US" altLang="ja-JP" sz="4000" dirty="0" err="1" smtClean="0">
                <a:solidFill>
                  <a:srgbClr val="FFFFFF"/>
                </a:solidFill>
              </a:rPr>
              <a:t>Eaner</a:t>
            </a:r>
            <a:r>
              <a:rPr lang="en-US" altLang="ja-JP" sz="4000" dirty="0" smtClean="0">
                <a:solidFill>
                  <a:srgbClr val="FFFFFF"/>
                </a:solidFill>
              </a:rPr>
              <a:t>-SOFT</a:t>
            </a:r>
            <a:endParaRPr lang="ja-JP" altLang="en-US" sz="4000" dirty="0">
              <a:solidFill>
                <a:srgbClr val="FFFFFF"/>
              </a:solidFill>
            </a:endParaRPr>
          </a:p>
        </p:txBody>
      </p:sp>
      <p:sp>
        <p:nvSpPr>
          <p:cNvPr id="4" name="スライド番号プレースホルダー 3"/>
          <p:cNvSpPr>
            <a:spLocks noGrp="1"/>
          </p:cNvSpPr>
          <p:nvPr>
            <p:ph type="sldNum" sz="quarter" idx="12"/>
          </p:nvPr>
        </p:nvSpPr>
        <p:spPr>
          <a:xfrm>
            <a:off x="11300198" y="6381401"/>
            <a:ext cx="771089" cy="365125"/>
          </a:xfrm>
        </p:spPr>
        <p:txBody>
          <a:bodyPr/>
          <a:lstStyle/>
          <a:p>
            <a:fld id="{437626B0-6C44-4EFC-B1EE-DD00893CB7EF}" type="slidenum">
              <a:rPr kumimoji="1" lang="ja-JP" altLang="en-US" smtClean="0"/>
              <a:t>1</a:t>
            </a:fld>
            <a:endParaRPr kumimoji="1" lang="ja-JP" altLang="en-US"/>
          </a:p>
        </p:txBody>
      </p:sp>
    </p:spTree>
    <p:extLst>
      <p:ext uri="{BB962C8B-B14F-4D97-AF65-F5344CB8AC3E}">
        <p14:creationId xmlns:p14="http://schemas.microsoft.com/office/powerpoint/2010/main" val="824883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274513" y="440266"/>
            <a:ext cx="8924355" cy="978308"/>
          </a:xfrm>
        </p:spPr>
        <p:txBody>
          <a:bodyPr anchor="b">
            <a:normAutofit fontScale="90000"/>
          </a:bodyPr>
          <a:lstStyle/>
          <a:p>
            <a:pPr fontAlgn="base"/>
            <a:r>
              <a:rPr lang="ja-JP" altLang="en-US" sz="4000" b="1" dirty="0" smtClean="0"/>
              <a:t>③．</a:t>
            </a:r>
            <a:r>
              <a:rPr lang="en-US" altLang="zh-CN" sz="4000" b="1" dirty="0" err="1" smtClean="0"/>
              <a:t>NumberFormatException</a:t>
            </a:r>
            <a:r>
              <a:rPr lang="en-US" altLang="zh-CN" sz="4000" b="1" dirty="0" smtClean="0"/>
              <a:t/>
            </a:r>
            <a:br>
              <a:rPr lang="en-US" altLang="zh-CN" sz="4000" b="1" dirty="0" smtClean="0"/>
            </a:br>
            <a:r>
              <a:rPr lang="en-US" altLang="zh-CN" sz="4000" b="1" dirty="0"/>
              <a:t> </a:t>
            </a:r>
            <a:r>
              <a:rPr lang="en-US" altLang="zh-CN" sz="4000" b="1" dirty="0" smtClean="0"/>
              <a:t>      </a:t>
            </a:r>
            <a:r>
              <a:rPr lang="en-US" altLang="zh-CN" sz="4000" dirty="0"/>
              <a:t>(</a:t>
            </a:r>
            <a:r>
              <a:rPr lang="zh-CN" altLang="en-US" sz="4000" dirty="0"/>
              <a:t>不正</a:t>
            </a:r>
            <a:r>
              <a:rPr lang="ja-JP" altLang="en-US" sz="4000" dirty="0"/>
              <a:t>な</a:t>
            </a:r>
            <a:r>
              <a:rPr lang="zh-CN" altLang="en-US" sz="4000" dirty="0"/>
              <a:t>引数</a:t>
            </a:r>
            <a:r>
              <a:rPr lang="ja-JP" altLang="en-US" sz="4000" dirty="0"/>
              <a:t>をメソッドに</a:t>
            </a:r>
            <a:r>
              <a:rPr lang="zh-CN" altLang="en-US" sz="4000" dirty="0"/>
              <a:t>渡</a:t>
            </a:r>
            <a:r>
              <a:rPr lang="ja-JP" altLang="en-US" sz="4000" dirty="0"/>
              <a:t>した</a:t>
            </a:r>
            <a:r>
              <a:rPr lang="en-US" altLang="ja-JP" sz="4000" dirty="0" smtClean="0"/>
              <a:t>)</a:t>
            </a:r>
            <a:endParaRPr lang="en-US" altLang="zh-CN" sz="4000" b="1" dirty="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10</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2989926" y="1765650"/>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＜サンプル＞</a:t>
            </a:r>
            <a:endParaRPr lang="en-US" altLang="ja-JP" sz="2100" dirty="0" smtClean="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2497" y="2171156"/>
            <a:ext cx="7326313" cy="292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56094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448060" y="530578"/>
            <a:ext cx="8924355" cy="1023464"/>
          </a:xfrm>
        </p:spPr>
        <p:txBody>
          <a:bodyPr anchor="b">
            <a:normAutofit fontScale="90000"/>
          </a:bodyPr>
          <a:lstStyle/>
          <a:p>
            <a:pPr fontAlgn="base"/>
            <a:r>
              <a:rPr lang="ja-JP" altLang="en-US" sz="4000" b="1" dirty="0" smtClean="0"/>
              <a:t>④．</a:t>
            </a:r>
            <a:r>
              <a:rPr lang="en-US" altLang="zh-CN" sz="4000" b="1" dirty="0" err="1" smtClean="0"/>
              <a:t>ArithmeticException</a:t>
            </a:r>
            <a:r>
              <a:rPr lang="en-US" altLang="zh-CN" sz="4000" b="1" dirty="0" smtClean="0"/>
              <a:t/>
            </a:r>
            <a:br>
              <a:rPr lang="en-US" altLang="zh-CN" sz="4000" b="1" dirty="0" smtClean="0"/>
            </a:br>
            <a:r>
              <a:rPr lang="en-US" altLang="zh-CN" sz="4000" b="1" dirty="0" smtClean="0"/>
              <a:t>      (</a:t>
            </a:r>
            <a:r>
              <a:rPr lang="zh-CN" altLang="en-US" sz="4000" dirty="0" smtClean="0"/>
              <a:t>算</a:t>
            </a:r>
            <a:r>
              <a:rPr lang="zh-CN" altLang="en-US" sz="4000" dirty="0"/>
              <a:t>術例外</a:t>
            </a:r>
            <a:r>
              <a:rPr lang="en-US" altLang="zh-CN" sz="4000" dirty="0" smtClean="0"/>
              <a:t>)</a:t>
            </a:r>
            <a:endParaRPr lang="en-US" altLang="zh-CN" sz="4000" b="1" dirty="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11</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3249571" y="1765650"/>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＜サンプル＞</a:t>
            </a:r>
            <a:endParaRPr lang="en-US" altLang="ja-JP" sz="2100" dirty="0" smtClean="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8133" y="2171156"/>
            <a:ext cx="7297737" cy="313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38974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357325" y="395112"/>
            <a:ext cx="8924355" cy="1158930"/>
          </a:xfrm>
        </p:spPr>
        <p:txBody>
          <a:bodyPr anchor="b">
            <a:normAutofit fontScale="90000"/>
          </a:bodyPr>
          <a:lstStyle/>
          <a:p>
            <a:r>
              <a:rPr lang="ja-JP" altLang="en-US" sz="4000" b="1" dirty="0" smtClean="0"/>
              <a:t>⑤．</a:t>
            </a:r>
            <a:r>
              <a:rPr lang="en-US" altLang="zh-CN" sz="4000" b="1" dirty="0" err="1" smtClean="0"/>
              <a:t>ClassCastException</a:t>
            </a:r>
            <a:r>
              <a:rPr lang="en-US" altLang="zh-CN" sz="4000" b="1" dirty="0" smtClean="0"/>
              <a:t/>
            </a:r>
            <a:br>
              <a:rPr lang="en-US" altLang="zh-CN" sz="4000" b="1" dirty="0" smtClean="0"/>
            </a:br>
            <a:r>
              <a:rPr lang="en-US" altLang="zh-CN" sz="4000" b="1" dirty="0"/>
              <a:t> </a:t>
            </a:r>
            <a:r>
              <a:rPr lang="en-US" altLang="zh-CN" sz="4000" b="1" dirty="0" smtClean="0"/>
              <a:t>      </a:t>
            </a:r>
            <a:r>
              <a:rPr lang="en-US" altLang="zh-CN" sz="4000" dirty="0"/>
              <a:t>(</a:t>
            </a:r>
            <a:r>
              <a:rPr lang="zh-CN" altLang="en-US" sz="4000" dirty="0"/>
              <a:t>継承関係</a:t>
            </a:r>
            <a:r>
              <a:rPr lang="ja-JP" altLang="en-US" sz="4000" dirty="0"/>
              <a:t>のないクラスへのキャスト</a:t>
            </a:r>
            <a:r>
              <a:rPr lang="en-US" altLang="ja-JP" sz="4000" dirty="0" smtClean="0"/>
              <a:t>)</a:t>
            </a:r>
            <a:endParaRPr kumimoji="1" lang="ja-JP" altLang="en-US" sz="4000"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12</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3147971" y="1923694"/>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＜サンプル＞</a:t>
            </a:r>
            <a:endParaRPr lang="en-US" altLang="ja-JP" sz="2100" dirty="0" smtClean="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9370" y="2317912"/>
            <a:ext cx="7364413" cy="320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99686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274513" y="485423"/>
            <a:ext cx="8924355" cy="1102486"/>
          </a:xfrm>
        </p:spPr>
        <p:txBody>
          <a:bodyPr anchor="b">
            <a:normAutofit fontScale="90000"/>
          </a:bodyPr>
          <a:lstStyle/>
          <a:p>
            <a:r>
              <a:rPr lang="ja-JP" altLang="en-US" sz="4000" dirty="0" smtClean="0"/>
              <a:t>⑥．</a:t>
            </a:r>
            <a:r>
              <a:rPr lang="en-US" altLang="zh-CN" sz="4000" dirty="0" err="1" smtClean="0"/>
              <a:t>NegativeArraySizeException</a:t>
            </a:r>
            <a:r>
              <a:rPr lang="en-US" altLang="zh-CN" sz="4000" dirty="0" smtClean="0"/>
              <a:t/>
            </a:r>
            <a:br>
              <a:rPr lang="en-US" altLang="zh-CN" sz="4000" dirty="0" smtClean="0"/>
            </a:br>
            <a:r>
              <a:rPr lang="en-US" altLang="zh-CN" sz="4000" dirty="0"/>
              <a:t> </a:t>
            </a:r>
            <a:r>
              <a:rPr lang="en-US" altLang="zh-CN" sz="4000" dirty="0" smtClean="0"/>
              <a:t>     </a:t>
            </a:r>
            <a:r>
              <a:rPr lang="en-US" altLang="zh-CN" sz="4000" dirty="0"/>
              <a:t>(</a:t>
            </a:r>
            <a:r>
              <a:rPr lang="zh-CN" altLang="en-US" sz="4000" dirty="0"/>
              <a:t>負</a:t>
            </a:r>
            <a:r>
              <a:rPr lang="ja-JP" altLang="en-US" sz="4000" dirty="0"/>
              <a:t>の</a:t>
            </a:r>
            <a:r>
              <a:rPr lang="zh-CN" altLang="en-US" sz="4000" dirty="0"/>
              <a:t>値</a:t>
            </a:r>
            <a:r>
              <a:rPr lang="ja-JP" altLang="en-US" sz="4000" dirty="0"/>
              <a:t>を</a:t>
            </a:r>
            <a:r>
              <a:rPr lang="zh-CN" altLang="en-US" sz="4000" dirty="0"/>
              <a:t>配列</a:t>
            </a:r>
            <a:r>
              <a:rPr lang="ja-JP" altLang="en-US" sz="4000" dirty="0"/>
              <a:t>のサイズに</a:t>
            </a:r>
            <a:r>
              <a:rPr lang="zh-CN" altLang="en-US" sz="4000" dirty="0"/>
              <a:t>指定</a:t>
            </a:r>
            <a:r>
              <a:rPr lang="en-US" altLang="zh-CN" sz="4000" dirty="0" smtClean="0"/>
              <a:t>)</a:t>
            </a:r>
            <a:endParaRPr kumimoji="1" lang="ja-JP" altLang="en-US" sz="4000"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13</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2841155" y="177023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＜サンプル＞</a:t>
            </a:r>
            <a:endParaRPr lang="en-US" altLang="ja-JP" sz="2100" dirty="0" smtClean="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4044" y="2161412"/>
            <a:ext cx="8697913" cy="363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45315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142836" y="1105352"/>
            <a:ext cx="8924355" cy="802470"/>
          </a:xfrm>
        </p:spPr>
        <p:txBody>
          <a:bodyPr anchor="b">
            <a:normAutofit/>
          </a:bodyPr>
          <a:lstStyle/>
          <a:p>
            <a:r>
              <a:rPr kumimoji="1" lang="ja-JP" altLang="en-US" dirty="0" smtClean="0">
                <a:solidFill>
                  <a:srgbClr val="FFFFFF"/>
                </a:solidFill>
              </a:rPr>
              <a:t>（２）．</a:t>
            </a:r>
            <a:r>
              <a:rPr lang="ja-JP" altLang="en-US" dirty="0"/>
              <a:t>検証</a:t>
            </a:r>
            <a:r>
              <a:rPr lang="ja-JP" altLang="en-US" dirty="0" smtClean="0"/>
              <a:t>例外</a:t>
            </a:r>
            <a:r>
              <a:rPr lang="en-US" altLang="zh-CN" dirty="0" smtClean="0"/>
              <a:t> </a:t>
            </a:r>
            <a:r>
              <a:rPr lang="ja-JP" altLang="en-US" dirty="0" smtClean="0"/>
              <a:t>（</a:t>
            </a:r>
            <a:r>
              <a:rPr lang="en-US" altLang="zh-CN" dirty="0" smtClean="0"/>
              <a:t>Exception</a:t>
            </a:r>
            <a:r>
              <a:rPr lang="ja-JP" altLang="en-US" dirty="0" smtClean="0"/>
              <a:t>）</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14</a:t>
            </a:fld>
            <a:endParaRPr kumimoji="1" lang="ja-JP" altLang="en-US"/>
          </a:p>
        </p:txBody>
      </p:sp>
      <p:sp>
        <p:nvSpPr>
          <p:cNvPr id="5"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3336927" y="2141361"/>
            <a:ext cx="8302625" cy="3051175"/>
          </a:xfrm>
        </p:spPr>
        <p:txBody>
          <a:bodyPr anchor="t">
            <a:normAutofit/>
          </a:bodyPr>
          <a:lstStyle/>
          <a:p>
            <a:r>
              <a:rPr lang="ja-JP" altLang="en-US" sz="1600" dirty="0" smtClean="0">
                <a:latin typeface="+mn-ea"/>
              </a:rPr>
              <a:t>①．</a:t>
            </a:r>
            <a:r>
              <a:rPr lang="en-US" altLang="ja-JP" sz="1600" dirty="0">
                <a:latin typeface="+mn-ea"/>
              </a:rPr>
              <a:t> Exception</a:t>
            </a:r>
            <a:r>
              <a:rPr lang="ja-JP" altLang="en-US" sz="1600" dirty="0">
                <a:latin typeface="+mn-ea"/>
              </a:rPr>
              <a:t>クラス配下の</a:t>
            </a:r>
            <a:r>
              <a:rPr lang="en-US" altLang="ja-JP" sz="1600" dirty="0">
                <a:latin typeface="+mn-ea"/>
              </a:rPr>
              <a:t>Runtime Exception</a:t>
            </a:r>
            <a:r>
              <a:rPr lang="ja-JP" altLang="en-US" sz="1600" dirty="0">
                <a:latin typeface="+mn-ea"/>
              </a:rPr>
              <a:t>以外のクラスが対</a:t>
            </a:r>
            <a:r>
              <a:rPr lang="ja-JP" altLang="en-US" sz="1600" dirty="0" smtClean="0">
                <a:latin typeface="+mn-ea"/>
              </a:rPr>
              <a:t>象となる。</a:t>
            </a:r>
            <a:endParaRPr lang="en-US" altLang="ja-JP" sz="1600" dirty="0" smtClean="0">
              <a:latin typeface="+mn-ea"/>
            </a:endParaRPr>
          </a:p>
          <a:p>
            <a:r>
              <a:rPr lang="ja-JP" altLang="en-US" sz="1600" dirty="0" smtClean="0">
                <a:latin typeface="+mn-ea"/>
              </a:rPr>
              <a:t>②．</a:t>
            </a:r>
            <a:r>
              <a:rPr lang="ja-JP" altLang="en-US" sz="1600" dirty="0"/>
              <a:t>プログラム中で捕捉しなければならない例外です</a:t>
            </a:r>
            <a:r>
              <a:rPr lang="ja-JP" altLang="en-US" sz="1600" dirty="0" smtClean="0">
                <a:latin typeface="+mn-ea"/>
              </a:rPr>
              <a:t>。 </a:t>
            </a:r>
            <a:endParaRPr lang="en-US" altLang="ja-JP" sz="1600" dirty="0" smtClean="0">
              <a:latin typeface="+mn-ea"/>
            </a:endParaRPr>
          </a:p>
          <a:p>
            <a:r>
              <a:rPr lang="ja-JP" altLang="en-US" sz="1600" dirty="0" smtClean="0">
                <a:latin typeface="+mn-ea"/>
              </a:rPr>
              <a:t>③．</a:t>
            </a:r>
            <a:r>
              <a:rPr lang="ja-JP" altLang="en-US" sz="1600" dirty="0"/>
              <a:t>下</a:t>
            </a:r>
            <a:r>
              <a:rPr lang="ja-JP" altLang="en-US" sz="1600" dirty="0" smtClean="0"/>
              <a:t>記</a:t>
            </a:r>
            <a:r>
              <a:rPr lang="ja-JP" altLang="en-US" sz="1600" dirty="0"/>
              <a:t>にいずれも行わない場合には、コンパイルエラーが発</a:t>
            </a:r>
            <a:r>
              <a:rPr lang="ja-JP" altLang="en-US" sz="1600" dirty="0" smtClean="0"/>
              <a:t>生する</a:t>
            </a:r>
            <a:r>
              <a:rPr lang="ja-JP" altLang="en-US" sz="1600" dirty="0" smtClean="0">
                <a:latin typeface="+mn-ea"/>
              </a:rPr>
              <a:t>。 </a:t>
            </a:r>
            <a:endParaRPr lang="en-US" altLang="ja-JP" sz="1600" dirty="0" smtClean="0">
              <a:latin typeface="+mn-ea"/>
            </a:endParaRPr>
          </a:p>
          <a:p>
            <a:r>
              <a:rPr lang="ja-JP" altLang="en-US" sz="1600" dirty="0">
                <a:latin typeface="+mn-ea"/>
              </a:rPr>
              <a:t>　</a:t>
            </a:r>
            <a:r>
              <a:rPr lang="ja-JP" altLang="en-US" sz="1600" dirty="0" smtClean="0">
                <a:latin typeface="+mn-ea"/>
              </a:rPr>
              <a:t>　　（</a:t>
            </a:r>
            <a:r>
              <a:rPr lang="en-US" altLang="ja-JP" sz="1600" dirty="0" smtClean="0">
                <a:latin typeface="+mn-ea"/>
              </a:rPr>
              <a:t>※</a:t>
            </a:r>
            <a:r>
              <a:rPr lang="ja-JP" altLang="en-US" sz="1600" dirty="0"/>
              <a:t>プログラムで捕捉</a:t>
            </a:r>
            <a:r>
              <a:rPr lang="en-US" altLang="ja-JP" sz="1600" dirty="0" smtClean="0"/>
              <a:t>(</a:t>
            </a:r>
            <a:r>
              <a:rPr lang="en-US" altLang="ja-JP" sz="1600" dirty="0" smtClean="0">
                <a:latin typeface="+mn-ea"/>
              </a:rPr>
              <a:t>try-</a:t>
            </a:r>
            <a:r>
              <a:rPr lang="en-US" altLang="ja-JP" sz="1600" dirty="0">
                <a:latin typeface="+mn-ea"/>
              </a:rPr>
              <a:t>catch</a:t>
            </a:r>
            <a:r>
              <a:rPr lang="en-US" altLang="ja-JP" sz="1600" dirty="0" smtClean="0"/>
              <a:t>)</a:t>
            </a:r>
            <a:r>
              <a:rPr lang="ja-JP" altLang="en-US" sz="1600" dirty="0"/>
              <a:t>して処理</a:t>
            </a:r>
            <a:r>
              <a:rPr lang="ja-JP" altLang="en-US" sz="1600" dirty="0" smtClean="0"/>
              <a:t>する）</a:t>
            </a:r>
            <a:endParaRPr lang="en-US" altLang="ja-JP" sz="1600" dirty="0" smtClean="0"/>
          </a:p>
          <a:p>
            <a:r>
              <a:rPr lang="ja-JP" altLang="en-US" sz="1600" dirty="0"/>
              <a:t>　</a:t>
            </a:r>
            <a:r>
              <a:rPr lang="ja-JP" altLang="en-US" sz="1600" dirty="0" smtClean="0"/>
              <a:t>　　</a:t>
            </a:r>
            <a:r>
              <a:rPr lang="ja-JP" altLang="en-US" sz="1600" dirty="0"/>
              <a:t>（</a:t>
            </a:r>
            <a:r>
              <a:rPr lang="en-US" altLang="ja-JP" sz="1600" dirty="0"/>
              <a:t>※</a:t>
            </a:r>
            <a:r>
              <a:rPr lang="ja-JP" altLang="en-US" sz="1600" dirty="0" smtClean="0"/>
              <a:t>上位</a:t>
            </a:r>
            <a:r>
              <a:rPr lang="ja-JP" altLang="en-US" sz="1600" dirty="0"/>
              <a:t>の呼び出し元に対して例外を発生</a:t>
            </a:r>
            <a:r>
              <a:rPr lang="ja-JP" altLang="en-US" sz="1600" dirty="0" smtClean="0"/>
              <a:t>させる</a:t>
            </a:r>
            <a:r>
              <a:rPr lang="en-US" altLang="ja-JP" sz="1600" dirty="0"/>
              <a:t>(throw </a:t>
            </a:r>
            <a:r>
              <a:rPr lang="ja-JP" altLang="en-US" sz="1600" dirty="0" smtClean="0"/>
              <a:t>））</a:t>
            </a:r>
            <a:endParaRPr lang="en-US" altLang="ja-JP" sz="1600" dirty="0" smtClean="0">
              <a:latin typeface="+mn-ea"/>
            </a:endParaRPr>
          </a:p>
          <a:p>
            <a:r>
              <a:rPr lang="en-US" altLang="ja-JP" sz="1600" b="1" dirty="0" smtClean="0">
                <a:solidFill>
                  <a:srgbClr val="FF0000"/>
                </a:solidFill>
                <a:latin typeface="+mn-ea"/>
              </a:rPr>
              <a:t>※</a:t>
            </a:r>
            <a:r>
              <a:rPr lang="ja-JP" altLang="en-US" sz="1600" b="1" dirty="0" smtClean="0">
                <a:solidFill>
                  <a:srgbClr val="FF0000"/>
                </a:solidFill>
                <a:latin typeface="+mn-ea"/>
              </a:rPr>
              <a:t>プログラムのバグではなく、</a:t>
            </a:r>
            <a:r>
              <a:rPr lang="ja-JP" altLang="en-US" sz="1600" b="1" dirty="0">
                <a:solidFill>
                  <a:srgbClr val="FF0000"/>
                </a:solidFill>
                <a:latin typeface="+mn-ea"/>
              </a:rPr>
              <a:t>基本的に正しいプログラムを書いていても避けられない。</a:t>
            </a:r>
            <a:endParaRPr lang="en-US" altLang="ja-JP" sz="1600" b="1" dirty="0">
              <a:solidFill>
                <a:srgbClr val="FF0000"/>
              </a:solidFill>
              <a:latin typeface="+mn-ea"/>
            </a:endParaRPr>
          </a:p>
          <a:p>
            <a:endParaRPr lang="en-US" altLang="ja-JP" sz="1600" b="1" dirty="0">
              <a:solidFill>
                <a:srgbClr val="FF0000"/>
              </a:solidFill>
              <a:latin typeface="+mn-ea"/>
            </a:endParaRPr>
          </a:p>
          <a:p>
            <a:endParaRPr lang="en-US" altLang="ja-JP" sz="1600" dirty="0" smtClean="0">
              <a:solidFill>
                <a:srgbClr val="FF0000"/>
              </a:solidFill>
              <a:latin typeface="+mn-ea"/>
            </a:endParaRPr>
          </a:p>
        </p:txBody>
      </p:sp>
    </p:spTree>
    <p:extLst>
      <p:ext uri="{BB962C8B-B14F-4D97-AF65-F5344CB8AC3E}">
        <p14:creationId xmlns:p14="http://schemas.microsoft.com/office/powerpoint/2010/main" val="2662288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2760895" y="2019642"/>
            <a:ext cx="8302026" cy="3051018"/>
          </a:xfrm>
        </p:spPr>
        <p:txBody>
          <a:bodyPr bIns="0" anchor="t">
            <a:normAutofit/>
          </a:bodyPr>
          <a:lstStyle/>
          <a:p>
            <a:pPr>
              <a:spcBef>
                <a:spcPts val="0"/>
              </a:spcBef>
            </a:pPr>
            <a:r>
              <a:rPr lang="ja-JP" altLang="en-US" sz="1600" dirty="0" smtClean="0"/>
              <a:t>①．</a:t>
            </a:r>
            <a:r>
              <a:rPr lang="en-US" altLang="ja-JP" sz="1600" dirty="0" err="1" smtClean="0"/>
              <a:t>IOException</a:t>
            </a:r>
            <a:r>
              <a:rPr lang="en-US" altLang="ja-JP" sz="1600" dirty="0" smtClean="0"/>
              <a:t>(</a:t>
            </a:r>
            <a:r>
              <a:rPr lang="ja-JP" altLang="en-US" sz="1600" dirty="0" smtClean="0"/>
              <a:t>入出力関係の例外</a:t>
            </a:r>
            <a:r>
              <a:rPr lang="en-US" altLang="ja-JP" sz="1600" dirty="0" smtClean="0"/>
              <a:t>)</a:t>
            </a:r>
            <a:r>
              <a:rPr lang="ja-JP" altLang="en-US" sz="1600" dirty="0" smtClean="0"/>
              <a:t/>
            </a:r>
            <a:br>
              <a:rPr lang="ja-JP" altLang="en-US" sz="1600" dirty="0" smtClean="0"/>
            </a:br>
            <a:r>
              <a:rPr lang="ja-JP" altLang="en-US" sz="1600" dirty="0" smtClean="0"/>
              <a:t>②．</a:t>
            </a:r>
            <a:r>
              <a:rPr lang="en-US" altLang="ja-JP" sz="1600" dirty="0" err="1" smtClean="0"/>
              <a:t>SQLException</a:t>
            </a:r>
            <a:r>
              <a:rPr lang="en-US" altLang="ja-JP" sz="1600" dirty="0" smtClean="0"/>
              <a:t>(DB</a:t>
            </a:r>
            <a:r>
              <a:rPr lang="ja-JP" altLang="en-US" sz="1600" dirty="0" smtClean="0"/>
              <a:t>系の例外</a:t>
            </a:r>
            <a:r>
              <a:rPr lang="en-US" altLang="ja-JP" sz="1600" dirty="0" smtClean="0"/>
              <a:t>)</a:t>
            </a:r>
            <a:r>
              <a:rPr lang="ja-JP" altLang="en-US" sz="1600" dirty="0" smtClean="0"/>
              <a:t/>
            </a:r>
            <a:br>
              <a:rPr lang="ja-JP" altLang="en-US" sz="1600" dirty="0" smtClean="0"/>
            </a:br>
            <a:r>
              <a:rPr lang="ja-JP" altLang="en-US" sz="1600" dirty="0" smtClean="0"/>
              <a:t>③．</a:t>
            </a:r>
            <a:r>
              <a:rPr lang="en-US" altLang="ja-JP" sz="1600" dirty="0" err="1" smtClean="0"/>
              <a:t>ClassNotFoundException</a:t>
            </a:r>
            <a:r>
              <a:rPr lang="en-US" altLang="ja-JP" sz="1600" dirty="0" smtClean="0"/>
              <a:t>(</a:t>
            </a:r>
            <a:r>
              <a:rPr lang="ja-JP" altLang="en-US" sz="1600" dirty="0" smtClean="0"/>
              <a:t>クラスが見つからない</a:t>
            </a:r>
            <a:r>
              <a:rPr lang="en-US" altLang="ja-JP" sz="1600" dirty="0" smtClean="0"/>
              <a:t>)</a:t>
            </a:r>
            <a:r>
              <a:rPr lang="ja-JP" altLang="en-US" sz="1600" dirty="0" smtClean="0"/>
              <a:t/>
            </a:r>
            <a:br>
              <a:rPr lang="ja-JP" altLang="en-US" sz="1600" dirty="0" smtClean="0"/>
            </a:br>
            <a:r>
              <a:rPr lang="ja-JP" altLang="en-US" sz="1600" dirty="0" smtClean="0"/>
              <a:t>④．</a:t>
            </a:r>
            <a:r>
              <a:rPr lang="en-US" altLang="ja-JP" sz="1600" dirty="0" err="1" smtClean="0"/>
              <a:t>NoSuchFieldException</a:t>
            </a:r>
            <a:r>
              <a:rPr lang="en-US" altLang="ja-JP" sz="1600" dirty="0" smtClean="0"/>
              <a:t>(</a:t>
            </a:r>
            <a:r>
              <a:rPr lang="ja-JP" altLang="en-US" sz="1600" dirty="0" smtClean="0"/>
              <a:t>クラスに要求したフィールドがない</a:t>
            </a:r>
            <a:r>
              <a:rPr lang="en-US" altLang="ja-JP" sz="1600" dirty="0" smtClean="0"/>
              <a:t>)</a:t>
            </a:r>
            <a:r>
              <a:rPr lang="ja-JP" altLang="en-US" sz="1600" dirty="0" smtClean="0"/>
              <a:t/>
            </a:r>
            <a:br>
              <a:rPr lang="ja-JP" altLang="en-US" sz="1600" dirty="0" smtClean="0"/>
            </a:br>
            <a:r>
              <a:rPr lang="ja-JP" altLang="en-US" sz="1600" dirty="0" smtClean="0"/>
              <a:t>⑤．</a:t>
            </a:r>
            <a:r>
              <a:rPr lang="en-US" altLang="ja-JP" sz="1600" dirty="0" smtClean="0"/>
              <a:t> </a:t>
            </a:r>
            <a:r>
              <a:rPr lang="en-US" altLang="ja-JP" sz="1600" dirty="0" err="1" smtClean="0"/>
              <a:t>NoSuchMethodException</a:t>
            </a:r>
            <a:r>
              <a:rPr lang="en-US" altLang="ja-JP" sz="1600" dirty="0" smtClean="0"/>
              <a:t>(</a:t>
            </a:r>
            <a:r>
              <a:rPr lang="ja-JP" altLang="en-US" sz="1600" dirty="0" smtClean="0"/>
              <a:t>クラスに要求したメソッドがない</a:t>
            </a:r>
            <a:r>
              <a:rPr lang="en-US" altLang="ja-JP" sz="1600" dirty="0" smtClean="0"/>
              <a:t>)</a:t>
            </a:r>
          </a:p>
          <a:p>
            <a:pPr>
              <a:spcBef>
                <a:spcPts val="0"/>
              </a:spcBef>
            </a:pPr>
            <a:r>
              <a:rPr lang="ja-JP" altLang="en-US" sz="1600" dirty="0" smtClean="0"/>
              <a:t>⑥．</a:t>
            </a:r>
            <a:r>
              <a:rPr lang="en-US" altLang="zh-CN" sz="1600" dirty="0" err="1"/>
              <a:t>IllegalAccessException</a:t>
            </a:r>
            <a:r>
              <a:rPr lang="en-US" altLang="zh-CN" sz="1600" dirty="0"/>
              <a:t> </a:t>
            </a:r>
            <a:r>
              <a:rPr lang="ja-JP" altLang="en-US" sz="1600" dirty="0" smtClean="0"/>
              <a:t>（メソッドなどにアクセスできない）</a:t>
            </a:r>
            <a:br>
              <a:rPr lang="ja-JP" altLang="en-US" sz="1600" dirty="0" smtClean="0"/>
            </a:br>
            <a:r>
              <a:rPr lang="ja-JP" altLang="en-US" sz="1600" dirty="0" smtClean="0"/>
              <a:t>⑦．</a:t>
            </a:r>
            <a:r>
              <a:rPr lang="en-US" altLang="ja-JP" sz="1600" dirty="0" smtClean="0"/>
              <a:t> </a:t>
            </a:r>
            <a:r>
              <a:rPr lang="en-US" altLang="ja-JP" sz="1600" dirty="0" err="1" smtClean="0"/>
              <a:t>InstantiationException</a:t>
            </a:r>
            <a:r>
              <a:rPr lang="en-US" altLang="ja-JP" sz="1600" dirty="0" smtClean="0"/>
              <a:t>(</a:t>
            </a:r>
            <a:r>
              <a:rPr lang="ja-JP" altLang="en-US" sz="1600" dirty="0" smtClean="0"/>
              <a:t>インスタンス化不可のクラスを</a:t>
            </a:r>
            <a:r>
              <a:rPr lang="en-US" altLang="ja-JP" sz="1600" dirty="0" smtClean="0"/>
              <a:t>new</a:t>
            </a:r>
            <a:r>
              <a:rPr lang="ja-JP" altLang="en-US" sz="1600" dirty="0" smtClean="0"/>
              <a:t>した時</a:t>
            </a:r>
            <a:r>
              <a:rPr lang="en-US" altLang="ja-JP" sz="1600" dirty="0" smtClean="0"/>
              <a:t>)</a:t>
            </a:r>
            <a:endParaRPr lang="en-US" altLang="ja-JP" sz="1600" dirty="0"/>
          </a:p>
        </p:txBody>
      </p:sp>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142836" y="1105352"/>
            <a:ext cx="8924355" cy="844360"/>
          </a:xfrm>
        </p:spPr>
        <p:txBody>
          <a:bodyPr anchor="b">
            <a:normAutofit/>
          </a:bodyPr>
          <a:lstStyle/>
          <a:p>
            <a:r>
              <a:rPr lang="ja-JP" altLang="en-US" b="1" dirty="0" smtClean="0"/>
              <a:t>主な検査例外</a:t>
            </a:r>
            <a:endParaRPr lang="en-US" altLang="ja-JP" dirty="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15</a:t>
            </a:fld>
            <a:endParaRPr kumimoji="1" lang="ja-JP" altLang="en-US"/>
          </a:p>
        </p:txBody>
      </p:sp>
    </p:spTree>
    <p:extLst>
      <p:ext uri="{BB962C8B-B14F-4D97-AF65-F5344CB8AC3E}">
        <p14:creationId xmlns:p14="http://schemas.microsoft.com/office/powerpoint/2010/main" val="4274024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459614" y="135467"/>
            <a:ext cx="8924355" cy="1332089"/>
          </a:xfrm>
        </p:spPr>
        <p:txBody>
          <a:bodyPr anchor="b">
            <a:normAutofit fontScale="90000"/>
          </a:bodyPr>
          <a:lstStyle/>
          <a:p>
            <a:r>
              <a:rPr lang="ja-JP" altLang="en-US" dirty="0"/>
              <a:t>①．</a:t>
            </a:r>
            <a:r>
              <a:rPr lang="en-US" altLang="ja-JP" dirty="0" err="1" smtClean="0"/>
              <a:t>IOException</a:t>
            </a:r>
            <a:r>
              <a:rPr lang="en-US" altLang="ja-JP" dirty="0" smtClean="0"/>
              <a:t/>
            </a:r>
            <a:br>
              <a:rPr lang="en-US" altLang="ja-JP" dirty="0" smtClean="0"/>
            </a:br>
            <a:r>
              <a:rPr lang="ja-JP" altLang="en-US" dirty="0"/>
              <a:t>　</a:t>
            </a:r>
            <a:r>
              <a:rPr lang="ja-JP" altLang="en-US" dirty="0" smtClean="0"/>
              <a:t>　</a:t>
            </a:r>
            <a:r>
              <a:rPr lang="en-US" altLang="ja-JP" dirty="0" smtClean="0"/>
              <a:t>(</a:t>
            </a:r>
            <a:r>
              <a:rPr lang="ja-JP" altLang="en-US" dirty="0"/>
              <a:t>入出力関係の例外</a:t>
            </a:r>
            <a:r>
              <a:rPr lang="en-US" altLang="ja-JP" dirty="0" smtClean="0"/>
              <a:t>)</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16</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3220181" y="1578989"/>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サンプル</a:t>
            </a:r>
            <a:endParaRPr lang="en-US" altLang="ja-JP" sz="2100" dirty="0" smtClean="0"/>
          </a:p>
        </p:txBody>
      </p:sp>
      <p:grpSp>
        <p:nvGrpSpPr>
          <p:cNvPr id="5" name="组合 4"/>
          <p:cNvGrpSpPr/>
          <p:nvPr/>
        </p:nvGrpSpPr>
        <p:grpSpPr>
          <a:xfrm>
            <a:off x="3389237" y="2029651"/>
            <a:ext cx="5872376" cy="4712372"/>
            <a:chOff x="3296564" y="2029651"/>
            <a:chExt cx="5872376" cy="4712372"/>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0646" y="2029651"/>
              <a:ext cx="5764212" cy="37623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6564" y="5792026"/>
              <a:ext cx="5872376" cy="949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402803870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515370" y="236108"/>
            <a:ext cx="6335120" cy="1330030"/>
          </a:xfrm>
        </p:spPr>
        <p:txBody>
          <a:bodyPr anchor="b">
            <a:normAutofit fontScale="90000"/>
          </a:bodyPr>
          <a:lstStyle/>
          <a:p>
            <a:r>
              <a:rPr lang="ja-JP" altLang="en-US" dirty="0"/>
              <a:t>②．</a:t>
            </a:r>
            <a:r>
              <a:rPr lang="en-US" altLang="ja-JP" dirty="0" err="1" smtClean="0"/>
              <a:t>SQLException</a:t>
            </a:r>
            <a:r>
              <a:rPr lang="en-US" altLang="ja-JP" dirty="0" smtClean="0"/>
              <a:t/>
            </a:r>
            <a:br>
              <a:rPr lang="en-US" altLang="ja-JP" dirty="0" smtClean="0"/>
            </a:br>
            <a:r>
              <a:rPr lang="ja-JP" altLang="en-US" dirty="0"/>
              <a:t>　</a:t>
            </a:r>
            <a:r>
              <a:rPr lang="ja-JP" altLang="en-US" dirty="0" smtClean="0"/>
              <a:t>　 </a:t>
            </a:r>
            <a:r>
              <a:rPr lang="en-US" altLang="ja-JP" dirty="0" smtClean="0"/>
              <a:t>(DB</a:t>
            </a:r>
            <a:r>
              <a:rPr lang="ja-JP" altLang="en-US" dirty="0"/>
              <a:t>系の例外</a:t>
            </a:r>
            <a:r>
              <a:rPr lang="en-US" altLang="ja-JP" dirty="0"/>
              <a:t>)</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17</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3434673" y="1877979"/>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サンプル</a:t>
            </a:r>
            <a:endParaRPr lang="en-US" altLang="ja-JP" sz="2100"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7004" y="2287764"/>
            <a:ext cx="6926262" cy="240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847590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274780" y="406400"/>
            <a:ext cx="8924355" cy="1512711"/>
          </a:xfrm>
        </p:spPr>
        <p:txBody>
          <a:bodyPr anchor="b">
            <a:normAutofit/>
          </a:bodyPr>
          <a:lstStyle/>
          <a:p>
            <a:r>
              <a:rPr lang="ja-JP" altLang="en-US" dirty="0"/>
              <a:t>③．</a:t>
            </a:r>
            <a:r>
              <a:rPr lang="en-US" altLang="ja-JP" dirty="0" err="1" smtClean="0"/>
              <a:t>ClassNotFoundException</a:t>
            </a:r>
            <a:r>
              <a:rPr lang="en-US" altLang="ja-JP" dirty="0" smtClean="0"/>
              <a:t/>
            </a:r>
            <a:br>
              <a:rPr lang="en-US" altLang="ja-JP" dirty="0" smtClean="0"/>
            </a:br>
            <a:r>
              <a:rPr lang="en-US" altLang="ja-JP" dirty="0"/>
              <a:t> </a:t>
            </a:r>
            <a:r>
              <a:rPr lang="en-US" altLang="ja-JP" dirty="0" smtClean="0"/>
              <a:t>     (</a:t>
            </a:r>
            <a:r>
              <a:rPr lang="ja-JP" altLang="en-US" dirty="0"/>
              <a:t>クラスが見つからない</a:t>
            </a:r>
            <a:r>
              <a:rPr lang="en-US" altLang="ja-JP" dirty="0" smtClean="0"/>
              <a:t>)</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18</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3276628" y="2204182"/>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a:t>サンプル</a:t>
            </a:r>
            <a:endParaRPr lang="en-US" altLang="ja-JP" sz="2100" dirty="0" smtClean="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8376" y="2642658"/>
            <a:ext cx="4371975"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389676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281032" y="372533"/>
            <a:ext cx="9258942" cy="1219200"/>
          </a:xfrm>
        </p:spPr>
        <p:txBody>
          <a:bodyPr anchor="b">
            <a:noAutofit/>
          </a:bodyPr>
          <a:lstStyle/>
          <a:p>
            <a:r>
              <a:rPr lang="ja-JP" altLang="en-US" sz="3600" dirty="0"/>
              <a:t>④．</a:t>
            </a:r>
            <a:r>
              <a:rPr lang="en-US" altLang="ja-JP" sz="3600" dirty="0" err="1" smtClean="0"/>
              <a:t>NoSuchFieldException</a:t>
            </a:r>
            <a:r>
              <a:rPr lang="en-US" altLang="ja-JP" sz="3600" dirty="0" smtClean="0"/>
              <a:t/>
            </a:r>
            <a:br>
              <a:rPr lang="en-US" altLang="ja-JP" sz="3600" dirty="0" smtClean="0"/>
            </a:br>
            <a:r>
              <a:rPr lang="ja-JP" altLang="en-US" sz="3600" dirty="0"/>
              <a:t>　</a:t>
            </a:r>
            <a:r>
              <a:rPr lang="ja-JP" altLang="en-US" sz="3600" dirty="0" smtClean="0"/>
              <a:t>　</a:t>
            </a:r>
            <a:r>
              <a:rPr lang="ja-JP" altLang="en-US" sz="3600" dirty="0"/>
              <a:t> </a:t>
            </a:r>
            <a:r>
              <a:rPr lang="en-US" altLang="ja-JP" sz="3600" dirty="0" smtClean="0"/>
              <a:t>(</a:t>
            </a:r>
            <a:r>
              <a:rPr lang="ja-JP" altLang="en-US" sz="3600" dirty="0"/>
              <a:t>クラスに要求したフィールドがない</a:t>
            </a:r>
            <a:r>
              <a:rPr lang="en-US" altLang="ja-JP" sz="3600" dirty="0" smtClean="0"/>
              <a:t>)</a:t>
            </a:r>
            <a:endParaRPr kumimoji="1" lang="ja-JP" altLang="en-US" sz="3500"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19</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2915383" y="1855401"/>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a:t>サンプル</a:t>
            </a:r>
            <a:endParaRPr lang="en-US" altLang="ja-JP" sz="2100" dirty="0" smtClean="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3631" y="2273300"/>
            <a:ext cx="4419600" cy="376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961075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2629429" y="2022439"/>
            <a:ext cx="8577263" cy="1985117"/>
          </a:xfrm>
        </p:spPr>
        <p:txBody>
          <a:bodyPr anchor="t">
            <a:normAutofit/>
          </a:bodyPr>
          <a:lstStyle/>
          <a:p>
            <a:r>
              <a:rPr lang="ja-JP" altLang="en-US" sz="2400" dirty="0" smtClean="0">
                <a:latin typeface="ＭＳ Ｐゴシック (正文)"/>
              </a:rPr>
              <a:t>・例外とは</a:t>
            </a:r>
            <a:endParaRPr lang="en-US" altLang="ja-JP" sz="2400" dirty="0" smtClean="0">
              <a:latin typeface="ＭＳ Ｐゴシック (正文)"/>
            </a:endParaRPr>
          </a:p>
          <a:p>
            <a:r>
              <a:rPr lang="ja-JP" altLang="en-US" sz="2400" dirty="0" smtClean="0">
                <a:latin typeface="ＭＳ Ｐゴシック (正文)"/>
              </a:rPr>
              <a:t>・例外の種類　</a:t>
            </a:r>
            <a:endParaRPr lang="en-US" altLang="ja-JP" sz="2400" dirty="0" smtClean="0">
              <a:latin typeface="ＭＳ Ｐゴシック (正文)"/>
            </a:endParaRPr>
          </a:p>
          <a:p>
            <a:r>
              <a:rPr lang="ja-JP" altLang="en-US" sz="2400" dirty="0" smtClean="0">
                <a:latin typeface="ＭＳ Ｐゴシック (正文)"/>
              </a:rPr>
              <a:t>・例外処理を行う</a:t>
            </a:r>
            <a:r>
              <a:rPr lang="ja-JP" altLang="en-US" sz="2400" dirty="0" smtClean="0">
                <a:latin typeface="ＭＳ Ｐゴシック (正文)"/>
              </a:rPr>
              <a:t>方法</a:t>
            </a:r>
            <a:endParaRPr lang="en-US" altLang="ja-JP" sz="2400" dirty="0">
              <a:latin typeface="ＭＳ Ｐゴシック (正文)"/>
            </a:endParaRPr>
          </a:p>
        </p:txBody>
      </p:sp>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142836" y="1105352"/>
            <a:ext cx="8924355" cy="776347"/>
          </a:xfrm>
        </p:spPr>
        <p:txBody>
          <a:bodyPr anchor="b">
            <a:normAutofit/>
          </a:bodyPr>
          <a:lstStyle/>
          <a:p>
            <a:r>
              <a:rPr kumimoji="1" lang="ja-JP" altLang="en-US" dirty="0" smtClean="0">
                <a:solidFill>
                  <a:srgbClr val="FFFFFF"/>
                </a:solidFill>
              </a:rPr>
              <a:t>索引</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a:t>
            </a:fld>
            <a:endParaRPr kumimoji="1" lang="ja-JP" altLang="en-US" dirty="0"/>
          </a:p>
        </p:txBody>
      </p:sp>
    </p:spTree>
    <p:extLst>
      <p:ext uri="{BB962C8B-B14F-4D97-AF65-F5344CB8AC3E}">
        <p14:creationId xmlns:p14="http://schemas.microsoft.com/office/powerpoint/2010/main" val="6901826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281032" y="372533"/>
            <a:ext cx="9258942" cy="1219200"/>
          </a:xfrm>
        </p:spPr>
        <p:txBody>
          <a:bodyPr anchor="b">
            <a:noAutofit/>
          </a:bodyPr>
          <a:lstStyle/>
          <a:p>
            <a:r>
              <a:rPr lang="ja-JP" altLang="en-US" sz="3600" dirty="0"/>
              <a:t>⑤</a:t>
            </a:r>
            <a:r>
              <a:rPr lang="ja-JP" altLang="en-US" sz="3600" dirty="0" smtClean="0"/>
              <a:t>．</a:t>
            </a:r>
            <a:r>
              <a:rPr lang="en-US" altLang="ja-JP" sz="3600" dirty="0" err="1" smtClean="0"/>
              <a:t>NoSuchMethodException</a:t>
            </a:r>
            <a:r>
              <a:rPr lang="en-US" altLang="ja-JP" sz="3600" dirty="0" smtClean="0"/>
              <a:t/>
            </a:r>
            <a:br>
              <a:rPr lang="en-US" altLang="ja-JP" sz="3600" dirty="0" smtClean="0"/>
            </a:br>
            <a:r>
              <a:rPr lang="en-US" altLang="ja-JP" sz="3600" dirty="0"/>
              <a:t> </a:t>
            </a:r>
            <a:r>
              <a:rPr lang="en-US" altLang="ja-JP" sz="3600" dirty="0" smtClean="0"/>
              <a:t>     (</a:t>
            </a:r>
            <a:r>
              <a:rPr lang="ja-JP" altLang="en-US" sz="3600" dirty="0"/>
              <a:t>クラスに要求したメソッドがない</a:t>
            </a:r>
            <a:r>
              <a:rPr lang="en-US" altLang="ja-JP" sz="3600" dirty="0" smtClean="0"/>
              <a:t>)</a:t>
            </a:r>
            <a:endParaRPr kumimoji="1" lang="ja-JP" altLang="en-US" sz="3500"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20</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2915383" y="1855401"/>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a:t>サンプル</a:t>
            </a:r>
            <a:endParaRPr lang="en-US" altLang="ja-JP" sz="2100" dirty="0" smtClean="0"/>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5747" y="2216645"/>
            <a:ext cx="5229225" cy="363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623372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020712" y="563485"/>
            <a:ext cx="9178424" cy="1095982"/>
          </a:xfrm>
        </p:spPr>
        <p:txBody>
          <a:bodyPr anchor="b">
            <a:noAutofit/>
          </a:bodyPr>
          <a:lstStyle/>
          <a:p>
            <a:pPr>
              <a:spcBef>
                <a:spcPts val="0"/>
              </a:spcBef>
            </a:pPr>
            <a:r>
              <a:rPr lang="ja-JP" altLang="en-US" sz="3500" dirty="0" smtClean="0"/>
              <a:t>⑥</a:t>
            </a:r>
            <a:r>
              <a:rPr lang="ja-JP" altLang="en-US" sz="3500" dirty="0"/>
              <a:t>．</a:t>
            </a:r>
            <a:r>
              <a:rPr lang="en-US" altLang="ja-JP" sz="3500" dirty="0"/>
              <a:t> </a:t>
            </a:r>
            <a:r>
              <a:rPr lang="en-US" altLang="zh-CN" sz="3600" dirty="0" err="1"/>
              <a:t>IllegalAccessException</a:t>
            </a:r>
            <a:r>
              <a:rPr lang="en-US" altLang="ja-JP" sz="3500" dirty="0" smtClean="0"/>
              <a:t/>
            </a:r>
            <a:br>
              <a:rPr lang="en-US" altLang="ja-JP" sz="3500" dirty="0" smtClean="0"/>
            </a:br>
            <a:r>
              <a:rPr lang="ja-JP" altLang="en-US" sz="3500" dirty="0"/>
              <a:t>　</a:t>
            </a:r>
            <a:r>
              <a:rPr lang="ja-JP" altLang="en-US" sz="3500" dirty="0" smtClean="0"/>
              <a:t>　　</a:t>
            </a:r>
            <a:r>
              <a:rPr lang="en-US" altLang="ja-JP" sz="3500" dirty="0" smtClean="0"/>
              <a:t>(</a:t>
            </a:r>
            <a:r>
              <a:rPr lang="ja-JP" altLang="en-US" sz="3600" dirty="0"/>
              <a:t>メソッドなどにアクセスできない</a:t>
            </a:r>
            <a:r>
              <a:rPr lang="en-US" altLang="ja-JP" sz="3500" dirty="0" smtClean="0"/>
              <a:t>)</a:t>
            </a:r>
            <a:endParaRPr lang="en-US" altLang="ja-JP" sz="3500" dirty="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21</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2904094" y="1979578"/>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a:t>サンプル</a:t>
            </a:r>
            <a:endParaRPr lang="en-US" altLang="ja-JP" sz="2100" dirty="0" smtClean="0"/>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7187" y="2407662"/>
            <a:ext cx="5572125" cy="359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584741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020712" y="563485"/>
            <a:ext cx="9178424" cy="1095982"/>
          </a:xfrm>
        </p:spPr>
        <p:txBody>
          <a:bodyPr anchor="b">
            <a:noAutofit/>
          </a:bodyPr>
          <a:lstStyle/>
          <a:p>
            <a:pPr>
              <a:spcBef>
                <a:spcPts val="0"/>
              </a:spcBef>
            </a:pPr>
            <a:r>
              <a:rPr lang="ja-JP" altLang="en-US" sz="3500" dirty="0"/>
              <a:t>⑦</a:t>
            </a:r>
            <a:r>
              <a:rPr lang="ja-JP" altLang="en-US" sz="3500" dirty="0" smtClean="0"/>
              <a:t>．</a:t>
            </a:r>
            <a:r>
              <a:rPr lang="en-US" altLang="ja-JP" sz="3500" dirty="0" smtClean="0"/>
              <a:t> </a:t>
            </a:r>
            <a:r>
              <a:rPr lang="en-US" altLang="ja-JP" sz="3500" dirty="0" err="1" smtClean="0"/>
              <a:t>InstantiationException</a:t>
            </a:r>
            <a:r>
              <a:rPr lang="en-US" altLang="ja-JP" sz="3500" dirty="0" smtClean="0"/>
              <a:t/>
            </a:r>
            <a:br>
              <a:rPr lang="en-US" altLang="ja-JP" sz="3500" dirty="0" smtClean="0"/>
            </a:br>
            <a:r>
              <a:rPr lang="ja-JP" altLang="en-US" sz="3500" dirty="0"/>
              <a:t>　</a:t>
            </a:r>
            <a:r>
              <a:rPr lang="ja-JP" altLang="en-US" sz="3500" dirty="0" smtClean="0"/>
              <a:t>　　</a:t>
            </a:r>
            <a:r>
              <a:rPr lang="en-US" altLang="ja-JP" sz="3500" dirty="0" smtClean="0"/>
              <a:t>(</a:t>
            </a:r>
            <a:r>
              <a:rPr lang="ja-JP" altLang="en-US" sz="3500" dirty="0"/>
              <a:t>インスタンス化不可のクラスを</a:t>
            </a:r>
            <a:r>
              <a:rPr lang="en-US" altLang="ja-JP" sz="3500" dirty="0"/>
              <a:t>new</a:t>
            </a:r>
            <a:r>
              <a:rPr lang="ja-JP" altLang="en-US" sz="3500" dirty="0"/>
              <a:t>した時</a:t>
            </a:r>
            <a:r>
              <a:rPr lang="en-US" altLang="ja-JP" sz="3500" dirty="0"/>
              <a:t>)</a:t>
            </a: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22</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2904094" y="1979578"/>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a:t>サンプル</a:t>
            </a:r>
            <a:endParaRPr lang="en-US" altLang="ja-JP" sz="2100"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7677" y="2437732"/>
            <a:ext cx="6049962" cy="240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41348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203292" y="1279164"/>
            <a:ext cx="8924355" cy="723448"/>
          </a:xfrm>
        </p:spPr>
        <p:txBody>
          <a:bodyPr anchor="b">
            <a:normAutofit fontScale="90000"/>
          </a:bodyPr>
          <a:lstStyle/>
          <a:p>
            <a:r>
              <a:rPr lang="ja-JP" altLang="en-US" dirty="0">
                <a:latin typeface="ＭＳ Ｐゴシック (正文)"/>
              </a:rPr>
              <a:t>例外処理を行う方法</a:t>
            </a:r>
            <a:endParaRPr lang="en-US" altLang="ja-JP" dirty="0">
              <a:latin typeface="ＭＳ Ｐゴシック (正文)"/>
            </a:endParaRPr>
          </a:p>
        </p:txBody>
      </p:sp>
      <p:sp>
        <p:nvSpPr>
          <p:cNvPr id="3"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2897109" y="3144570"/>
            <a:ext cx="8302026" cy="1173434"/>
          </a:xfrm>
        </p:spPr>
        <p:txBody>
          <a:bodyPr anchor="t">
            <a:normAutofit/>
          </a:bodyPr>
          <a:lstStyle/>
          <a:p>
            <a:r>
              <a:rPr lang="ja-JP" altLang="en-US" sz="2100" dirty="0" smtClean="0"/>
              <a:t>・</a:t>
            </a:r>
            <a:r>
              <a:rPr lang="en-US" altLang="ja-JP" sz="2100" dirty="0" smtClean="0"/>
              <a:t>try…catch</a:t>
            </a:r>
            <a:r>
              <a:rPr lang="ja-JP" altLang="en-US" sz="2100" dirty="0" smtClean="0"/>
              <a:t>文</a:t>
            </a:r>
            <a:endParaRPr lang="en-US" altLang="ja-JP" sz="2100" dirty="0" smtClean="0"/>
          </a:p>
          <a:p>
            <a:r>
              <a:rPr lang="ja-JP" altLang="en-US" sz="2100" dirty="0" smtClean="0"/>
              <a:t>・</a:t>
            </a:r>
            <a:r>
              <a:rPr lang="en-US" altLang="ja-JP" sz="2100" dirty="0" smtClean="0"/>
              <a:t>THROW</a:t>
            </a:r>
            <a:r>
              <a:rPr lang="ja-JP" altLang="en-US" sz="2100" dirty="0" smtClean="0"/>
              <a:t>／</a:t>
            </a:r>
            <a:r>
              <a:rPr lang="en-US" altLang="ja-JP" sz="2100" dirty="0" smtClean="0"/>
              <a:t>THROWS</a:t>
            </a:r>
            <a:r>
              <a:rPr lang="ja-JP" altLang="en-US" sz="2100" dirty="0" smtClean="0"/>
              <a:t>文</a:t>
            </a:r>
            <a:endParaRPr lang="en-US" altLang="ja-JP" sz="2100" dirty="0" smtClean="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23</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400" dirty="0"/>
              <a:t>そんな例外に対処するには、以下の二つの方法があります。</a:t>
            </a:r>
            <a:endParaRPr lang="en-US" altLang="ja-JP" sz="2100" dirty="0" smtClean="0"/>
          </a:p>
        </p:txBody>
      </p:sp>
    </p:spTree>
    <p:extLst>
      <p:ext uri="{BB962C8B-B14F-4D97-AF65-F5344CB8AC3E}">
        <p14:creationId xmlns:p14="http://schemas.microsoft.com/office/powerpoint/2010/main" val="331018334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112608" y="1065541"/>
            <a:ext cx="8924355" cy="712380"/>
          </a:xfrm>
        </p:spPr>
        <p:txBody>
          <a:bodyPr anchor="b">
            <a:normAutofit fontScale="90000"/>
          </a:bodyPr>
          <a:lstStyle/>
          <a:p>
            <a:r>
              <a:rPr lang="en-US" altLang="ja-JP" dirty="0"/>
              <a:t>try…catch</a:t>
            </a:r>
            <a:r>
              <a:rPr lang="ja-JP" altLang="en-US" dirty="0"/>
              <a:t>文</a:t>
            </a:r>
            <a:endParaRPr kumimoji="1" lang="ja-JP" altLang="en-US" dirty="0">
              <a:solidFill>
                <a:srgbClr val="FFFFFF"/>
              </a:solidFill>
            </a:endParaRPr>
          </a:p>
        </p:txBody>
      </p:sp>
      <p:sp>
        <p:nvSpPr>
          <p:cNvPr id="3"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2458801" y="1872047"/>
            <a:ext cx="8302026" cy="1914022"/>
          </a:xfrm>
        </p:spPr>
        <p:txBody>
          <a:bodyPr anchor="t">
            <a:noAutofit/>
          </a:bodyPr>
          <a:lstStyle/>
          <a:p>
            <a:r>
              <a:rPr lang="ja-JP" altLang="en-US" sz="1900" dirty="0"/>
              <a:t>・</a:t>
            </a:r>
            <a:r>
              <a:rPr lang="en-US" altLang="ja-JP" sz="1900" dirty="0" smtClean="0"/>
              <a:t>try</a:t>
            </a:r>
            <a:r>
              <a:rPr lang="ja-JP" altLang="en-US" sz="1900" dirty="0" smtClean="0"/>
              <a:t>ブロック内に例外の発生する可能性がある処理を記述し、例外が発生した場合には</a:t>
            </a:r>
            <a:r>
              <a:rPr lang="en-US" altLang="ja-JP" sz="1900" dirty="0" smtClean="0"/>
              <a:t>catch</a:t>
            </a:r>
            <a:r>
              <a:rPr lang="ja-JP" altLang="en-US" sz="1900" dirty="0" smtClean="0"/>
              <a:t>ブロック内の処理が実行されます。</a:t>
            </a:r>
            <a:endParaRPr lang="en-US" altLang="ja-JP" sz="1900" dirty="0" smtClean="0"/>
          </a:p>
          <a:p>
            <a:r>
              <a:rPr lang="ja-JP" altLang="en-US" sz="1900" dirty="0"/>
              <a:t>・その場でエラーへ対処する→</a:t>
            </a:r>
            <a:r>
              <a:rPr lang="en-US" altLang="ja-JP" sz="1900" dirty="0"/>
              <a:t>try-catch</a:t>
            </a:r>
            <a:r>
              <a:rPr lang="ja-JP" altLang="en-US" sz="1900" dirty="0"/>
              <a:t>文を使</a:t>
            </a:r>
            <a:r>
              <a:rPr lang="ja-JP" altLang="en-US" sz="1900" dirty="0" smtClean="0"/>
              <a:t>う。</a:t>
            </a:r>
            <a:endParaRPr lang="en-US" altLang="ja-JP" sz="1900" dirty="0"/>
          </a:p>
          <a:p>
            <a:r>
              <a:rPr lang="ja-JP" altLang="en-US" sz="1900" dirty="0"/>
              <a:t>・</a:t>
            </a:r>
            <a:r>
              <a:rPr lang="en-US" altLang="ja-JP" sz="1900" dirty="0"/>
              <a:t>try-catch</a:t>
            </a:r>
            <a:r>
              <a:rPr lang="ja-JP" altLang="en-US" sz="1900" dirty="0"/>
              <a:t>を用いる場合は例外処理を実施後、それ以降の処理も実行</a:t>
            </a:r>
            <a:r>
              <a:rPr lang="ja-JP" altLang="en-US" sz="1900" dirty="0" smtClean="0"/>
              <a:t>されます。</a:t>
            </a: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24</a:t>
            </a:fld>
            <a:endParaRPr kumimoji="1" lang="ja-JP" alt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7736" y="3920600"/>
            <a:ext cx="2962275" cy="885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366387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2292546" y="874519"/>
            <a:ext cx="8302026" cy="440403"/>
          </a:xfrm>
        </p:spPr>
        <p:txBody>
          <a:bodyPr anchor="t">
            <a:noAutofit/>
          </a:bodyPr>
          <a:lstStyle/>
          <a:p>
            <a:r>
              <a:rPr lang="ja-JP" altLang="en-US" sz="1900" dirty="0" smtClean="0"/>
              <a:t>サンプル①</a:t>
            </a:r>
            <a:endParaRPr lang="en-US" altLang="ja-JP" sz="1900" dirty="0" smtClean="0">
              <a:solidFill>
                <a:srgbClr val="FF0000"/>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25</a:t>
            </a:fld>
            <a:endParaRPr kumimoji="1" lang="ja-JP" altLang="en-US"/>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52" y="1339076"/>
            <a:ext cx="6021388"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サブタイトル 2">
            <a:extLst>
              <a:ext uri="{FF2B5EF4-FFF2-40B4-BE49-F238E27FC236}">
                <a16:creationId xmlns:a16="http://schemas.microsoft.com/office/drawing/2014/main" xmlns="" id="{44F2B53F-5AB2-4BCD-9167-A2941A6AD42B}"/>
              </a:ext>
            </a:extLst>
          </p:cNvPr>
          <p:cNvSpPr txBox="1">
            <a:spLocks/>
          </p:cNvSpPr>
          <p:nvPr/>
        </p:nvSpPr>
        <p:spPr>
          <a:xfrm>
            <a:off x="2388781" y="3647948"/>
            <a:ext cx="8302026" cy="440403"/>
          </a:xfrm>
          <a:prstGeom prst="rect">
            <a:avLst/>
          </a:prstGeom>
        </p:spPr>
        <p:txBody>
          <a:bodyPr vert="horz" lIns="91440" tIns="45720" rIns="91440" bIns="45720" rtlCol="0" anchor="t">
            <a:no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1900" dirty="0" smtClean="0"/>
              <a:t>サンプル②　　</a:t>
            </a:r>
            <a:r>
              <a:rPr lang="en-US" altLang="ja-JP" sz="1900" dirty="0" smtClean="0"/>
              <a:t>※JAVA7</a:t>
            </a:r>
            <a:r>
              <a:rPr lang="ja-JP" altLang="en-US" sz="1900" dirty="0" smtClean="0"/>
              <a:t>以降　　</a:t>
            </a:r>
            <a:r>
              <a:rPr lang="en-US" altLang="ja-JP" sz="1700" dirty="0" smtClean="0">
                <a:solidFill>
                  <a:srgbClr val="FF0000"/>
                </a:solidFill>
              </a:rPr>
              <a:t>finally</a:t>
            </a:r>
            <a:r>
              <a:rPr lang="ja-JP" altLang="en-US" sz="1700" dirty="0">
                <a:solidFill>
                  <a:srgbClr val="FF0000"/>
                </a:solidFill>
              </a:rPr>
              <a:t>句でのリソースを</a:t>
            </a:r>
            <a:r>
              <a:rPr lang="en-US" altLang="ja-JP" sz="1700" dirty="0">
                <a:solidFill>
                  <a:srgbClr val="FF0000"/>
                </a:solidFill>
              </a:rPr>
              <a:t>close</a:t>
            </a:r>
            <a:r>
              <a:rPr lang="ja-JP" altLang="en-US" sz="1700" dirty="0">
                <a:solidFill>
                  <a:srgbClr val="FF0000"/>
                </a:solidFill>
              </a:rPr>
              <a:t>する記述が</a:t>
            </a:r>
            <a:r>
              <a:rPr lang="ja-JP" altLang="en-US" sz="1700" dirty="0" smtClean="0">
                <a:solidFill>
                  <a:srgbClr val="FF0000"/>
                </a:solidFill>
              </a:rPr>
              <a:t>不要となる。</a:t>
            </a:r>
            <a:endParaRPr lang="en-US" altLang="ja-JP" sz="1700" dirty="0" smtClean="0">
              <a:solidFill>
                <a:srgbClr val="FF0000"/>
              </a:solidFill>
            </a:endParaRPr>
          </a:p>
        </p:txBody>
      </p:sp>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7357" y="4088351"/>
            <a:ext cx="5992812"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271512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2194305" y="806506"/>
            <a:ext cx="8302026" cy="568873"/>
          </a:xfrm>
        </p:spPr>
        <p:txBody>
          <a:bodyPr anchor="t">
            <a:noAutofit/>
          </a:bodyPr>
          <a:lstStyle/>
          <a:p>
            <a:r>
              <a:rPr lang="ja-JP" altLang="en-US" sz="2200" b="1" dirty="0"/>
              <a:t>複数の例外を</a:t>
            </a:r>
            <a:r>
              <a:rPr lang="en-US" altLang="ja-JP" sz="2200" b="1" dirty="0"/>
              <a:t>catch</a:t>
            </a:r>
            <a:r>
              <a:rPr lang="ja-JP" altLang="en-US" sz="2200" b="1" dirty="0"/>
              <a:t>したい時</a:t>
            </a:r>
            <a:endParaRPr lang="en-US" altLang="ja-JP" sz="2200" dirty="0" smtClean="0">
              <a:solidFill>
                <a:srgbClr val="FF0000"/>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26</a:t>
            </a:fld>
            <a:endParaRPr kumimoji="1" lang="ja-JP" altLang="en-US"/>
          </a:p>
        </p:txBody>
      </p:sp>
      <p:sp>
        <p:nvSpPr>
          <p:cNvPr id="9" name="サブタイトル 2">
            <a:extLst>
              <a:ext uri="{FF2B5EF4-FFF2-40B4-BE49-F238E27FC236}">
                <a16:creationId xmlns:a16="http://schemas.microsoft.com/office/drawing/2014/main" xmlns="" id="{44F2B53F-5AB2-4BCD-9167-A2941A6AD42B}"/>
              </a:ext>
            </a:extLst>
          </p:cNvPr>
          <p:cNvSpPr txBox="1">
            <a:spLocks/>
          </p:cNvSpPr>
          <p:nvPr/>
        </p:nvSpPr>
        <p:spPr>
          <a:xfrm>
            <a:off x="2480291" y="3868149"/>
            <a:ext cx="8302026" cy="440403"/>
          </a:xfrm>
          <a:prstGeom prst="rect">
            <a:avLst/>
          </a:prstGeom>
        </p:spPr>
        <p:txBody>
          <a:bodyPr vert="horz" lIns="91440" tIns="45720" rIns="91440" bIns="45720" rtlCol="0" anchor="t">
            <a:no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1900" dirty="0" smtClean="0"/>
              <a:t>サンプル②　　</a:t>
            </a:r>
            <a:r>
              <a:rPr lang="en-US" altLang="ja-JP" sz="1900" dirty="0" smtClean="0"/>
              <a:t>※JAVA7</a:t>
            </a:r>
            <a:r>
              <a:rPr lang="ja-JP" altLang="en-US" sz="1900" dirty="0" smtClean="0"/>
              <a:t>以降</a:t>
            </a:r>
            <a:endParaRPr lang="en-US" altLang="ja-JP" sz="1900" dirty="0" smtClean="0">
              <a:solidFill>
                <a:srgbClr val="FF0000"/>
              </a:solidFill>
            </a:endParaRPr>
          </a:p>
        </p:txBody>
      </p:sp>
      <p:sp>
        <p:nvSpPr>
          <p:cNvPr id="7" name="サブタイトル 2">
            <a:extLst>
              <a:ext uri="{FF2B5EF4-FFF2-40B4-BE49-F238E27FC236}">
                <a16:creationId xmlns:a16="http://schemas.microsoft.com/office/drawing/2014/main" xmlns="" id="{44F2B53F-5AB2-4BCD-9167-A2941A6AD42B}"/>
              </a:ext>
            </a:extLst>
          </p:cNvPr>
          <p:cNvSpPr txBox="1">
            <a:spLocks/>
          </p:cNvSpPr>
          <p:nvPr/>
        </p:nvSpPr>
        <p:spPr>
          <a:xfrm>
            <a:off x="2417357" y="1353142"/>
            <a:ext cx="8302026" cy="440403"/>
          </a:xfrm>
          <a:prstGeom prst="rect">
            <a:avLst/>
          </a:prstGeom>
        </p:spPr>
        <p:txBody>
          <a:bodyPr vert="horz" lIns="91440" tIns="45720" rIns="91440" bIns="45720" rtlCol="0" anchor="t">
            <a:no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1900" dirty="0" smtClean="0"/>
              <a:t>サンプル</a:t>
            </a:r>
            <a:r>
              <a:rPr lang="ja-JP" altLang="en-US" sz="1900" dirty="0"/>
              <a:t>①</a:t>
            </a:r>
            <a:endParaRPr lang="en-US" altLang="ja-JP" sz="1900" dirty="0" smtClean="0">
              <a:solidFill>
                <a:srgbClr val="FF0000"/>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5815" y="1793545"/>
            <a:ext cx="360045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5815" y="4263065"/>
            <a:ext cx="6707188"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29051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build="p"/>
      <p:bldP spid="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173064" y="825742"/>
            <a:ext cx="8924355" cy="708334"/>
          </a:xfrm>
        </p:spPr>
        <p:txBody>
          <a:bodyPr anchor="b">
            <a:normAutofit fontScale="90000"/>
          </a:bodyPr>
          <a:lstStyle/>
          <a:p>
            <a:r>
              <a:rPr lang="en-US" altLang="zh-CN" b="1" dirty="0" smtClean="0"/>
              <a:t>throw</a:t>
            </a:r>
            <a:r>
              <a:rPr lang="zh-CN" altLang="en-US" b="1" dirty="0" smtClean="0"/>
              <a:t>文</a:t>
            </a:r>
            <a:endParaRPr kumimoji="1" lang="ja-JP" altLang="en-US" dirty="0">
              <a:solidFill>
                <a:srgbClr val="FFFFFF"/>
              </a:solidFill>
            </a:endParaRPr>
          </a:p>
        </p:txBody>
      </p:sp>
      <p:sp>
        <p:nvSpPr>
          <p:cNvPr id="3"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2579714" y="1569765"/>
            <a:ext cx="8302026" cy="1800668"/>
          </a:xfrm>
        </p:spPr>
        <p:txBody>
          <a:bodyPr anchor="t">
            <a:noAutofit/>
          </a:bodyPr>
          <a:lstStyle/>
          <a:p>
            <a:r>
              <a:rPr lang="ja-JP" altLang="en-US" sz="1900" dirty="0" smtClean="0"/>
              <a:t>・</a:t>
            </a:r>
            <a:r>
              <a:rPr lang="ja-JP" altLang="en-US" sz="1800" dirty="0"/>
              <a:t>メソッドの</a:t>
            </a:r>
            <a:r>
              <a:rPr lang="ja-JP" altLang="en-US" sz="1800" b="1" dirty="0"/>
              <a:t>中</a:t>
            </a:r>
            <a:r>
              <a:rPr lang="ja-JP" altLang="en-US" sz="1800" dirty="0"/>
              <a:t>で、例外を投げる命令キーワード 。</a:t>
            </a:r>
            <a:endParaRPr lang="en-US" altLang="ja-JP" sz="1900" dirty="0"/>
          </a:p>
          <a:p>
            <a:r>
              <a:rPr lang="ja-JP" altLang="en-US" sz="1900" dirty="0" smtClean="0"/>
              <a:t>・</a:t>
            </a:r>
            <a:r>
              <a:rPr lang="ja-JP" altLang="en-US" sz="1800" dirty="0"/>
              <a:t>任意のタイミングで例外を発生</a:t>
            </a:r>
            <a:r>
              <a:rPr lang="ja-JP" altLang="en-US" sz="1800" dirty="0" smtClean="0"/>
              <a:t>させ</a:t>
            </a:r>
            <a:r>
              <a:rPr lang="ja-JP" altLang="en-US" sz="1800" dirty="0"/>
              <a:t>て</a:t>
            </a:r>
            <a:r>
              <a:rPr lang="ja-JP" altLang="en-US" sz="1800" dirty="0" smtClean="0"/>
              <a:t>例外</a:t>
            </a:r>
            <a:r>
              <a:rPr lang="ja-JP" altLang="en-US" sz="1800" dirty="0"/>
              <a:t>処理を行うことができます。 </a:t>
            </a:r>
            <a:endParaRPr lang="en-US" altLang="ja-JP" sz="1800" dirty="0" smtClean="0"/>
          </a:p>
          <a:p>
            <a:r>
              <a:rPr lang="ja-JP" altLang="en-US" sz="1800" dirty="0" smtClean="0"/>
              <a:t>・</a:t>
            </a:r>
            <a:r>
              <a:rPr lang="en-US" altLang="ja-JP" sz="1800" dirty="0"/>
              <a:t>throw</a:t>
            </a:r>
            <a:r>
              <a:rPr lang="ja-JP" altLang="en-US" sz="1800" dirty="0"/>
              <a:t>を用いる場合は呼び出し元に処理を投げるので、呼び出し元の処理によってはプログラム全体の処理が停止することもあります。</a:t>
            </a:r>
            <a:endParaRPr lang="en-US" altLang="ja-JP" sz="1800" dirty="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27</a:t>
            </a:fld>
            <a:endParaRPr kumimoji="1" lang="ja-JP" alt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6379" y="3546961"/>
            <a:ext cx="6469062" cy="235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53621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157950" y="833300"/>
            <a:ext cx="8924355" cy="738562"/>
          </a:xfrm>
        </p:spPr>
        <p:txBody>
          <a:bodyPr anchor="b">
            <a:normAutofit fontScale="90000"/>
          </a:bodyPr>
          <a:lstStyle/>
          <a:p>
            <a:r>
              <a:rPr lang="en-US" altLang="zh-CN" b="1" dirty="0" err="1" smtClean="0"/>
              <a:t>throwS</a:t>
            </a:r>
            <a:r>
              <a:rPr lang="zh-CN" altLang="en-US" b="1" dirty="0" smtClean="0"/>
              <a:t>文</a:t>
            </a:r>
            <a:endParaRPr kumimoji="1" lang="ja-JP" altLang="en-US" dirty="0">
              <a:solidFill>
                <a:srgbClr val="FFFFFF"/>
              </a:solidFill>
            </a:endParaRPr>
          </a:p>
        </p:txBody>
      </p:sp>
      <p:sp>
        <p:nvSpPr>
          <p:cNvPr id="3"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2546717" y="1652892"/>
            <a:ext cx="8486164" cy="3274287"/>
          </a:xfrm>
        </p:spPr>
        <p:txBody>
          <a:bodyPr anchor="t">
            <a:noAutofit/>
          </a:bodyPr>
          <a:lstStyle/>
          <a:p>
            <a:r>
              <a:rPr lang="ja-JP" altLang="en-US" sz="1800" dirty="0"/>
              <a:t>・メソッドの</a:t>
            </a:r>
            <a:r>
              <a:rPr lang="ja-JP" altLang="en-US" sz="1800" b="1" dirty="0"/>
              <a:t>宣言</a:t>
            </a:r>
            <a:r>
              <a:rPr lang="ja-JP" altLang="en-US" sz="1800" dirty="0" smtClean="0"/>
              <a:t>でこの</a:t>
            </a:r>
            <a:r>
              <a:rPr lang="ja-JP" altLang="en-US" sz="1800" dirty="0"/>
              <a:t>例外を投げる可能性があるという宣言すること。</a:t>
            </a:r>
            <a:endParaRPr lang="en-US" altLang="ja-JP" sz="1800" dirty="0"/>
          </a:p>
          <a:p>
            <a:r>
              <a:rPr lang="ja-JP" altLang="en-US" sz="1800" dirty="0" smtClean="0"/>
              <a:t>・</a:t>
            </a:r>
            <a:r>
              <a:rPr lang="en-US" altLang="ja-JP" sz="1800" dirty="0" smtClean="0"/>
              <a:t>throws</a:t>
            </a:r>
            <a:r>
              <a:rPr lang="ja-JP" altLang="en-US" sz="1800" dirty="0"/>
              <a:t>は例外が発生した場合、呼び出し元に例外処理を投げることができます。　</a:t>
            </a:r>
            <a:endParaRPr lang="en-US" altLang="ja-JP" sz="1800" dirty="0" smtClean="0"/>
          </a:p>
          <a:p>
            <a:r>
              <a:rPr lang="ja-JP" altLang="en-US" sz="1800" dirty="0" smtClean="0"/>
              <a:t>・</a:t>
            </a:r>
            <a:r>
              <a:rPr lang="ja-JP" altLang="en-US" sz="1800" dirty="0"/>
              <a:t>例外処理が必要な処理を含むメソッドを使用する場合、そのメソッドを使用する場所でも</a:t>
            </a:r>
            <a:r>
              <a:rPr lang="ja-JP" altLang="en-US" sz="1800" b="1" dirty="0"/>
              <a:t>例外処理を記述する必要</a:t>
            </a:r>
            <a:r>
              <a:rPr lang="ja-JP" altLang="en-US" sz="1800" dirty="0"/>
              <a:t>があります</a:t>
            </a:r>
            <a:r>
              <a:rPr lang="ja-JP" altLang="en-US" sz="1800" dirty="0" smtClean="0"/>
              <a:t>。</a:t>
            </a:r>
            <a:endParaRPr lang="en-US" altLang="ja-JP" sz="1800" dirty="0" smtClean="0"/>
          </a:p>
          <a:p>
            <a:r>
              <a:rPr lang="ja-JP" altLang="en-US" sz="1800" dirty="0"/>
              <a:t>・</a:t>
            </a:r>
            <a:r>
              <a:rPr lang="ja-JP" altLang="en-US" sz="1800" dirty="0" smtClean="0"/>
              <a:t>例外</a:t>
            </a:r>
            <a:r>
              <a:rPr lang="ja-JP" altLang="en-US" sz="1800" dirty="0"/>
              <a:t>の種類が複数ある場合は、</a:t>
            </a:r>
            <a:r>
              <a:rPr lang="en-US" altLang="ja-JP" sz="1800" dirty="0"/>
              <a:t>throws</a:t>
            </a:r>
            <a:r>
              <a:rPr lang="ja-JP" altLang="en-US" sz="1800" dirty="0"/>
              <a:t>の後にそれぞれの呼び出し元を「</a:t>
            </a:r>
            <a:r>
              <a:rPr lang="en-US" altLang="ja-JP" sz="1800" dirty="0"/>
              <a:t>,</a:t>
            </a:r>
            <a:r>
              <a:rPr lang="ja-JP" altLang="en-US" sz="1800" dirty="0"/>
              <a:t>」</a:t>
            </a:r>
            <a:r>
              <a:rPr lang="en-US" altLang="ja-JP" sz="1800" dirty="0"/>
              <a:t>(</a:t>
            </a:r>
            <a:r>
              <a:rPr lang="ja-JP" altLang="en-US" sz="1800" dirty="0"/>
              <a:t>カンマ</a:t>
            </a:r>
            <a:r>
              <a:rPr lang="en-US" altLang="ja-JP" sz="1800" dirty="0"/>
              <a:t>)</a:t>
            </a:r>
            <a:r>
              <a:rPr lang="ja-JP" altLang="en-US" sz="1800" dirty="0"/>
              <a:t>で区切って記述します</a:t>
            </a:r>
            <a:r>
              <a:rPr lang="ja-JP" altLang="en-US" sz="1800" dirty="0" smtClean="0"/>
              <a:t>。</a:t>
            </a:r>
            <a:endParaRPr lang="en-US" altLang="ja-JP" sz="1800" dirty="0" smtClean="0"/>
          </a:p>
          <a:p>
            <a:r>
              <a:rPr lang="en-US" altLang="ja-JP" sz="1800" dirty="0" smtClean="0">
                <a:solidFill>
                  <a:srgbClr val="FF0000"/>
                </a:solidFill>
              </a:rPr>
              <a:t>※</a:t>
            </a:r>
            <a:r>
              <a:rPr lang="en-US" altLang="ja-JP" sz="1800" dirty="0">
                <a:solidFill>
                  <a:srgbClr val="FF0000"/>
                </a:solidFill>
              </a:rPr>
              <a:t>throws</a:t>
            </a:r>
            <a:r>
              <a:rPr lang="ja-JP" altLang="en-US" sz="1800" dirty="0">
                <a:solidFill>
                  <a:srgbClr val="FF0000"/>
                </a:solidFill>
              </a:rPr>
              <a:t>宣言により</a:t>
            </a:r>
            <a:r>
              <a:rPr lang="en-US" altLang="ja-JP" sz="1800" dirty="0">
                <a:solidFill>
                  <a:srgbClr val="FF0000"/>
                </a:solidFill>
              </a:rPr>
              <a:t>catch</a:t>
            </a:r>
            <a:r>
              <a:rPr lang="ja-JP" altLang="en-US" sz="1800" dirty="0">
                <a:solidFill>
                  <a:srgbClr val="FF0000"/>
                </a:solidFill>
              </a:rPr>
              <a:t>すべき検査例外が呼び出し側からわかるため、そのようなメソッドは</a:t>
            </a:r>
            <a:r>
              <a:rPr lang="en-US" altLang="ja-JP" sz="1800" dirty="0">
                <a:solidFill>
                  <a:srgbClr val="FF0000"/>
                </a:solidFill>
              </a:rPr>
              <a:t>try-catch</a:t>
            </a:r>
            <a:r>
              <a:rPr lang="ja-JP" altLang="en-US" sz="1800" dirty="0">
                <a:solidFill>
                  <a:srgbClr val="FF0000"/>
                </a:solidFill>
              </a:rPr>
              <a:t>で囲まなければコンパイルエラーになる</a:t>
            </a:r>
          </a:p>
          <a:p>
            <a:endParaRPr lang="en-US" altLang="ja-JP" sz="1800" dirty="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28</a:t>
            </a:fld>
            <a:endParaRPr kumimoji="1" lang="ja-JP" altLang="en-US"/>
          </a:p>
        </p:txBody>
      </p:sp>
    </p:spTree>
    <p:extLst>
      <p:ext uri="{BB962C8B-B14F-4D97-AF65-F5344CB8AC3E}">
        <p14:creationId xmlns:p14="http://schemas.microsoft.com/office/powerpoint/2010/main" val="214992925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29</a:t>
            </a:fld>
            <a:endParaRPr kumimoji="1" lang="ja-JP" altLang="en-US"/>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2610" y="1640229"/>
            <a:ext cx="6069012" cy="206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2554274" y="476251"/>
            <a:ext cx="8486164" cy="1028700"/>
          </a:xfrm>
        </p:spPr>
        <p:txBody>
          <a:bodyPr anchor="t">
            <a:noAutofit/>
          </a:bodyPr>
          <a:lstStyle/>
          <a:p>
            <a:r>
              <a:rPr lang="ja-JP" altLang="en-US" sz="1800" dirty="0"/>
              <a:t>例外の種類が複数ある場合は、</a:t>
            </a:r>
            <a:r>
              <a:rPr lang="en-US" altLang="ja-JP" sz="1800" dirty="0"/>
              <a:t>throws</a:t>
            </a:r>
            <a:r>
              <a:rPr lang="ja-JP" altLang="en-US" sz="1800" dirty="0"/>
              <a:t>の後にそれぞれの呼び出し元を「</a:t>
            </a:r>
            <a:r>
              <a:rPr lang="en-US" altLang="ja-JP" sz="1800" dirty="0"/>
              <a:t>,</a:t>
            </a:r>
            <a:r>
              <a:rPr lang="ja-JP" altLang="en-US" sz="1800" dirty="0"/>
              <a:t>」</a:t>
            </a:r>
            <a:r>
              <a:rPr lang="en-US" altLang="ja-JP" sz="1800" dirty="0"/>
              <a:t>(</a:t>
            </a:r>
            <a:r>
              <a:rPr lang="ja-JP" altLang="en-US" sz="1800" dirty="0"/>
              <a:t>カンマ</a:t>
            </a:r>
            <a:r>
              <a:rPr lang="en-US" altLang="ja-JP" sz="1800" dirty="0"/>
              <a:t>)</a:t>
            </a:r>
            <a:r>
              <a:rPr lang="ja-JP" altLang="en-US" sz="1800" dirty="0"/>
              <a:t>で区切って記述</a:t>
            </a:r>
            <a:r>
              <a:rPr lang="ja-JP" altLang="en-US" sz="1800" dirty="0" smtClean="0"/>
              <a:t>します</a:t>
            </a:r>
            <a:r>
              <a:rPr lang="ja-JP" altLang="en-US" sz="1800" dirty="0"/>
              <a:t>。</a:t>
            </a:r>
            <a:endParaRPr lang="en-US" altLang="ja-JP" sz="1800" dirty="0" smtClean="0"/>
          </a:p>
          <a:p>
            <a:r>
              <a:rPr lang="ja-JP" altLang="en-US" sz="1800" dirty="0" smtClean="0"/>
              <a:t>例</a:t>
            </a:r>
            <a:r>
              <a:rPr lang="ja-JP" altLang="en-US" sz="1800" dirty="0" smtClean="0"/>
              <a:t>）</a:t>
            </a:r>
            <a:endParaRPr lang="en-US" altLang="ja-JP" sz="1800" dirty="0"/>
          </a:p>
        </p:txBody>
      </p:sp>
    </p:spTree>
    <p:extLst>
      <p:ext uri="{BB962C8B-B14F-4D97-AF65-F5344CB8AC3E}">
        <p14:creationId xmlns:p14="http://schemas.microsoft.com/office/powerpoint/2010/main" val="151706885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2685512" y="2564599"/>
            <a:ext cx="8022792" cy="1380168"/>
          </a:xfrm>
        </p:spPr>
        <p:txBody>
          <a:bodyPr anchor="t">
            <a:normAutofit/>
          </a:bodyPr>
          <a:lstStyle/>
          <a:p>
            <a:r>
              <a:rPr lang="ja-JP" altLang="en-US" sz="1700" dirty="0" smtClean="0"/>
              <a:t>プログラム</a:t>
            </a:r>
            <a:r>
              <a:rPr lang="ja-JP" altLang="en-US" sz="1700" dirty="0"/>
              <a:t>実行中に異</a:t>
            </a:r>
            <a:r>
              <a:rPr lang="ja-JP" altLang="en-US" sz="1700" dirty="0" smtClean="0"/>
              <a:t>常が</a:t>
            </a:r>
            <a:r>
              <a:rPr lang="ja-JP" altLang="en-US" sz="1700" dirty="0"/>
              <a:t>発</a:t>
            </a:r>
            <a:r>
              <a:rPr lang="ja-JP" altLang="en-US" sz="1700" dirty="0" smtClean="0"/>
              <a:t>生して正常</a:t>
            </a:r>
            <a:r>
              <a:rPr lang="ja-JP" altLang="en-US" sz="1700" dirty="0"/>
              <a:t>に実行できない場合に</a:t>
            </a:r>
            <a:r>
              <a:rPr lang="ja-JP" altLang="en-US" sz="1700" dirty="0" smtClean="0"/>
              <a:t>、“</a:t>
            </a:r>
            <a:r>
              <a:rPr lang="ja-JP" altLang="en-US" sz="1700" dirty="0"/>
              <a:t>例外（</a:t>
            </a:r>
            <a:r>
              <a:rPr lang="en-US" altLang="ja-JP" sz="1700" dirty="0"/>
              <a:t>Exception</a:t>
            </a:r>
            <a:r>
              <a:rPr lang="ja-JP" altLang="en-US" sz="1700" dirty="0"/>
              <a:t>）”と呼</a:t>
            </a:r>
            <a:r>
              <a:rPr lang="ja-JP" altLang="en-US" sz="1700" dirty="0" smtClean="0"/>
              <a:t>ばれること。</a:t>
            </a:r>
            <a:endParaRPr lang="en-US" altLang="ja-JP" sz="1700" b="1" dirty="0" smtClean="0">
              <a:solidFill>
                <a:srgbClr val="FF0000"/>
              </a:solidFill>
            </a:endParaRPr>
          </a:p>
        </p:txBody>
      </p:sp>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142836" y="1105352"/>
            <a:ext cx="8924355" cy="1330030"/>
          </a:xfrm>
        </p:spPr>
        <p:txBody>
          <a:bodyPr anchor="b">
            <a:normAutofit/>
          </a:bodyPr>
          <a:lstStyle/>
          <a:p>
            <a:r>
              <a:rPr lang="ja-JP" altLang="en-US" dirty="0" smtClean="0">
                <a:latin typeface="ＭＳ Ｐゴシック (正文)"/>
              </a:rPr>
              <a:t>例外とは（</a:t>
            </a:r>
            <a:r>
              <a:rPr lang="en-US" altLang="ja-JP" dirty="0" smtClean="0"/>
              <a:t>Exception</a:t>
            </a:r>
            <a:r>
              <a:rPr lang="ja-JP" altLang="en-US" dirty="0" smtClean="0">
                <a:solidFill>
                  <a:srgbClr val="FFFFFF"/>
                </a:solidFill>
              </a:rPr>
              <a:t>）</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3</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2621872" y="2544023"/>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endParaRPr lang="en-US" altLang="ja-JP" sz="2100" dirty="0" smtClean="0"/>
          </a:p>
        </p:txBody>
      </p:sp>
    </p:spTree>
    <p:extLst>
      <p:ext uri="{BB962C8B-B14F-4D97-AF65-F5344CB8AC3E}">
        <p14:creationId xmlns:p14="http://schemas.microsoft.com/office/powerpoint/2010/main" val="22532420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1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30</a:t>
            </a:fld>
            <a:endParaRPr kumimoji="1" lang="ja-JP" altLang="en-US"/>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6156" y="1578946"/>
            <a:ext cx="6002338" cy="479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2320006" y="375755"/>
            <a:ext cx="8486164" cy="1203191"/>
          </a:xfrm>
        </p:spPr>
        <p:txBody>
          <a:bodyPr anchor="t">
            <a:noAutofit/>
          </a:bodyPr>
          <a:lstStyle/>
          <a:p>
            <a:r>
              <a:rPr lang="ja-JP" altLang="en-US" sz="1800" dirty="0" smtClean="0"/>
              <a:t>例外</a:t>
            </a:r>
            <a:r>
              <a:rPr lang="ja-JP" altLang="en-US" sz="1800" dirty="0"/>
              <a:t>処理が必要な処理を含むメソッドを使用する場合、そのメソッドを使用する場所でも</a:t>
            </a:r>
            <a:r>
              <a:rPr lang="ja-JP" altLang="en-US" sz="1800" b="1" dirty="0"/>
              <a:t>例外処理を記述する必要</a:t>
            </a:r>
            <a:r>
              <a:rPr lang="ja-JP" altLang="en-US" sz="1800" dirty="0"/>
              <a:t>があります</a:t>
            </a:r>
            <a:r>
              <a:rPr lang="ja-JP" altLang="en-US" sz="1800" dirty="0" smtClean="0"/>
              <a:t>。</a:t>
            </a:r>
            <a:endParaRPr lang="en-US" altLang="ja-JP" sz="1800" dirty="0"/>
          </a:p>
          <a:p>
            <a:r>
              <a:rPr lang="ja-JP" altLang="en-US" sz="1800" dirty="0" smtClean="0"/>
              <a:t>例）</a:t>
            </a:r>
            <a:endParaRPr lang="en-US" altLang="ja-JP" sz="1800" dirty="0"/>
          </a:p>
        </p:txBody>
      </p:sp>
    </p:spTree>
    <p:extLst>
      <p:ext uri="{BB962C8B-B14F-4D97-AF65-F5344CB8AC3E}">
        <p14:creationId xmlns:p14="http://schemas.microsoft.com/office/powerpoint/2010/main" val="401628833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2964375" y="1815230"/>
            <a:ext cx="8302026" cy="2004706"/>
          </a:xfrm>
        </p:spPr>
        <p:txBody>
          <a:bodyPr anchor="t">
            <a:normAutofit/>
          </a:bodyPr>
          <a:lstStyle/>
          <a:p>
            <a:r>
              <a:rPr lang="ja-JP" altLang="en-US" sz="1700" b="1" dirty="0" smtClean="0"/>
              <a:t>・</a:t>
            </a:r>
            <a:r>
              <a:rPr lang="ja-JP" altLang="en-US" sz="1700" b="1" dirty="0"/>
              <a:t>例外の種</a:t>
            </a:r>
            <a:r>
              <a:rPr lang="ja-JP" altLang="en-US" sz="1700" b="1" dirty="0" smtClean="0"/>
              <a:t>別</a:t>
            </a:r>
            <a:r>
              <a:rPr lang="ja-JP" altLang="en-US" sz="1700" b="1" dirty="0"/>
              <a:t>一</a:t>
            </a:r>
            <a:r>
              <a:rPr lang="ja-JP" altLang="en-US" sz="1700" b="1" dirty="0" smtClean="0"/>
              <a:t>覧</a:t>
            </a:r>
            <a:r>
              <a:rPr lang="ja-JP" altLang="en-US" sz="1700" dirty="0"/>
              <a:t>　</a:t>
            </a:r>
            <a:endParaRPr lang="en-US" altLang="ja-JP" sz="1700" dirty="0" smtClean="0"/>
          </a:p>
          <a:p>
            <a:r>
              <a:rPr lang="ja-JP" altLang="en-US" sz="1700" dirty="0"/>
              <a:t>　１</a:t>
            </a:r>
            <a:r>
              <a:rPr lang="ja-JP" altLang="en-US" sz="1700" dirty="0" smtClean="0"/>
              <a:t>）．</a:t>
            </a:r>
            <a:r>
              <a:rPr lang="en-US" altLang="zh-CN" sz="1700" dirty="0" err="1" smtClean="0"/>
              <a:t>RuntimeException</a:t>
            </a:r>
            <a:r>
              <a:rPr lang="en-US" altLang="zh-CN" sz="1700" dirty="0" smtClean="0"/>
              <a:t> </a:t>
            </a:r>
            <a:r>
              <a:rPr lang="ja-JP" altLang="en-US" sz="1700" dirty="0" smtClean="0"/>
              <a:t>（非検証例外</a:t>
            </a:r>
            <a:r>
              <a:rPr lang="en-US" altLang="ja-JP" sz="1700" dirty="0" smtClean="0"/>
              <a:t>/</a:t>
            </a:r>
            <a:r>
              <a:rPr lang="ja-JP" altLang="en-US" sz="1700" dirty="0"/>
              <a:t>非チェック</a:t>
            </a:r>
            <a:r>
              <a:rPr lang="ja-JP" altLang="en-US" sz="1700" dirty="0" smtClean="0"/>
              <a:t>例外</a:t>
            </a:r>
            <a:r>
              <a:rPr lang="en-US" altLang="ja-JP" sz="1700" dirty="0" smtClean="0"/>
              <a:t>/</a:t>
            </a:r>
            <a:r>
              <a:rPr lang="ja-JP" altLang="en-US" sz="1700" dirty="0"/>
              <a:t>実行時例外</a:t>
            </a:r>
            <a:r>
              <a:rPr lang="ja-JP" altLang="en-US" sz="1700" dirty="0" smtClean="0"/>
              <a:t>）</a:t>
            </a:r>
            <a:endParaRPr lang="en-US" altLang="zh-CN" sz="1700" dirty="0" smtClean="0"/>
          </a:p>
          <a:p>
            <a:r>
              <a:rPr lang="ja-JP" altLang="en-US" sz="1700" dirty="0"/>
              <a:t>　２</a:t>
            </a:r>
            <a:r>
              <a:rPr lang="ja-JP" altLang="en-US" sz="1700" dirty="0" smtClean="0"/>
              <a:t>）．</a:t>
            </a:r>
            <a:r>
              <a:rPr lang="en-US" altLang="zh-CN" sz="1700" dirty="0" smtClean="0"/>
              <a:t>Exception </a:t>
            </a:r>
            <a:r>
              <a:rPr lang="ja-JP" altLang="en-US" sz="1700" dirty="0" smtClean="0"/>
              <a:t>（検証例外</a:t>
            </a:r>
            <a:r>
              <a:rPr lang="en-US" altLang="ja-JP" sz="1700" dirty="0" smtClean="0"/>
              <a:t>/</a:t>
            </a:r>
            <a:r>
              <a:rPr lang="ja-JP" altLang="en-US" sz="1700" dirty="0"/>
              <a:t>チェック例外</a:t>
            </a:r>
            <a:r>
              <a:rPr lang="ja-JP" altLang="en-US" sz="1700" dirty="0" smtClean="0"/>
              <a:t>）</a:t>
            </a:r>
            <a:r>
              <a:rPr lang="ja-JP" altLang="en-US" sz="1700" dirty="0"/>
              <a:t>　</a:t>
            </a:r>
            <a:endParaRPr lang="en-US" altLang="ja-JP" sz="1700" dirty="0" smtClean="0"/>
          </a:p>
          <a:p>
            <a:r>
              <a:rPr lang="ja-JP" altLang="en-US" sz="1700" dirty="0"/>
              <a:t>　３</a:t>
            </a:r>
            <a:r>
              <a:rPr lang="ja-JP" altLang="en-US" sz="1700" dirty="0" smtClean="0"/>
              <a:t>）．</a:t>
            </a:r>
            <a:r>
              <a:rPr lang="en-US" altLang="zh-CN" sz="1700" dirty="0" smtClean="0"/>
              <a:t>Error</a:t>
            </a:r>
            <a:r>
              <a:rPr lang="ja-JP" altLang="en-US" sz="1700" dirty="0" smtClean="0"/>
              <a:t> </a:t>
            </a:r>
            <a:r>
              <a:rPr lang="ja-JP" altLang="en-US" sz="1700" dirty="0"/>
              <a:t>（</a:t>
            </a:r>
            <a:r>
              <a:rPr lang="ja-JP" altLang="en-US" sz="1700" dirty="0" smtClean="0"/>
              <a:t>エラー）</a:t>
            </a:r>
            <a:endParaRPr lang="en-US" altLang="ja-JP" sz="1700" b="1" dirty="0" smtClean="0">
              <a:solidFill>
                <a:srgbClr val="FF0000"/>
              </a:solidFill>
            </a:endParaRPr>
          </a:p>
        </p:txBody>
      </p:sp>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346036" y="902152"/>
            <a:ext cx="8924355" cy="746026"/>
          </a:xfrm>
        </p:spPr>
        <p:txBody>
          <a:bodyPr anchor="b">
            <a:normAutofit fontScale="90000"/>
          </a:bodyPr>
          <a:lstStyle/>
          <a:p>
            <a:r>
              <a:rPr lang="ja-JP" altLang="en-US" dirty="0">
                <a:latin typeface="ＭＳ Ｐゴシック (正文)"/>
              </a:rPr>
              <a:t>例外の種</a:t>
            </a:r>
            <a:r>
              <a:rPr lang="ja-JP" altLang="en-US" dirty="0" smtClean="0">
                <a:latin typeface="ＭＳ Ｐゴシック (正文)"/>
              </a:rPr>
              <a:t>類</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4</a:t>
            </a:fld>
            <a:endParaRPr kumimoji="1" lang="ja-JP" altLang="en-US"/>
          </a:p>
        </p:txBody>
      </p:sp>
    </p:spTree>
    <p:extLst>
      <p:ext uri="{BB962C8B-B14F-4D97-AF65-F5344CB8AC3E}">
        <p14:creationId xmlns:p14="http://schemas.microsoft.com/office/powerpoint/2010/main" val="23861751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5</a:t>
            </a:fld>
            <a:endParaRPr kumimoji="1" lang="ja-JP"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2508" y="1661211"/>
            <a:ext cx="4800600" cy="353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标题 3"/>
          <p:cNvSpPr>
            <a:spLocks noGrp="1"/>
          </p:cNvSpPr>
          <p:nvPr>
            <p:ph type="ctrTitle"/>
          </p:nvPr>
        </p:nvSpPr>
        <p:spPr>
          <a:xfrm>
            <a:off x="2429911" y="703173"/>
            <a:ext cx="6783926" cy="817654"/>
          </a:xfrm>
        </p:spPr>
        <p:txBody>
          <a:bodyPr>
            <a:normAutofit/>
          </a:bodyPr>
          <a:lstStyle/>
          <a:p>
            <a:r>
              <a:rPr lang="ja-JP" altLang="en-US" dirty="0" smtClean="0"/>
              <a:t>階層図</a:t>
            </a:r>
            <a:endParaRPr lang="zh-CN" altLang="en-US" dirty="0"/>
          </a:p>
        </p:txBody>
      </p:sp>
    </p:spTree>
    <p:extLst>
      <p:ext uri="{BB962C8B-B14F-4D97-AF65-F5344CB8AC3E}">
        <p14:creationId xmlns:p14="http://schemas.microsoft.com/office/powerpoint/2010/main" val="42791329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3014132" y="1776699"/>
            <a:ext cx="8245927" cy="2580813"/>
          </a:xfrm>
        </p:spPr>
        <p:txBody>
          <a:bodyPr anchor="t">
            <a:normAutofit/>
          </a:bodyPr>
          <a:lstStyle/>
          <a:p>
            <a:r>
              <a:rPr lang="ja-JP" altLang="en-US" sz="1600" dirty="0" smtClean="0">
                <a:latin typeface="+mn-ea"/>
              </a:rPr>
              <a:t>①</a:t>
            </a:r>
            <a:r>
              <a:rPr lang="ja-JP" altLang="en-US" sz="1600" dirty="0">
                <a:latin typeface="+mn-ea"/>
              </a:rPr>
              <a:t>．</a:t>
            </a:r>
            <a:r>
              <a:rPr lang="ja-JP" altLang="en-US" sz="1600" dirty="0" smtClean="0"/>
              <a:t>実</a:t>
            </a:r>
            <a:r>
              <a:rPr lang="ja-JP" altLang="en-US" sz="1600" dirty="0"/>
              <a:t>行時に発生する例外です</a:t>
            </a:r>
            <a:r>
              <a:rPr lang="ja-JP" altLang="en-US" sz="1600" dirty="0" smtClean="0"/>
              <a:t>。</a:t>
            </a:r>
            <a:endParaRPr lang="en-US" altLang="ja-JP" sz="1600" dirty="0" smtClean="0"/>
          </a:p>
          <a:p>
            <a:r>
              <a:rPr lang="ja-JP" altLang="en-US" sz="1600" dirty="0" smtClean="0">
                <a:latin typeface="+mn-ea"/>
              </a:rPr>
              <a:t>②．プログラム中</a:t>
            </a:r>
            <a:r>
              <a:rPr lang="ja-JP" altLang="en-US" sz="1600" dirty="0" smtClean="0">
                <a:latin typeface="+mn-ea"/>
              </a:rPr>
              <a:t>で捕捉</a:t>
            </a:r>
            <a:r>
              <a:rPr lang="ja-JP" altLang="en-US" sz="1600" dirty="0" smtClean="0">
                <a:latin typeface="+mn-ea"/>
              </a:rPr>
              <a:t>する必要のない例外です。 </a:t>
            </a:r>
            <a:endParaRPr lang="en-US" altLang="ja-JP" sz="1600" dirty="0" smtClean="0">
              <a:latin typeface="+mn-ea"/>
            </a:endParaRPr>
          </a:p>
          <a:p>
            <a:r>
              <a:rPr lang="ja-JP" altLang="en-US" sz="1600" dirty="0" smtClean="0"/>
              <a:t>③</a:t>
            </a:r>
            <a:r>
              <a:rPr lang="ja-JP" altLang="en-US" sz="1600" dirty="0"/>
              <a:t>．例外処理の記述</a:t>
            </a:r>
            <a:r>
              <a:rPr lang="en-US" altLang="ja-JP" sz="1600" dirty="0"/>
              <a:t>(try-catch)</a:t>
            </a:r>
            <a:r>
              <a:rPr lang="ja-JP" altLang="en-US" sz="1600" dirty="0"/>
              <a:t>がなくてもコンパイルエラーになりません。 </a:t>
            </a:r>
            <a:r>
              <a:rPr lang="ja-JP" altLang="en-US" sz="1600" b="1" dirty="0">
                <a:solidFill>
                  <a:srgbClr val="FF0000"/>
                </a:solidFill>
                <a:latin typeface="+mn-ea"/>
              </a:rPr>
              <a:t>　</a:t>
            </a:r>
            <a:endParaRPr lang="en-US" altLang="ja-JP" sz="1600" b="1" dirty="0">
              <a:solidFill>
                <a:srgbClr val="FF0000"/>
              </a:solidFill>
              <a:latin typeface="+mn-ea"/>
            </a:endParaRPr>
          </a:p>
          <a:p>
            <a:r>
              <a:rPr lang="ja-JP" altLang="en-US" sz="1600" dirty="0" smtClean="0">
                <a:latin typeface="+mn-ea"/>
              </a:rPr>
              <a:t>　</a:t>
            </a:r>
            <a:r>
              <a:rPr lang="ja-JP" altLang="en-US" sz="1600" dirty="0">
                <a:latin typeface="+mn-ea"/>
              </a:rPr>
              <a:t>　</a:t>
            </a:r>
            <a:r>
              <a:rPr lang="ja-JP" altLang="en-US" sz="1600" dirty="0" smtClean="0">
                <a:latin typeface="+mn-ea"/>
              </a:rPr>
              <a:t>（</a:t>
            </a:r>
            <a:r>
              <a:rPr lang="en-US" altLang="ja-JP" sz="1600" dirty="0" smtClean="0">
                <a:latin typeface="+mn-ea"/>
              </a:rPr>
              <a:t>※</a:t>
            </a:r>
            <a:r>
              <a:rPr lang="ja-JP" altLang="en-US" sz="1600" dirty="0" smtClean="0">
                <a:latin typeface="+mn-ea"/>
              </a:rPr>
              <a:t>捕捉</a:t>
            </a:r>
            <a:r>
              <a:rPr lang="ja-JP" altLang="en-US" sz="1600" dirty="0">
                <a:latin typeface="+mn-ea"/>
              </a:rPr>
              <a:t>しない場合には、無条件で呼び出し</a:t>
            </a:r>
            <a:r>
              <a:rPr lang="ja-JP" altLang="en-US" sz="1600" dirty="0" smtClean="0">
                <a:latin typeface="+mn-ea"/>
              </a:rPr>
              <a:t>元</a:t>
            </a:r>
            <a:r>
              <a:rPr lang="ja-JP" altLang="en-US" sz="1600" dirty="0">
                <a:latin typeface="+mn-ea"/>
              </a:rPr>
              <a:t>に投</a:t>
            </a:r>
            <a:r>
              <a:rPr lang="ja-JP" altLang="en-US" sz="1600" dirty="0" smtClean="0">
                <a:latin typeface="+mn-ea"/>
              </a:rPr>
              <a:t>げられます。）</a:t>
            </a:r>
            <a:endParaRPr lang="en-US" altLang="ja-JP" sz="1600" dirty="0" smtClean="0">
              <a:latin typeface="+mn-ea"/>
            </a:endParaRPr>
          </a:p>
          <a:p>
            <a:r>
              <a:rPr lang="en-US" altLang="ja-JP" sz="1600" b="1" dirty="0" smtClean="0">
                <a:solidFill>
                  <a:srgbClr val="FF0000"/>
                </a:solidFill>
                <a:latin typeface="+mn-ea"/>
              </a:rPr>
              <a:t>※</a:t>
            </a:r>
            <a:r>
              <a:rPr lang="ja-JP" altLang="en-US" sz="1600" b="1" dirty="0" smtClean="0">
                <a:solidFill>
                  <a:srgbClr val="FF0000"/>
                </a:solidFill>
                <a:latin typeface="+mn-ea"/>
              </a:rPr>
              <a:t>その</a:t>
            </a:r>
            <a:r>
              <a:rPr lang="ja-JP" altLang="en-US" sz="1600" b="1" dirty="0">
                <a:solidFill>
                  <a:srgbClr val="FF0000"/>
                </a:solidFill>
                <a:latin typeface="+mn-ea"/>
              </a:rPr>
              <a:t>原因</a:t>
            </a:r>
            <a:r>
              <a:rPr lang="ja-JP" altLang="en-US" sz="1600" b="1" dirty="0" smtClean="0">
                <a:solidFill>
                  <a:srgbClr val="FF0000"/>
                </a:solidFill>
                <a:latin typeface="+mn-ea"/>
              </a:rPr>
              <a:t>はプログラムのバグの</a:t>
            </a:r>
            <a:r>
              <a:rPr lang="ja-JP" altLang="en-US" sz="1600" b="1" dirty="0">
                <a:solidFill>
                  <a:srgbClr val="FF0000"/>
                </a:solidFill>
                <a:latin typeface="+mn-ea"/>
              </a:rPr>
              <a:t>可能性も多いので、プログラムを修正することが正しい対応となる場合もあります</a:t>
            </a:r>
            <a:r>
              <a:rPr lang="ja-JP" altLang="en-US" sz="1600" dirty="0" smtClean="0">
                <a:solidFill>
                  <a:srgbClr val="FF0000"/>
                </a:solidFill>
                <a:latin typeface="+mn-ea"/>
              </a:rPr>
              <a:t>。</a:t>
            </a:r>
            <a:endParaRPr lang="en-US" altLang="ja-JP" sz="1600" dirty="0">
              <a:solidFill>
                <a:srgbClr val="FF0000"/>
              </a:solidFill>
              <a:latin typeface="+mn-ea"/>
            </a:endParaRPr>
          </a:p>
          <a:p>
            <a:endParaRPr lang="en-US" altLang="ja-JP" sz="1600" b="1" dirty="0" smtClean="0">
              <a:solidFill>
                <a:srgbClr val="FF0000"/>
              </a:solidFill>
              <a:latin typeface="+mn-ea"/>
            </a:endParaRPr>
          </a:p>
        </p:txBody>
      </p:sp>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041236" y="766685"/>
            <a:ext cx="8924355" cy="870204"/>
          </a:xfrm>
        </p:spPr>
        <p:txBody>
          <a:bodyPr anchor="b">
            <a:normAutofit/>
          </a:bodyPr>
          <a:lstStyle/>
          <a:p>
            <a:r>
              <a:rPr lang="ja-JP" altLang="en-US" sz="4000" dirty="0" smtClean="0"/>
              <a:t>（</a:t>
            </a:r>
            <a:r>
              <a:rPr lang="en-US" altLang="ja-JP" sz="4000" dirty="0" smtClean="0"/>
              <a:t>1</a:t>
            </a:r>
            <a:r>
              <a:rPr lang="ja-JP" altLang="en-US" sz="4000" dirty="0" smtClean="0"/>
              <a:t>）．非検証例外</a:t>
            </a:r>
            <a:r>
              <a:rPr kumimoji="1" lang="ja-JP" altLang="en-US" sz="4000" dirty="0" smtClean="0">
                <a:solidFill>
                  <a:srgbClr val="FFFFFF"/>
                </a:solidFill>
              </a:rPr>
              <a:t>（</a:t>
            </a:r>
            <a:r>
              <a:rPr lang="en-US" altLang="zh-CN" sz="4000" dirty="0" err="1" smtClean="0"/>
              <a:t>RuntimeException</a:t>
            </a:r>
            <a:r>
              <a:rPr kumimoji="1" lang="en-US" altLang="ja-JP" sz="4000" dirty="0" smtClean="0">
                <a:solidFill>
                  <a:srgbClr val="FFFFFF"/>
                </a:solidFill>
              </a:rPr>
              <a:t>)</a:t>
            </a:r>
            <a:endParaRPr kumimoji="1" lang="ja-JP" altLang="en-US" sz="4000"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6</a:t>
            </a:fld>
            <a:endParaRPr kumimoji="1" lang="ja-JP" altLang="en-US"/>
          </a:p>
        </p:txBody>
      </p:sp>
    </p:spTree>
    <p:extLst>
      <p:ext uri="{BB962C8B-B14F-4D97-AF65-F5344CB8AC3E}">
        <p14:creationId xmlns:p14="http://schemas.microsoft.com/office/powerpoint/2010/main" val="38097981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a16="http://schemas.microsoft.com/office/drawing/2014/main" xmlns="" id="{44F2B53F-5AB2-4BCD-9167-A2941A6AD42B}"/>
              </a:ext>
            </a:extLst>
          </p:cNvPr>
          <p:cNvSpPr>
            <a:spLocks noGrp="1"/>
          </p:cNvSpPr>
          <p:nvPr>
            <p:ph type="subTitle" idx="1"/>
          </p:nvPr>
        </p:nvSpPr>
        <p:spPr>
          <a:xfrm>
            <a:off x="2715740" y="2076087"/>
            <a:ext cx="8302026" cy="3051018"/>
          </a:xfrm>
        </p:spPr>
        <p:txBody>
          <a:bodyPr anchor="t">
            <a:normAutofit/>
          </a:bodyPr>
          <a:lstStyle/>
          <a:p>
            <a:r>
              <a:rPr lang="ja-JP" altLang="en-US" sz="1600" dirty="0" smtClean="0"/>
              <a:t>①． </a:t>
            </a:r>
            <a:r>
              <a:rPr lang="en-US" altLang="zh-CN" sz="1600" dirty="0" err="1" smtClean="0"/>
              <a:t>NullPointerException</a:t>
            </a:r>
            <a:r>
              <a:rPr lang="en-US" altLang="zh-CN" sz="1600" dirty="0"/>
              <a:t>(</a:t>
            </a:r>
            <a:r>
              <a:rPr lang="ja-JP" altLang="en-US" sz="1600" dirty="0"/>
              <a:t>ぬるぽ</a:t>
            </a:r>
            <a:r>
              <a:rPr lang="en-US" altLang="ja-JP" sz="1600" dirty="0"/>
              <a:t>)</a:t>
            </a:r>
            <a:r>
              <a:rPr lang="ja-JP" altLang="en-US" sz="1600" dirty="0"/>
              <a:t/>
            </a:r>
            <a:br>
              <a:rPr lang="ja-JP" altLang="en-US" sz="1600" dirty="0"/>
            </a:br>
            <a:r>
              <a:rPr lang="ja-JP" altLang="en-US" sz="1600" dirty="0" smtClean="0"/>
              <a:t>②</a:t>
            </a:r>
            <a:r>
              <a:rPr lang="ja-JP" altLang="en-US" sz="1600" dirty="0"/>
              <a:t>．</a:t>
            </a:r>
            <a:r>
              <a:rPr lang="en-US" altLang="zh-CN" sz="1600" dirty="0" err="1" smtClean="0"/>
              <a:t>ArrayIndexOutOfBoundsException</a:t>
            </a:r>
            <a:r>
              <a:rPr lang="en-US" altLang="zh-CN" sz="1600" dirty="0"/>
              <a:t>(</a:t>
            </a:r>
            <a:r>
              <a:rPr lang="zh-CN" altLang="en-US" sz="1600" dirty="0"/>
              <a:t>配列</a:t>
            </a:r>
            <a:r>
              <a:rPr lang="ja-JP" altLang="en-US" sz="1600" dirty="0"/>
              <a:t>で</a:t>
            </a:r>
            <a:r>
              <a:rPr lang="zh-CN" altLang="en-US" sz="1600" dirty="0"/>
              <a:t>存在</a:t>
            </a:r>
            <a:r>
              <a:rPr lang="ja-JP" altLang="en-US" sz="1600" dirty="0"/>
              <a:t>しない</a:t>
            </a:r>
            <a:r>
              <a:rPr lang="zh-CN" altLang="en-US" sz="1600" dirty="0"/>
              <a:t>要素</a:t>
            </a:r>
            <a:r>
              <a:rPr lang="ja-JP" altLang="en-US" sz="1600" dirty="0"/>
              <a:t>へのアクセス</a:t>
            </a:r>
            <a:r>
              <a:rPr lang="en-US" altLang="ja-JP" sz="1600" dirty="0"/>
              <a:t>)</a:t>
            </a:r>
            <a:r>
              <a:rPr lang="ja-JP" altLang="en-US" sz="1600" dirty="0"/>
              <a:t/>
            </a:r>
            <a:br>
              <a:rPr lang="ja-JP" altLang="en-US" sz="1600" dirty="0"/>
            </a:br>
            <a:r>
              <a:rPr lang="ja-JP" altLang="en-US" sz="1600" dirty="0" smtClean="0"/>
              <a:t>③．</a:t>
            </a:r>
            <a:r>
              <a:rPr lang="en-US" altLang="zh-CN" sz="1600" b="1" dirty="0"/>
              <a:t> </a:t>
            </a:r>
            <a:r>
              <a:rPr lang="en-US" altLang="zh-CN" sz="1600" dirty="0" err="1"/>
              <a:t>NumberFormatException</a:t>
            </a:r>
            <a:r>
              <a:rPr lang="en-US" altLang="zh-CN" sz="1600" dirty="0" smtClean="0"/>
              <a:t>(</a:t>
            </a:r>
            <a:r>
              <a:rPr lang="zh-CN" altLang="en-US" sz="1600" dirty="0"/>
              <a:t>不正</a:t>
            </a:r>
            <a:r>
              <a:rPr lang="ja-JP" altLang="en-US" sz="1600" dirty="0"/>
              <a:t>な</a:t>
            </a:r>
            <a:r>
              <a:rPr lang="zh-CN" altLang="en-US" sz="1600" dirty="0"/>
              <a:t>引数</a:t>
            </a:r>
            <a:r>
              <a:rPr lang="ja-JP" altLang="en-US" sz="1600" dirty="0"/>
              <a:t>をメソッドに</a:t>
            </a:r>
            <a:r>
              <a:rPr lang="zh-CN" altLang="en-US" sz="1600" dirty="0" smtClean="0"/>
              <a:t>渡</a:t>
            </a:r>
            <a:r>
              <a:rPr lang="ja-JP" altLang="en-US" sz="1600" dirty="0" smtClean="0"/>
              <a:t>す</a:t>
            </a:r>
            <a:r>
              <a:rPr lang="en-US" altLang="ja-JP" sz="1600" dirty="0" smtClean="0"/>
              <a:t>)</a:t>
            </a:r>
            <a:r>
              <a:rPr lang="ja-JP" altLang="en-US" sz="1600" dirty="0"/>
              <a:t/>
            </a:r>
            <a:br>
              <a:rPr lang="ja-JP" altLang="en-US" sz="1600" dirty="0"/>
            </a:br>
            <a:r>
              <a:rPr lang="ja-JP" altLang="en-US" sz="1600" dirty="0" smtClean="0"/>
              <a:t>④</a:t>
            </a:r>
            <a:r>
              <a:rPr lang="ja-JP" altLang="en-US" sz="1600" dirty="0"/>
              <a:t>．</a:t>
            </a:r>
            <a:r>
              <a:rPr lang="en-US" altLang="zh-CN" sz="1600" dirty="0" err="1" smtClean="0"/>
              <a:t>ArithmeticException</a:t>
            </a:r>
            <a:r>
              <a:rPr lang="en-US" altLang="zh-CN" sz="1600" dirty="0"/>
              <a:t>(</a:t>
            </a:r>
            <a:r>
              <a:rPr lang="zh-CN" altLang="en-US" sz="1600" dirty="0"/>
              <a:t>算術例外</a:t>
            </a:r>
            <a:r>
              <a:rPr lang="en-US" altLang="zh-CN" sz="1600" dirty="0"/>
              <a:t>)</a:t>
            </a:r>
            <a:r>
              <a:rPr lang="zh-CN" altLang="en-US" sz="1600" dirty="0"/>
              <a:t/>
            </a:r>
            <a:br>
              <a:rPr lang="zh-CN" altLang="en-US" sz="1600" dirty="0"/>
            </a:br>
            <a:r>
              <a:rPr lang="ja-JP" altLang="en-US" sz="1600" dirty="0" smtClean="0"/>
              <a:t>⑤</a:t>
            </a:r>
            <a:r>
              <a:rPr lang="ja-JP" altLang="en-US" sz="1600" dirty="0"/>
              <a:t>．</a:t>
            </a:r>
            <a:r>
              <a:rPr lang="en-US" altLang="zh-CN" sz="1600" dirty="0" err="1" smtClean="0"/>
              <a:t>ClassCastException</a:t>
            </a:r>
            <a:r>
              <a:rPr lang="en-US" altLang="zh-CN" sz="1600" dirty="0"/>
              <a:t>(</a:t>
            </a:r>
            <a:r>
              <a:rPr lang="zh-CN" altLang="en-US" sz="1600" dirty="0"/>
              <a:t>継承関</a:t>
            </a:r>
            <a:r>
              <a:rPr lang="zh-CN" altLang="en-US" sz="1600" dirty="0" smtClean="0"/>
              <a:t>係</a:t>
            </a:r>
            <a:r>
              <a:rPr lang="ja-JP" altLang="en-US" sz="1600" dirty="0" smtClean="0"/>
              <a:t>のないクラスへのキャスト</a:t>
            </a:r>
            <a:r>
              <a:rPr lang="en-US" altLang="ja-JP" sz="1600" dirty="0"/>
              <a:t>)</a:t>
            </a:r>
            <a:r>
              <a:rPr lang="ja-JP" altLang="en-US" sz="1600" dirty="0"/>
              <a:t/>
            </a:r>
            <a:br>
              <a:rPr lang="ja-JP" altLang="en-US" sz="1600" dirty="0"/>
            </a:br>
            <a:r>
              <a:rPr lang="ja-JP" altLang="en-US" sz="1600" dirty="0" smtClean="0"/>
              <a:t>⑥</a:t>
            </a:r>
            <a:r>
              <a:rPr lang="ja-JP" altLang="en-US" sz="1600" dirty="0"/>
              <a:t>．</a:t>
            </a:r>
            <a:r>
              <a:rPr lang="en-US" altLang="zh-CN" sz="1600" dirty="0" err="1" smtClean="0"/>
              <a:t>NegativeArraySizeException</a:t>
            </a:r>
            <a:r>
              <a:rPr lang="en-US" altLang="zh-CN" sz="1600" dirty="0"/>
              <a:t>(</a:t>
            </a:r>
            <a:r>
              <a:rPr lang="zh-CN" altLang="en-US" sz="1600" dirty="0"/>
              <a:t>負</a:t>
            </a:r>
            <a:r>
              <a:rPr lang="ja-JP" altLang="en-US" sz="1600" dirty="0"/>
              <a:t>の</a:t>
            </a:r>
            <a:r>
              <a:rPr lang="zh-CN" altLang="en-US" sz="1600" dirty="0"/>
              <a:t>値</a:t>
            </a:r>
            <a:r>
              <a:rPr lang="ja-JP" altLang="en-US" sz="1600" dirty="0"/>
              <a:t>を</a:t>
            </a:r>
            <a:r>
              <a:rPr lang="zh-CN" altLang="en-US" sz="1600" dirty="0"/>
              <a:t>配列</a:t>
            </a:r>
            <a:r>
              <a:rPr lang="ja-JP" altLang="en-US" sz="1600" dirty="0"/>
              <a:t>のサイズに</a:t>
            </a:r>
            <a:r>
              <a:rPr lang="zh-CN" altLang="en-US" sz="1600" dirty="0"/>
              <a:t>指定</a:t>
            </a:r>
            <a:r>
              <a:rPr lang="en-US" altLang="zh-CN" sz="1600" dirty="0"/>
              <a:t>)</a:t>
            </a:r>
            <a:endParaRPr lang="en-US" altLang="ja-JP" sz="1600" b="1" dirty="0" smtClean="0">
              <a:solidFill>
                <a:srgbClr val="FF0000"/>
              </a:solidFill>
            </a:endParaRPr>
          </a:p>
        </p:txBody>
      </p:sp>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142836" y="1105352"/>
            <a:ext cx="8924355" cy="844360"/>
          </a:xfrm>
        </p:spPr>
        <p:txBody>
          <a:bodyPr anchor="b">
            <a:normAutofit/>
          </a:bodyPr>
          <a:lstStyle/>
          <a:p>
            <a:r>
              <a:rPr lang="ja-JP" altLang="en-US" b="1" dirty="0"/>
              <a:t>主な非検査例外</a:t>
            </a:r>
            <a:endParaRPr lang="en-US" altLang="ja-JP" dirty="0"/>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7</a:t>
            </a:fld>
            <a:endParaRPr kumimoji="1" lang="ja-JP" altLang="en-US"/>
          </a:p>
        </p:txBody>
      </p:sp>
    </p:spTree>
    <p:extLst>
      <p:ext uri="{BB962C8B-B14F-4D97-AF65-F5344CB8AC3E}">
        <p14:creationId xmlns:p14="http://schemas.microsoft.com/office/powerpoint/2010/main" val="4741978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453963" y="428978"/>
            <a:ext cx="8924355" cy="1339554"/>
          </a:xfrm>
        </p:spPr>
        <p:txBody>
          <a:bodyPr anchor="b">
            <a:normAutofit fontScale="90000"/>
          </a:bodyPr>
          <a:lstStyle/>
          <a:p>
            <a:r>
              <a:rPr lang="ja-JP" altLang="en-US" dirty="0" smtClean="0"/>
              <a:t>①．</a:t>
            </a:r>
            <a:r>
              <a:rPr lang="en-US" altLang="zh-CN" dirty="0"/>
              <a:t> </a:t>
            </a:r>
            <a:r>
              <a:rPr lang="en-US" altLang="zh-CN" dirty="0" err="1" smtClean="0"/>
              <a:t>NullPointerException</a:t>
            </a:r>
            <a:r>
              <a:rPr lang="en-US" altLang="zh-CN" dirty="0" smtClean="0"/>
              <a:t/>
            </a:r>
            <a:br>
              <a:rPr lang="en-US" altLang="zh-CN" dirty="0" smtClean="0"/>
            </a:br>
            <a:r>
              <a:rPr lang="en-US" altLang="zh-CN" dirty="0"/>
              <a:t> </a:t>
            </a:r>
            <a:r>
              <a:rPr lang="en-US" altLang="zh-CN" dirty="0" smtClean="0"/>
              <a:t>      (</a:t>
            </a:r>
            <a:r>
              <a:rPr lang="ja-JP" altLang="en-US" dirty="0"/>
              <a:t>ぬるぽ</a:t>
            </a:r>
            <a:r>
              <a:rPr lang="en-US" altLang="ja-JP" dirty="0"/>
              <a:t>)</a:t>
            </a:r>
            <a:endParaRPr kumimoji="1" lang="ja-JP" altLang="en-US"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8</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3545334" y="2000346"/>
            <a:ext cx="8197362"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＜サンプル＞</a:t>
            </a:r>
            <a:endParaRPr lang="en-US" altLang="ja-JP" sz="2100" dirty="0" smtClean="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6316" y="2430800"/>
            <a:ext cx="7307263" cy="248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97494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4046600-D8F1-4369-8843-1B8BEF917C35}"/>
              </a:ext>
            </a:extLst>
          </p:cNvPr>
          <p:cNvSpPr>
            <a:spLocks noGrp="1"/>
          </p:cNvSpPr>
          <p:nvPr>
            <p:ph type="ctrTitle"/>
          </p:nvPr>
        </p:nvSpPr>
        <p:spPr>
          <a:xfrm>
            <a:off x="2304168" y="403779"/>
            <a:ext cx="8924355" cy="989597"/>
          </a:xfrm>
        </p:spPr>
        <p:txBody>
          <a:bodyPr anchor="b">
            <a:normAutofit fontScale="90000"/>
          </a:bodyPr>
          <a:lstStyle/>
          <a:p>
            <a:r>
              <a:rPr lang="ja-JP" altLang="en-US" sz="4000" dirty="0" smtClean="0"/>
              <a:t>②．</a:t>
            </a:r>
            <a:r>
              <a:rPr lang="en-US" altLang="zh-CN" sz="4000" dirty="0" err="1" smtClean="0"/>
              <a:t>ArrayIndexOutOfBoundsException</a:t>
            </a:r>
            <a:r>
              <a:rPr lang="en-US" altLang="zh-CN" sz="4000" dirty="0" smtClean="0"/>
              <a:t/>
            </a:r>
            <a:br>
              <a:rPr lang="en-US" altLang="zh-CN" sz="4000" dirty="0" smtClean="0"/>
            </a:br>
            <a:r>
              <a:rPr lang="en-US" altLang="zh-CN" sz="4000" dirty="0" smtClean="0"/>
              <a:t>      (</a:t>
            </a:r>
            <a:r>
              <a:rPr lang="zh-CN" altLang="en-US" sz="4000" dirty="0" smtClean="0"/>
              <a:t>配</a:t>
            </a:r>
            <a:r>
              <a:rPr lang="zh-CN" altLang="en-US" sz="4000" dirty="0"/>
              <a:t>列</a:t>
            </a:r>
            <a:r>
              <a:rPr lang="ja-JP" altLang="en-US" sz="4000" dirty="0"/>
              <a:t>で</a:t>
            </a:r>
            <a:r>
              <a:rPr lang="zh-CN" altLang="en-US" sz="4000" dirty="0"/>
              <a:t>存在</a:t>
            </a:r>
            <a:r>
              <a:rPr lang="ja-JP" altLang="en-US" sz="4000" dirty="0"/>
              <a:t>しない</a:t>
            </a:r>
            <a:r>
              <a:rPr lang="zh-CN" altLang="en-US" sz="4000" dirty="0"/>
              <a:t>要素</a:t>
            </a:r>
            <a:r>
              <a:rPr lang="ja-JP" altLang="en-US" sz="4000" dirty="0"/>
              <a:t>へのアクセス</a:t>
            </a:r>
            <a:r>
              <a:rPr lang="en-US" altLang="ja-JP" sz="4000" dirty="0" smtClean="0"/>
              <a:t>)</a:t>
            </a:r>
            <a:endParaRPr kumimoji="1" lang="ja-JP" altLang="en-US" sz="4000" dirty="0">
              <a:solidFill>
                <a:srgbClr val="FFFFFF"/>
              </a:solidFill>
            </a:endParaRPr>
          </a:p>
        </p:txBody>
      </p:sp>
      <p:sp>
        <p:nvSpPr>
          <p:cNvPr id="8" name="スライド番号プレースホルダー 7"/>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9</a:t>
            </a:fld>
            <a:endParaRPr kumimoji="1" lang="ja-JP" altLang="en-US"/>
          </a:p>
        </p:txBody>
      </p:sp>
      <p:sp>
        <p:nvSpPr>
          <p:cNvPr id="14" name="サブタイトル 2">
            <a:extLst>
              <a:ext uri="{FF2B5EF4-FFF2-40B4-BE49-F238E27FC236}">
                <a16:creationId xmlns:a16="http://schemas.microsoft.com/office/drawing/2014/main" xmlns="" id="{44F2B53F-5AB2-4BCD-9167-A2941A6AD42B}"/>
              </a:ext>
            </a:extLst>
          </p:cNvPr>
          <p:cNvSpPr txBox="1">
            <a:spLocks/>
          </p:cNvSpPr>
          <p:nvPr/>
        </p:nvSpPr>
        <p:spPr>
          <a:xfrm>
            <a:off x="3396327" y="1581560"/>
            <a:ext cx="8577263" cy="552262"/>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kumimoji="1"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kumimoji="1" sz="1600" kern="1200">
                <a:solidFill>
                  <a:schemeClr val="tx1"/>
                </a:solidFill>
                <a:latin typeface="+mn-lt"/>
                <a:ea typeface="+mn-ea"/>
                <a:cs typeface="+mn-cs"/>
              </a:defRPr>
            </a:lvl9pPr>
          </a:lstStyle>
          <a:p>
            <a:r>
              <a:rPr lang="ja-JP" altLang="en-US" sz="2100" dirty="0" smtClean="0"/>
              <a:t>＜サンプル＞</a:t>
            </a:r>
            <a:endParaRPr lang="en-US" altLang="ja-JP" sz="2100"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1306" y="1990535"/>
            <a:ext cx="5143500"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19225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回路">
  <a:themeElements>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回路">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路">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0.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1.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2.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3.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4.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5.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2.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3.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4.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5.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6.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7.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8.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9.xml><?xml version="1.0" encoding="utf-8"?>
<a:themeOverride xmlns:a="http://schemas.openxmlformats.org/drawingml/2006/main">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docProps/app.xml><?xml version="1.0" encoding="utf-8"?>
<Properties xmlns="http://schemas.openxmlformats.org/officeDocument/2006/extended-properties" xmlns:vt="http://schemas.openxmlformats.org/officeDocument/2006/docPropsVTypes">
  <Template/>
  <TotalTime>1803</TotalTime>
  <Words>594</Words>
  <Application>Microsoft Office PowerPoint</Application>
  <PresentationFormat>自定义</PresentationFormat>
  <Paragraphs>115</Paragraphs>
  <Slides>30</Slides>
  <Notes>0</Notes>
  <HiddenSlides>0</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回路</vt:lpstr>
      <vt:lpstr>Javaの例外</vt:lpstr>
      <vt:lpstr>索引</vt:lpstr>
      <vt:lpstr>例外とは（Exception）</vt:lpstr>
      <vt:lpstr>例外の種類</vt:lpstr>
      <vt:lpstr>階層図</vt:lpstr>
      <vt:lpstr>（1）．非検証例外（RuntimeException)</vt:lpstr>
      <vt:lpstr>主な非検査例外</vt:lpstr>
      <vt:lpstr>①． NullPointerException        (ぬるぽ)</vt:lpstr>
      <vt:lpstr>②．ArrayIndexOutOfBoundsException       (配列で存在しない要素へのアクセス)</vt:lpstr>
      <vt:lpstr>③．NumberFormatException        (不正な引数をメソッドに渡した)</vt:lpstr>
      <vt:lpstr>④．ArithmeticException       (算術例外)</vt:lpstr>
      <vt:lpstr>⑤．ClassCastException        (継承関係のないクラスへのキャスト)</vt:lpstr>
      <vt:lpstr>⑥．NegativeArraySizeException       (負の値を配列のサイズに指定)</vt:lpstr>
      <vt:lpstr>（２）．検証例外 （Exception）</vt:lpstr>
      <vt:lpstr>主な検査例外</vt:lpstr>
      <vt:lpstr>①．IOException 　　(入出力関係の例外)</vt:lpstr>
      <vt:lpstr>②．SQLException 　　 (DB系の例外)</vt:lpstr>
      <vt:lpstr>③．ClassNotFoundException       (クラスが見つからない)</vt:lpstr>
      <vt:lpstr>④．NoSuchFieldException 　　 (クラスに要求したフィールドがない)</vt:lpstr>
      <vt:lpstr>⑤．NoSuchMethodException       (クラスに要求したメソッドがない)</vt:lpstr>
      <vt:lpstr>⑥． IllegalAccessException 　　　(メソッドなどにアクセスできない)</vt:lpstr>
      <vt:lpstr>⑦． InstantiationException 　　　(インスタンス化不可のクラスをnewした時)</vt:lpstr>
      <vt:lpstr>例外処理を行う方法</vt:lpstr>
      <vt:lpstr>try…catch文</vt:lpstr>
      <vt:lpstr>PowerPoint 演示文稿</vt:lpstr>
      <vt:lpstr>PowerPoint 演示文稿</vt:lpstr>
      <vt:lpstr>throw文</vt:lpstr>
      <vt:lpstr>throwS文</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毛ST</dc:creator>
  <cp:lastModifiedBy>huangss</cp:lastModifiedBy>
  <cp:revision>376</cp:revision>
  <dcterms:created xsi:type="dcterms:W3CDTF">2018-02-23T04:30:05Z</dcterms:created>
  <dcterms:modified xsi:type="dcterms:W3CDTF">2019-09-28T14:58:25Z</dcterms:modified>
</cp:coreProperties>
</file>