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handoutMasterIdLst>
    <p:handoutMasterId r:id="rId33"/>
  </p:handoutMasterIdLst>
  <p:sldIdLst>
    <p:sldId id="260" r:id="rId2"/>
    <p:sldId id="358" r:id="rId3"/>
    <p:sldId id="359" r:id="rId4"/>
    <p:sldId id="360" r:id="rId5"/>
    <p:sldId id="361" r:id="rId6"/>
    <p:sldId id="256" r:id="rId7"/>
    <p:sldId id="312" r:id="rId8"/>
    <p:sldId id="362" r:id="rId9"/>
    <p:sldId id="363" r:id="rId10"/>
    <p:sldId id="364" r:id="rId11"/>
    <p:sldId id="330" r:id="rId12"/>
    <p:sldId id="368" r:id="rId13"/>
    <p:sldId id="365" r:id="rId14"/>
    <p:sldId id="366" r:id="rId15"/>
    <p:sldId id="367" r:id="rId16"/>
    <p:sldId id="326" r:id="rId17"/>
    <p:sldId id="328" r:id="rId18"/>
    <p:sldId id="369" r:id="rId19"/>
    <p:sldId id="373" r:id="rId20"/>
    <p:sldId id="370" r:id="rId21"/>
    <p:sldId id="374" r:id="rId22"/>
    <p:sldId id="372" r:id="rId23"/>
    <p:sldId id="375" r:id="rId24"/>
    <p:sldId id="376" r:id="rId25"/>
    <p:sldId id="377" r:id="rId26"/>
    <p:sldId id="371" r:id="rId27"/>
    <p:sldId id="378" r:id="rId28"/>
    <p:sldId id="379" r:id="rId29"/>
    <p:sldId id="380" r:id="rId30"/>
    <p:sldId id="3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E5D36C4E-E697-4176-B28F-6A1D70070A5D}">
          <p14:sldIdLst>
            <p14:sldId id="260"/>
            <p14:sldId id="358"/>
            <p14:sldId id="359"/>
            <p14:sldId id="360"/>
            <p14:sldId id="361"/>
            <p14:sldId id="256"/>
            <p14:sldId id="312"/>
            <p14:sldId id="362"/>
            <p14:sldId id="363"/>
            <p14:sldId id="364"/>
            <p14:sldId id="330"/>
            <p14:sldId id="368"/>
            <p14:sldId id="365"/>
            <p14:sldId id="366"/>
            <p14:sldId id="367"/>
            <p14:sldId id="326"/>
            <p14:sldId id="328"/>
            <p14:sldId id="369"/>
            <p14:sldId id="373"/>
            <p14:sldId id="370"/>
            <p14:sldId id="374"/>
            <p14:sldId id="372"/>
            <p14:sldId id="375"/>
            <p14:sldId id="376"/>
            <p14:sldId id="377"/>
            <p14:sldId id="371"/>
            <p14:sldId id="378"/>
            <p14:sldId id="379"/>
            <p14:sldId id="380"/>
            <p14:sldId id="38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5" autoAdjust="0"/>
    <p:restoredTop sz="98944" autoAdjust="0"/>
  </p:normalViewPr>
  <p:slideViewPr>
    <p:cSldViewPr snapToGrid="0">
      <p:cViewPr varScale="1">
        <p:scale>
          <a:sx n="80" d="100"/>
          <a:sy n="80" d="100"/>
        </p:scale>
        <p:origin x="-96" y="-5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CD982-96BC-42D1-8F25-6614077A79C9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FDA8-D22B-4AE4-91DF-50B81B2F76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3201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E5D9A-D6B6-4F73-B697-ADEA0CCABE12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E2189-27F9-42D8-8822-734849965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67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5666096-9267-48C0-B38E-1324279FFE87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72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5E92-9E26-4AD4-A231-BCCDAA6DB105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5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111-25BE-446D-A81D-D7387882E60D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914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0989-F650-48DE-B557-775FC4F10F30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4377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4119-DB6E-4AE8-B2F5-B4C93D895EF0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50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9B2C-2162-44BC-8AA1-EF2FE79F9A14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72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58F9-6855-492C-8BE5-FD6E283F1542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464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848C-6E4A-479B-9F0A-DFBDCF15E2EC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510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3A04-4AAA-4A1B-9BD4-2EB45EAFCFEF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37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A6BC-F050-46B9-BC65-EA315147E17A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58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B68B-A7DA-4E2F-8300-3533A294EBC8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55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7A04-ECCD-4FFB-A4F1-F8A3EF45D851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76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69A9-9CDC-445F-926C-EC79A95B7BE1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7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7CB8-2A9C-4F87-8A7B-F1F9956E7D84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93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0A93-0A4E-4FB2-90AD-5811C8C17ABF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56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E5CF-13B2-4012-81BF-B0A3830CC0B6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5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86D7-C290-4BEF-B020-6F21EB750A2B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57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3A93E-E606-41E6-A54F-988ED352C0F8}" type="datetime1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626B0-6C44-4EFC-B1EE-DD00893CB7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259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2%B9%E3%82%BF%E3%83%83%E3%82%AF" TargetMode="External"/><Relationship Id="rId2" Type="http://schemas.openxmlformats.org/officeDocument/2006/relationships/hyperlink" Target="https://ja.wikipedia.org/wiki/Java%E3%83%90%E3%82%A4%E3%83%88%E3%82%B3%E3%83%BC%E3%83%8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ja.wikipedia.org/wiki/%E4%BB%AE%E6%83%B3%E6%A9%9F%E6%A2%B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3%90%E3%82%A4%E3%83%88%E3%82%B3%E3%83%BC%E3%83%89" TargetMode="External"/><Relationship Id="rId2" Type="http://schemas.openxmlformats.org/officeDocument/2006/relationships/hyperlink" Target="https://ja.wikipedia.org/wiki/Java%E4%BB%AE%E6%83%B3%E3%83%9E%E3%82%B7%E3%83%B3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ja.wikipedia.org/wiki/%E3%82%AA%E3%83%9A%E3%82%B3%E3%83%BC%E3%83%8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ja.wikipedia.org/wiki/Java%E3%82%B3%E3%83%B3%E3%83%91%E3%82%A4%E3%83%A9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9159" y="2272420"/>
            <a:ext cx="3811509" cy="1605100"/>
          </a:xfrm>
        </p:spPr>
        <p:txBody>
          <a:bodyPr anchor="b">
            <a:normAutofit/>
          </a:bodyPr>
          <a:lstStyle/>
          <a:p>
            <a:r>
              <a:rPr kumimoji="1" lang="en-US" altLang="ja-JP" sz="8000" dirty="0" smtClean="0">
                <a:solidFill>
                  <a:srgbClr val="FFFFFF"/>
                </a:solidFill>
              </a:rPr>
              <a:t>JVM</a:t>
            </a:r>
            <a:endParaRPr kumimoji="1" lang="ja-JP" altLang="en-US" sz="8000" dirty="0">
              <a:solidFill>
                <a:srgbClr val="FFFFFF"/>
              </a:solidFill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xmlns="" id="{3A929DD7-D395-4F33-9951-D29620E23444}"/>
              </a:ext>
            </a:extLst>
          </p:cNvPr>
          <p:cNvSpPr txBox="1">
            <a:spLocks/>
          </p:cNvSpPr>
          <p:nvPr/>
        </p:nvSpPr>
        <p:spPr>
          <a:xfrm>
            <a:off x="8410669" y="6201624"/>
            <a:ext cx="3781331" cy="5449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solidFill>
                  <a:srgbClr val="FFFFFF"/>
                </a:solidFill>
              </a:rPr>
              <a:t>©</a:t>
            </a:r>
            <a:r>
              <a:rPr lang="en-US" altLang="ja-JP" sz="4000" dirty="0" err="1" smtClean="0">
                <a:solidFill>
                  <a:srgbClr val="FFFFFF"/>
                </a:solidFill>
              </a:rPr>
              <a:t>Eaner</a:t>
            </a:r>
            <a:r>
              <a:rPr lang="en-US" altLang="ja-JP" sz="4000" dirty="0" smtClean="0">
                <a:solidFill>
                  <a:srgbClr val="FFFFFF"/>
                </a:solidFill>
              </a:rPr>
              <a:t>-SOFT</a:t>
            </a:r>
            <a:endParaRPr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300198" y="6381401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2301" y="117694"/>
            <a:ext cx="8924355" cy="778597"/>
          </a:xfrm>
        </p:spPr>
        <p:txBody>
          <a:bodyPr anchor="b"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JVM</a:t>
            </a:r>
            <a:r>
              <a:rPr kumimoji="1" lang="ja-JP" altLang="en-US" dirty="0" smtClean="0">
                <a:solidFill>
                  <a:srgbClr val="FFFFFF"/>
                </a:solidFill>
              </a:rPr>
              <a:t>のメモリ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259734" y="879663"/>
            <a:ext cx="8577263" cy="55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100" dirty="0" smtClean="0"/>
              <a:t>JVM</a:t>
            </a:r>
            <a:r>
              <a:rPr lang="ja-JP" altLang="en-US" sz="2100" dirty="0" smtClean="0"/>
              <a:t>メモリ構造説明</a:t>
            </a:r>
            <a:endParaRPr lang="en-US" altLang="ja-JP" sz="21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57" y="1350444"/>
            <a:ext cx="64325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9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7109" y="3096285"/>
            <a:ext cx="8302026" cy="3322622"/>
          </a:xfrm>
        </p:spPr>
        <p:txBody>
          <a:bodyPr anchor="t">
            <a:normAutofit/>
          </a:bodyPr>
          <a:lstStyle/>
          <a:p>
            <a:r>
              <a:rPr lang="ja-JP" altLang="en-US" sz="2400" dirty="0" smtClean="0"/>
              <a:t>①</a:t>
            </a:r>
            <a:r>
              <a:rPr lang="en-US" altLang="ja-JP" sz="2400" dirty="0" smtClean="0"/>
              <a:t>Scavenge GC</a:t>
            </a:r>
            <a:r>
              <a:rPr lang="ja-JP" altLang="en-US" sz="2400" dirty="0" smtClean="0"/>
              <a:t>：頻繁に発生、短時間</a:t>
            </a:r>
            <a:endParaRPr lang="en-US" altLang="ja-JP" sz="2400" dirty="0" smtClean="0"/>
          </a:p>
          <a:p>
            <a:r>
              <a:rPr lang="ja-JP" altLang="en-US" sz="2400" dirty="0" smtClean="0"/>
              <a:t>②</a:t>
            </a:r>
            <a:r>
              <a:rPr lang="en-US" altLang="ja-JP" sz="2400" dirty="0"/>
              <a:t>Full </a:t>
            </a:r>
            <a:r>
              <a:rPr lang="en-US" altLang="ja-JP" sz="2400" dirty="0" smtClean="0"/>
              <a:t>GC</a:t>
            </a:r>
            <a:r>
              <a:rPr lang="ja-JP" altLang="en-US" sz="2400" dirty="0" smtClean="0"/>
              <a:t>：頻度は少ない、長時間</a:t>
            </a:r>
            <a:endParaRPr lang="en-US" altLang="ja-JP" sz="2400" dirty="0" smtClean="0"/>
          </a:p>
          <a:p>
            <a:endParaRPr lang="en-US" altLang="ja-JP" sz="2100" b="1" dirty="0" smtClean="0">
              <a:solidFill>
                <a:srgbClr val="FF0000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 fontScale="90000"/>
          </a:bodyPr>
          <a:lstStyle/>
          <a:p>
            <a:r>
              <a:rPr lang="ja-JP" altLang="en-US" dirty="0"/>
              <a:t>メモリ構造とガーベッジコレクタの関係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44023"/>
            <a:ext cx="8577263" cy="55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100" dirty="0" smtClean="0"/>
              <a:t>GC</a:t>
            </a:r>
            <a:r>
              <a:rPr lang="ja-JP" altLang="en-US" sz="2100" dirty="0" smtClean="0"/>
              <a:t>種類</a:t>
            </a:r>
            <a:endParaRPr lang="en-US" altLang="ja-JP" sz="2100" dirty="0" smtClean="0"/>
          </a:p>
        </p:txBody>
      </p:sp>
      <p:pic>
        <p:nvPicPr>
          <p:cNvPr id="6146" name="Picture 2" descr="gc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47" y="4288684"/>
            <a:ext cx="66294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0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スループットとレスポンスタイム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44023"/>
            <a:ext cx="8577263" cy="55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 smtClean="0"/>
              <a:t>スループット：</a:t>
            </a:r>
            <a:r>
              <a:rPr lang="ja-JP" altLang="en-US" sz="2400" dirty="0"/>
              <a:t>一定時間あたりのデータ処理能力のことである。</a:t>
            </a:r>
            <a:endParaRPr lang="en-US" altLang="ja-JP" sz="2100" dirty="0" smtClean="0"/>
          </a:p>
        </p:txBody>
      </p:sp>
      <p:sp>
        <p:nvSpPr>
          <p:cNvPr id="9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39616" y="3140967"/>
            <a:ext cx="8577263" cy="13042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b="1" dirty="0">
                <a:solidFill>
                  <a:schemeClr val="tx2">
                    <a:lumMod val="75000"/>
                  </a:schemeClr>
                </a:solidFill>
              </a:rPr>
              <a:t>レスポンスタイム：</a:t>
            </a:r>
            <a:endParaRPr lang="en-US" altLang="ja-JP" sz="21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2400" dirty="0"/>
              <a:t>システムや装置などに指示や入力が与えてから、反応を返すまでの時間のこと。 </a:t>
            </a:r>
            <a:endParaRPr lang="en-US" altLang="ja-JP" sz="2100" dirty="0" smtClean="0"/>
          </a:p>
        </p:txBody>
      </p:sp>
    </p:spTree>
    <p:extLst>
      <p:ext uri="{BB962C8B-B14F-4D97-AF65-F5344CB8AC3E}">
        <p14:creationId xmlns:p14="http://schemas.microsoft.com/office/powerpoint/2010/main" val="34733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7109" y="3096285"/>
            <a:ext cx="8302026" cy="679010"/>
          </a:xfrm>
        </p:spPr>
        <p:txBody>
          <a:bodyPr anchor="t">
            <a:normAutofit fontScale="77500" lnSpcReduction="20000"/>
          </a:bodyPr>
          <a:lstStyle/>
          <a:p>
            <a:r>
              <a:rPr lang="ja-JP" altLang="en-US" sz="2400" dirty="0"/>
              <a:t>シリアル</a:t>
            </a:r>
            <a:r>
              <a:rPr lang="en-US" altLang="ja-JP" sz="2400" dirty="0"/>
              <a:t>GC</a:t>
            </a:r>
            <a:r>
              <a:rPr lang="ja-JP" altLang="en-US" sz="2400" dirty="0"/>
              <a:t>では，</a:t>
            </a:r>
            <a:r>
              <a:rPr lang="en-US" altLang="ja-JP" sz="2400" dirty="0"/>
              <a:t>GC</a:t>
            </a:r>
            <a:r>
              <a:rPr lang="ja-JP" altLang="en-US" sz="2400" dirty="0"/>
              <a:t>を</a:t>
            </a:r>
            <a:r>
              <a:rPr lang="en-US" altLang="ja-JP" sz="2400" dirty="0"/>
              <a:t>1</a:t>
            </a:r>
            <a:r>
              <a:rPr lang="ja-JP" altLang="en-US" sz="2400" dirty="0" err="1"/>
              <a:t>つの</a:t>
            </a:r>
            <a:r>
              <a:rPr lang="ja-JP" altLang="en-US" sz="2400" dirty="0"/>
              <a:t>スレッドで行っているため，</a:t>
            </a:r>
            <a:r>
              <a:rPr lang="en-US" altLang="ja-JP" sz="2400" dirty="0"/>
              <a:t>1</a:t>
            </a:r>
            <a:r>
              <a:rPr lang="ja-JP" altLang="en-US" sz="2400" dirty="0" err="1"/>
              <a:t>つの</a:t>
            </a:r>
            <a:r>
              <a:rPr lang="ja-JP" altLang="en-US" sz="2400" dirty="0"/>
              <a:t>コアしか使われません。</a:t>
            </a:r>
            <a:endParaRPr lang="en-US" altLang="ja-JP" sz="2100" b="1" dirty="0" smtClean="0">
              <a:solidFill>
                <a:srgbClr val="FF0000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GC</a:t>
            </a:r>
            <a:r>
              <a:rPr kumimoji="1" lang="ja-JP" altLang="en-US" dirty="0" smtClean="0">
                <a:solidFill>
                  <a:srgbClr val="FFFFFF"/>
                </a:solidFill>
              </a:rPr>
              <a:t>分類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44023"/>
            <a:ext cx="8577263" cy="55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 smtClean="0"/>
              <a:t>シリアル</a:t>
            </a:r>
            <a:r>
              <a:rPr lang="en-US" altLang="ja-JP" sz="2100" dirty="0" smtClean="0"/>
              <a:t>GC</a:t>
            </a:r>
            <a:endParaRPr lang="en-US" altLang="ja-JP" sz="2100" dirty="0" smtClean="0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947798" y="3874882"/>
            <a:ext cx="8577263" cy="63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GC</a:t>
            </a:r>
            <a:r>
              <a:rPr lang="ja-JP" altLang="en-US" sz="2400" dirty="0"/>
              <a:t>の対象となるオブジェクトの数も増えるため，</a:t>
            </a:r>
            <a:r>
              <a:rPr lang="en-US" altLang="ja-JP" sz="2400" dirty="0"/>
              <a:t>GC</a:t>
            </a:r>
            <a:r>
              <a:rPr lang="ja-JP" altLang="en-US" sz="2400" dirty="0"/>
              <a:t>によるアプリケーションの停止時間が長くなってしまう</a:t>
            </a:r>
            <a:endParaRPr lang="en-US" altLang="ja-JP" sz="2100" dirty="0" smtClean="0"/>
          </a:p>
        </p:txBody>
      </p:sp>
    </p:spTree>
    <p:extLst>
      <p:ext uri="{BB962C8B-B14F-4D97-AF65-F5344CB8AC3E}">
        <p14:creationId xmlns:p14="http://schemas.microsoft.com/office/powerpoint/2010/main" val="8838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4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7109" y="3096285"/>
            <a:ext cx="8302026" cy="679010"/>
          </a:xfrm>
        </p:spPr>
        <p:txBody>
          <a:bodyPr anchor="t">
            <a:normAutofit/>
          </a:bodyPr>
          <a:lstStyle/>
          <a:p>
            <a:r>
              <a:rPr lang="ja-JP" altLang="en-US" sz="1800" b="1" dirty="0"/>
              <a:t>複数スレッドで実行して停止時間を短縮する「パラレル</a:t>
            </a:r>
            <a:r>
              <a:rPr lang="en-US" altLang="ja-JP" sz="1800" b="1" dirty="0"/>
              <a:t>GC</a:t>
            </a:r>
            <a:r>
              <a:rPr lang="ja-JP" altLang="en-US" sz="1800" b="1" dirty="0"/>
              <a:t>」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GC</a:t>
            </a:r>
            <a:r>
              <a:rPr kumimoji="1" lang="ja-JP" altLang="en-US" dirty="0" smtClean="0">
                <a:solidFill>
                  <a:srgbClr val="FFFFFF"/>
                </a:solidFill>
              </a:rPr>
              <a:t>分類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44023"/>
            <a:ext cx="8577263" cy="55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 smtClean="0"/>
              <a:t>パラレル</a:t>
            </a:r>
            <a:r>
              <a:rPr lang="en-US" altLang="ja-JP" sz="2100" dirty="0" smtClean="0"/>
              <a:t>GC</a:t>
            </a:r>
            <a:endParaRPr lang="en-US" altLang="ja-JP" sz="2100" dirty="0" smtClean="0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947798" y="3720974"/>
            <a:ext cx="8577263" cy="787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/>
              <a:t>シリアル</a:t>
            </a:r>
            <a:r>
              <a:rPr lang="en-US" altLang="ja-JP" sz="1600" dirty="0"/>
              <a:t>GC</a:t>
            </a:r>
            <a:r>
              <a:rPr lang="ja-JP" altLang="en-US" sz="1600" dirty="0"/>
              <a:t>にくらべて停止時間が短くなるため，アプリケーションのレスポンスタイムを短くすることができ，スループットの向上も見込めます。</a:t>
            </a:r>
            <a:endParaRPr lang="en-US" altLang="ja-JP" sz="2100" dirty="0" smtClean="0"/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947798" y="4508626"/>
            <a:ext cx="8577263" cy="787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/>
              <a:t>ただし、シリアル</a:t>
            </a:r>
            <a:r>
              <a:rPr lang="en-US" altLang="ja-JP" sz="1600" dirty="0"/>
              <a:t>GC</a:t>
            </a:r>
            <a:r>
              <a:rPr lang="ja-JP" altLang="en-US" sz="1600" dirty="0"/>
              <a:t>に比べ，</a:t>
            </a:r>
            <a:r>
              <a:rPr lang="en-US" altLang="ja-JP" sz="1600" dirty="0"/>
              <a:t>GC</a:t>
            </a:r>
            <a:r>
              <a:rPr lang="ja-JP" altLang="en-US" sz="1600" dirty="0"/>
              <a:t>スレッド間の同期などにオーバーヘッドがかかり，</a:t>
            </a:r>
            <a:r>
              <a:rPr lang="en-US" altLang="ja-JP" sz="1600" dirty="0"/>
              <a:t>GC</a:t>
            </a:r>
            <a:r>
              <a:rPr lang="ja-JP" altLang="en-US" sz="1600" dirty="0"/>
              <a:t>スレッドの処理時間が増加するためです。</a:t>
            </a:r>
            <a:endParaRPr lang="en-US" altLang="ja-JP" sz="2100" dirty="0" smtClean="0"/>
          </a:p>
        </p:txBody>
      </p:sp>
    </p:spTree>
    <p:extLst>
      <p:ext uri="{BB962C8B-B14F-4D97-AF65-F5344CB8AC3E}">
        <p14:creationId xmlns:p14="http://schemas.microsoft.com/office/powerpoint/2010/main" val="16843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4" grpId="0" build="p"/>
      <p:bldP spid="6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7109" y="3096285"/>
            <a:ext cx="8302026" cy="679010"/>
          </a:xfrm>
        </p:spPr>
        <p:txBody>
          <a:bodyPr anchor="t">
            <a:normAutofit/>
          </a:bodyPr>
          <a:lstStyle/>
          <a:p>
            <a:r>
              <a:rPr lang="ja-JP" altLang="en-US" sz="1800" b="1" dirty="0"/>
              <a:t>アプリケーションと同時に</a:t>
            </a:r>
            <a:r>
              <a:rPr lang="en-US" altLang="ja-JP" sz="1800" b="1" dirty="0"/>
              <a:t>GC</a:t>
            </a:r>
            <a:r>
              <a:rPr lang="ja-JP" altLang="en-US" sz="1800" b="1" dirty="0"/>
              <a:t>を動作</a:t>
            </a:r>
            <a:r>
              <a:rPr lang="ja-JP" altLang="en-US" sz="1800" b="1" dirty="0" smtClean="0"/>
              <a:t>させる</a:t>
            </a:r>
            <a:endParaRPr lang="ja-JP" altLang="en-US" sz="1800" b="1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GC</a:t>
            </a:r>
            <a:r>
              <a:rPr kumimoji="1" lang="ja-JP" altLang="en-US" dirty="0" smtClean="0">
                <a:solidFill>
                  <a:srgbClr val="FFFFFF"/>
                </a:solidFill>
              </a:rPr>
              <a:t>分類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44023"/>
            <a:ext cx="8577263" cy="55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 smtClean="0"/>
              <a:t>コンカレント</a:t>
            </a:r>
            <a:r>
              <a:rPr lang="en-US" altLang="ja-JP" sz="2100" dirty="0" smtClean="0"/>
              <a:t>GC</a:t>
            </a:r>
            <a:endParaRPr lang="en-US" altLang="ja-JP" sz="2100" dirty="0" smtClean="0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947798" y="3720974"/>
            <a:ext cx="8577263" cy="787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/>
              <a:t>アプリケーションの停止時間なく</a:t>
            </a:r>
            <a:r>
              <a:rPr lang="en-US" altLang="ja-JP" sz="1600" dirty="0"/>
              <a:t>GC</a:t>
            </a:r>
            <a:r>
              <a:rPr lang="ja-JP" altLang="en-US" sz="1600" dirty="0"/>
              <a:t>を行うことができます。</a:t>
            </a:r>
            <a:endParaRPr lang="en-US" altLang="ja-JP" sz="2100" dirty="0" smtClean="0"/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947798" y="4309449"/>
            <a:ext cx="8577263" cy="134896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/>
              <a:t>ただし、</a:t>
            </a:r>
            <a:r>
              <a:rPr lang="en-US" altLang="ja-JP" sz="1600" dirty="0"/>
              <a:t>GC</a:t>
            </a:r>
            <a:r>
              <a:rPr lang="ja-JP" altLang="en-US" sz="1600" dirty="0"/>
              <a:t>は，実装によってさまざまなフェーズがあり，コンカレントに処理を行えるフェーズと，そうではないフェーズが存在します</a:t>
            </a:r>
            <a:r>
              <a:rPr lang="ja-JP" altLang="en-US" sz="1600" dirty="0" smtClean="0"/>
              <a:t>。</a:t>
            </a:r>
            <a:endParaRPr lang="en-US" altLang="ja-JP" sz="1600" dirty="0" smtClean="0"/>
          </a:p>
          <a:p>
            <a:r>
              <a:rPr lang="ja-JP" altLang="en-US" sz="1600" dirty="0" smtClean="0"/>
              <a:t>すべて</a:t>
            </a:r>
            <a:r>
              <a:rPr lang="ja-JP" altLang="en-US" sz="1600" dirty="0"/>
              <a:t>のフェーズがコンカレントで処理することができないため，停止時間を完全にゼロにすることはできないのです。</a:t>
            </a:r>
            <a:endParaRPr lang="en-US" altLang="ja-JP" sz="2100" dirty="0" smtClean="0"/>
          </a:p>
        </p:txBody>
      </p:sp>
    </p:spTree>
    <p:extLst>
      <p:ext uri="{BB962C8B-B14F-4D97-AF65-F5344CB8AC3E}">
        <p14:creationId xmlns:p14="http://schemas.microsoft.com/office/powerpoint/2010/main" val="133966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4" grpId="0" build="p"/>
      <p:bldP spid="6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GC</a:t>
            </a:r>
            <a:r>
              <a:rPr lang="ja-JP" altLang="en-US" dirty="0" smtClean="0">
                <a:solidFill>
                  <a:srgbClr val="FFFFFF"/>
                </a:solidFill>
              </a:rPr>
              <a:t>のチューニング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44023"/>
            <a:ext cx="8577263" cy="55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100" dirty="0" smtClean="0"/>
              <a:t>※GC</a:t>
            </a:r>
            <a:r>
              <a:rPr lang="ja-JP" altLang="en-US" sz="2100" dirty="0" smtClean="0"/>
              <a:t>チューニングをするため、理解が必要</a:t>
            </a:r>
            <a:endParaRPr lang="en-US" altLang="ja-JP" sz="2100" dirty="0" smtClean="0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3096285"/>
            <a:ext cx="8577263" cy="2716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100" dirty="0" smtClean="0"/>
              <a:t>GC</a:t>
            </a:r>
            <a:r>
              <a:rPr lang="ja-JP" altLang="en-US" sz="2100" dirty="0" smtClean="0"/>
              <a:t>チューニングの流れ</a:t>
            </a:r>
            <a:endParaRPr lang="en-US" altLang="ja-JP" sz="2100" dirty="0" smtClean="0"/>
          </a:p>
          <a:p>
            <a:r>
              <a:rPr lang="ja-JP" altLang="en-US" sz="2400" dirty="0"/>
              <a:t>どの処理に時間がかかっているかを</a:t>
            </a:r>
            <a:r>
              <a:rPr lang="ja-JP" altLang="en-US" sz="2400" dirty="0" smtClean="0"/>
              <a:t>モニタリング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⇒分析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⇒</a:t>
            </a:r>
            <a:r>
              <a:rPr lang="ja-JP" altLang="en-US" sz="2400" dirty="0"/>
              <a:t>チューニング</a:t>
            </a:r>
            <a:endParaRPr lang="en-US" altLang="ja-JP" sz="2100" dirty="0" smtClean="0"/>
          </a:p>
        </p:txBody>
      </p:sp>
    </p:spTree>
    <p:extLst>
      <p:ext uri="{BB962C8B-B14F-4D97-AF65-F5344CB8AC3E}">
        <p14:creationId xmlns:p14="http://schemas.microsoft.com/office/powerpoint/2010/main" val="23861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GC</a:t>
            </a:r>
            <a:r>
              <a:rPr kumimoji="1" lang="ja-JP" altLang="en-US" dirty="0" smtClean="0">
                <a:solidFill>
                  <a:srgbClr val="FFFFFF"/>
                </a:solidFill>
              </a:rPr>
              <a:t>のアルゴリズム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44022"/>
            <a:ext cx="8577263" cy="32139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 smtClean="0"/>
              <a:t>〇　マーク＆スイープ</a:t>
            </a:r>
            <a:r>
              <a:rPr lang="en-US" altLang="ja-JP" sz="2100" dirty="0" smtClean="0"/>
              <a:t>GC</a:t>
            </a:r>
          </a:p>
          <a:p>
            <a:r>
              <a:rPr lang="ja-JP" altLang="en-US" sz="2100" dirty="0" smtClean="0"/>
              <a:t>〇　コンパクション</a:t>
            </a:r>
            <a:endParaRPr lang="en-US" altLang="ja-JP" sz="2100" dirty="0" smtClean="0"/>
          </a:p>
          <a:p>
            <a:r>
              <a:rPr lang="ja-JP" altLang="en-US" sz="2100" dirty="0" smtClean="0"/>
              <a:t>〇　コピー</a:t>
            </a:r>
            <a:r>
              <a:rPr lang="en-US" altLang="ja-JP" sz="2100" dirty="0" smtClean="0"/>
              <a:t>GC</a:t>
            </a:r>
          </a:p>
          <a:p>
            <a:r>
              <a:rPr lang="ja-JP" altLang="en-US" sz="2100" dirty="0" smtClean="0"/>
              <a:t>〇　世代別</a:t>
            </a:r>
            <a:r>
              <a:rPr lang="en-US" altLang="ja-JP" sz="2100" dirty="0" smtClean="0"/>
              <a:t>GC</a:t>
            </a:r>
            <a:endParaRPr lang="en-US" altLang="ja-JP" sz="2100" dirty="0" smtClean="0"/>
          </a:p>
        </p:txBody>
      </p:sp>
    </p:spTree>
    <p:extLst>
      <p:ext uri="{BB962C8B-B14F-4D97-AF65-F5344CB8AC3E}">
        <p14:creationId xmlns:p14="http://schemas.microsoft.com/office/powerpoint/2010/main" val="38097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470779"/>
            <a:ext cx="8924355" cy="923453"/>
          </a:xfrm>
        </p:spPr>
        <p:txBody>
          <a:bodyPr anchor="b">
            <a:normAutofit/>
          </a:bodyPr>
          <a:lstStyle/>
          <a:p>
            <a:r>
              <a:rPr lang="ja-JP" altLang="en-US" dirty="0"/>
              <a:t>マーク＆スイープ</a:t>
            </a:r>
            <a:r>
              <a:rPr lang="en-US" altLang="ja-JP" dirty="0"/>
              <a:t>GC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1376125"/>
            <a:ext cx="8577263" cy="1330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1</a:t>
            </a:r>
            <a:r>
              <a:rPr lang="ja-JP" altLang="en-US" sz="2400" dirty="0"/>
              <a:t>つ目の</a:t>
            </a:r>
            <a:r>
              <a:rPr lang="ja-JP" altLang="en-US" sz="2400" dirty="0" smtClean="0"/>
              <a:t>フェーズ</a:t>
            </a:r>
            <a:endParaRPr lang="en-US" altLang="ja-JP" sz="2400" dirty="0" smtClean="0"/>
          </a:p>
          <a:p>
            <a:r>
              <a:rPr lang="ja-JP" altLang="en-US" sz="2400" dirty="0" smtClean="0"/>
              <a:t>⇒</a:t>
            </a:r>
            <a:r>
              <a:rPr lang="ja-JP" altLang="en-US" sz="2400" dirty="0"/>
              <a:t>ゴミとなっていないオブジェクトを探す（マークフェーズ）</a:t>
            </a:r>
            <a:endParaRPr lang="en-US" altLang="ja-JP" sz="2100" dirty="0" smtClean="0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567608" y="3465094"/>
            <a:ext cx="8577263" cy="1330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2</a:t>
            </a:r>
            <a:r>
              <a:rPr lang="ja-JP" altLang="en-US" sz="2400" dirty="0" smtClean="0"/>
              <a:t>つ目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フェーズ</a:t>
            </a:r>
            <a:endParaRPr lang="en-US" altLang="ja-JP" sz="2400" dirty="0" smtClean="0"/>
          </a:p>
          <a:p>
            <a:r>
              <a:rPr lang="ja-JP" altLang="en-US" sz="2400" dirty="0"/>
              <a:t>⇒ゴミとなったオブジェクトを削除するフェーズ（スイープフェーズ）</a:t>
            </a:r>
            <a:endParaRPr lang="en-US" altLang="ja-JP" sz="2100" dirty="0" smtClean="0"/>
          </a:p>
        </p:txBody>
      </p:sp>
      <p:pic>
        <p:nvPicPr>
          <p:cNvPr id="7170" name="Picture 2" descr="å³1ããã¼ã¯ãã§ã¼ãºå¾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71" y="2539858"/>
            <a:ext cx="3302119" cy="101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å³2ãã¹ã¤ã¼ããã§ã¼ãºå¾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72" y="4939607"/>
            <a:ext cx="3247698" cy="103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uiExpand="1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470779"/>
            <a:ext cx="8924355" cy="923453"/>
          </a:xfrm>
        </p:spPr>
        <p:txBody>
          <a:bodyPr anchor="b">
            <a:normAutofit/>
          </a:bodyPr>
          <a:lstStyle/>
          <a:p>
            <a:r>
              <a:rPr lang="ja-JP" altLang="en-US" dirty="0"/>
              <a:t>マーク＆スイープ</a:t>
            </a:r>
            <a:r>
              <a:rPr lang="en-US" altLang="ja-JP" dirty="0"/>
              <a:t>GC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1466661"/>
            <a:ext cx="8577263" cy="665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どんな問題</a:t>
            </a:r>
            <a:r>
              <a:rPr lang="ja-JP" altLang="en-US" sz="2400" dirty="0"/>
              <a:t>あるか</a:t>
            </a:r>
            <a:r>
              <a:rPr lang="ja-JP" altLang="en-US" sz="2400" dirty="0" smtClean="0"/>
              <a:t>？</a:t>
            </a:r>
            <a:endParaRPr lang="en-US" altLang="ja-JP" sz="2400" dirty="0" smtClean="0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3032911" y="2263366"/>
            <a:ext cx="8673220" cy="3920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 smtClean="0"/>
              <a:t>断片化の問題</a:t>
            </a:r>
            <a:endParaRPr lang="en-US" altLang="ja-JP" sz="2100" dirty="0" smtClean="0"/>
          </a:p>
          <a:p>
            <a:r>
              <a:rPr lang="ja-JP" altLang="en-US" sz="2100" dirty="0"/>
              <a:t>　</a:t>
            </a:r>
            <a:r>
              <a:rPr lang="ja-JP" altLang="en-US" dirty="0"/>
              <a:t>ヒープの空き容量があったとしても，オブジェクトが生成できる場所が限定されてしまい，このオブジェクトが入る空き領域を探すのに時間がかかります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sz="2400" dirty="0"/>
              <a:t>　</a:t>
            </a:r>
            <a:r>
              <a:rPr lang="ja-JP" altLang="en-US" sz="1800" dirty="0"/>
              <a:t>最悪のケースでは，オブジェクトを生成できる場所が見つからなくなると，アプリケーションが予期せず停止してしまうかもしれません。</a:t>
            </a:r>
            <a:endParaRPr lang="en-US" altLang="ja-JP" sz="1800" dirty="0" smtClean="0"/>
          </a:p>
          <a:p>
            <a:endParaRPr lang="en-US" altLang="ja-JP" sz="2100" dirty="0" smtClean="0"/>
          </a:p>
        </p:txBody>
      </p:sp>
    </p:spTree>
    <p:extLst>
      <p:ext uri="{BB962C8B-B14F-4D97-AF65-F5344CB8AC3E}">
        <p14:creationId xmlns:p14="http://schemas.microsoft.com/office/powerpoint/2010/main" val="10563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1872" y="2634558"/>
            <a:ext cx="8577263" cy="3494637"/>
          </a:xfrm>
        </p:spPr>
        <p:txBody>
          <a:bodyPr anchor="t">
            <a:normAutofit/>
          </a:bodyPr>
          <a:lstStyle/>
          <a:p>
            <a:r>
              <a:rPr lang="en-US" altLang="ja-JP" sz="2400" dirty="0"/>
              <a:t>Java</a:t>
            </a:r>
            <a:r>
              <a:rPr lang="ja-JP" altLang="en-US" sz="2400" dirty="0"/>
              <a:t>仮想</a:t>
            </a:r>
            <a:r>
              <a:rPr lang="ja-JP" altLang="en-US" sz="2400" dirty="0" smtClean="0"/>
              <a:t>マシン</a:t>
            </a:r>
            <a:endParaRPr lang="en-US" altLang="ja-JP" sz="2400" dirty="0" smtClean="0"/>
          </a:p>
          <a:p>
            <a:r>
              <a:rPr lang="en-US" altLang="ja-JP" sz="2400" dirty="0">
                <a:hlinkClick r:id="rId2" tooltip="Javaバイトコード"/>
              </a:rPr>
              <a:t>Java</a:t>
            </a:r>
            <a:r>
              <a:rPr lang="ja-JP" altLang="en-US" sz="2400" dirty="0">
                <a:hlinkClick r:id="rId2" tooltip="Javaバイトコード"/>
              </a:rPr>
              <a:t>バイトコード</a:t>
            </a:r>
            <a:r>
              <a:rPr lang="ja-JP" altLang="en-US" sz="2400" dirty="0"/>
              <a:t>として定義された命令セットを実行する</a:t>
            </a:r>
            <a:r>
              <a:rPr lang="ja-JP" altLang="en-US" sz="2400" dirty="0">
                <a:hlinkClick r:id="rId3" tooltip="スタック"/>
              </a:rPr>
              <a:t>スタック</a:t>
            </a:r>
            <a:r>
              <a:rPr lang="ja-JP" altLang="en-US" sz="2400" dirty="0"/>
              <a:t>型の</a:t>
            </a:r>
            <a:r>
              <a:rPr lang="ja-JP" altLang="en-US" sz="2400" dirty="0">
                <a:hlinkClick r:id="rId4" tooltip="仮想機械"/>
              </a:rPr>
              <a:t>仮想マシン</a:t>
            </a:r>
            <a:r>
              <a:rPr lang="ja-JP" altLang="en-US" sz="2400" dirty="0"/>
              <a:t>。</a:t>
            </a:r>
            <a:endParaRPr lang="en-US" altLang="ja-JP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JVM</a:t>
            </a:r>
            <a:r>
              <a:rPr kumimoji="1" lang="ja-JP" altLang="en-US" dirty="0" smtClean="0">
                <a:solidFill>
                  <a:srgbClr val="FFFFFF"/>
                </a:solidFill>
              </a:rPr>
              <a:t>とは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4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lang="ja-JP" altLang="en-US" dirty="0"/>
              <a:t>コンパクション</a:t>
            </a:r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44022"/>
            <a:ext cx="8577263" cy="615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/>
              <a:t>バラバラに配置されていたオブジェクトを連続して配置する</a:t>
            </a:r>
          </a:p>
        </p:txBody>
      </p:sp>
      <p:pic>
        <p:nvPicPr>
          <p:cNvPr id="9218" name="Picture 2" descr="å³4ãã³ã³ãã¯ã·ã§ã³å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71" y="3223802"/>
            <a:ext cx="4343232" cy="13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å³5ãã³ã³ãã¯ã·ã§ã³å¾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14" y="4873075"/>
            <a:ext cx="4832884" cy="136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751" y="2689708"/>
            <a:ext cx="8924355" cy="1330030"/>
          </a:xfrm>
        </p:spPr>
        <p:txBody>
          <a:bodyPr anchor="b">
            <a:normAutofit fontScale="90000"/>
          </a:bodyPr>
          <a:lstStyle/>
          <a:p>
            <a:r>
              <a:rPr lang="ja-JP" altLang="en-US" dirty="0"/>
              <a:t>そもそもヒープが断片化しない</a:t>
            </a:r>
            <a:r>
              <a:rPr lang="en-US" altLang="ja-JP" dirty="0"/>
              <a:t>GC</a:t>
            </a:r>
            <a:r>
              <a:rPr lang="ja-JP" altLang="en-US" dirty="0"/>
              <a:t>アルゴリズムは</a:t>
            </a:r>
            <a:r>
              <a:rPr lang="ja-JP" altLang="en-US" dirty="0" smtClean="0"/>
              <a:t>ある？</a:t>
            </a:r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49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lang="ja-JP" altLang="en-US" dirty="0"/>
              <a:t>コピー</a:t>
            </a:r>
            <a:r>
              <a:rPr lang="en-US" altLang="ja-JP" dirty="0"/>
              <a:t>GC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44023"/>
            <a:ext cx="8577263" cy="11226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GC</a:t>
            </a:r>
            <a:r>
              <a:rPr lang="ja-JP" altLang="en-US" sz="2400" dirty="0"/>
              <a:t>と同時にコンパクションを実行</a:t>
            </a:r>
            <a:r>
              <a:rPr lang="ja-JP" altLang="en-US" sz="2400" dirty="0" smtClean="0"/>
              <a:t>する。</a:t>
            </a:r>
            <a:endParaRPr lang="en-US" altLang="ja-JP" sz="2400" dirty="0" smtClean="0"/>
          </a:p>
          <a:p>
            <a:r>
              <a:rPr lang="ja-JP" altLang="en-US" sz="2400" dirty="0" smtClean="0"/>
              <a:t>→断片化が発生しない</a:t>
            </a:r>
            <a:endParaRPr lang="ja-JP" altLang="en-US" sz="2400" dirty="0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3195872"/>
            <a:ext cx="8577263" cy="2489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 dirty="0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3784348"/>
            <a:ext cx="8577263" cy="11226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どうやって実現できる？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708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  <p:bldP spid="5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lang="ja-JP" altLang="en-US" dirty="0"/>
              <a:t>コピー</a:t>
            </a:r>
            <a:r>
              <a:rPr lang="en-US" altLang="ja-JP" dirty="0" smtClean="0"/>
              <a:t>GC</a:t>
            </a:r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34968"/>
            <a:ext cx="8577263" cy="2064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マーク＆スイープ</a:t>
            </a:r>
            <a:endParaRPr lang="ja-JP" altLang="en-US" sz="2400" dirty="0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3195872"/>
            <a:ext cx="8577263" cy="2489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 dirty="0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4888871"/>
            <a:ext cx="8577263" cy="11226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コピー</a:t>
            </a:r>
            <a:r>
              <a:rPr lang="en-US" altLang="ja-JP" sz="2400" dirty="0" smtClean="0"/>
              <a:t>GC</a:t>
            </a:r>
            <a:endParaRPr lang="ja-JP" altLang="en-US" sz="2400" dirty="0"/>
          </a:p>
        </p:txBody>
      </p:sp>
      <p:pic>
        <p:nvPicPr>
          <p:cNvPr id="11266" name="Picture 2" descr="å³6ããã¼ããåå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12" y="4888871"/>
            <a:ext cx="2976924" cy="15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å³3ãæ­çåã«ãã£ã¦å¤§ããªãªãã¸ã§ã¯ããçæã§ããªã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5" t="44228"/>
          <a:stretch/>
        </p:blipFill>
        <p:spPr bwMode="auto">
          <a:xfrm>
            <a:off x="6150012" y="2699760"/>
            <a:ext cx="1520982" cy="65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lang="ja-JP" altLang="en-US" dirty="0"/>
              <a:t>コピー</a:t>
            </a:r>
            <a:r>
              <a:rPr lang="en-US" altLang="ja-JP" dirty="0" smtClean="0"/>
              <a:t>GC</a:t>
            </a:r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34968"/>
            <a:ext cx="8577263" cy="1575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アプリ側</a:t>
            </a:r>
            <a:endParaRPr lang="en-US" altLang="ja-JP" sz="2400" dirty="0" smtClean="0"/>
          </a:p>
          <a:p>
            <a:r>
              <a:rPr lang="ja-JP" altLang="en-US" sz="1800" dirty="0"/>
              <a:t>アプリケーションが新たなオブジェクトを生成すると，“⁠必ず⁠”</a:t>
            </a:r>
            <a:r>
              <a:rPr lang="en-US" altLang="ja-JP" sz="1800" dirty="0"/>
              <a:t>From</a:t>
            </a:r>
            <a:r>
              <a:rPr lang="ja-JP" altLang="en-US" sz="1800" dirty="0"/>
              <a:t>領域に新たなオブジェクトを割り当てます。アプリケーションは“⁠絶対に⁠”</a:t>
            </a:r>
            <a:r>
              <a:rPr lang="en-US" altLang="ja-JP" sz="1800" dirty="0"/>
              <a:t>To</a:t>
            </a:r>
            <a:r>
              <a:rPr lang="ja-JP" altLang="en-US" sz="1800" dirty="0"/>
              <a:t>領域を使えません。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3195872"/>
            <a:ext cx="8577263" cy="2489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 dirty="0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4110273"/>
            <a:ext cx="8577263" cy="1901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JVM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GC</a:t>
            </a:r>
            <a:r>
              <a:rPr lang="ja-JP" altLang="en-US" sz="2400" dirty="0" smtClean="0"/>
              <a:t>側</a:t>
            </a:r>
            <a:endParaRPr lang="en-US" altLang="ja-JP" sz="2400" dirty="0" smtClean="0"/>
          </a:p>
          <a:p>
            <a:endParaRPr lang="ja-JP" altLang="en-US" sz="2400" dirty="0"/>
          </a:p>
        </p:txBody>
      </p:sp>
      <p:pic>
        <p:nvPicPr>
          <p:cNvPr id="13315" name="Picture 3" descr="å³9ããªãã¸ã§ã¯ãã®ã³ãã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71" y="4656137"/>
            <a:ext cx="3791736" cy="115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  <p:bldP spid="5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lang="ja-JP" altLang="en-US" dirty="0"/>
              <a:t>コピー</a:t>
            </a:r>
            <a:r>
              <a:rPr lang="en-US" altLang="ja-JP" dirty="0" smtClean="0"/>
              <a:t>GC</a:t>
            </a:r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3195872"/>
            <a:ext cx="8577263" cy="2489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 dirty="0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1" y="2521389"/>
            <a:ext cx="8577263" cy="1901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JVM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GC</a:t>
            </a:r>
            <a:r>
              <a:rPr lang="ja-JP" altLang="en-US" sz="2400" dirty="0" smtClean="0"/>
              <a:t>側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endParaRPr lang="en-US" altLang="ja-JP" sz="2400" dirty="0" smtClean="0"/>
          </a:p>
          <a:p>
            <a:endParaRPr lang="ja-JP" altLang="en-US" sz="2400" dirty="0"/>
          </a:p>
        </p:txBody>
      </p:sp>
      <p:pic>
        <p:nvPicPr>
          <p:cNvPr id="14338" name="Picture 2" descr="å³10ããªãã¸ã§ã¯ãã®ã³ãã¼å¾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47" y="3017165"/>
            <a:ext cx="4395318" cy="12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å³11ãé åã®åãæ¿ã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47" y="4440724"/>
            <a:ext cx="4398968" cy="9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7245630" y="3235043"/>
            <a:ext cx="4546679" cy="2150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このメソッドがあるが、</a:t>
            </a:r>
            <a:endParaRPr lang="en-US" altLang="ja-JP" sz="2400" dirty="0" smtClean="0"/>
          </a:p>
          <a:p>
            <a:r>
              <a:rPr lang="ja-JP" altLang="en-US" sz="2400" dirty="0" smtClean="0"/>
              <a:t>弱点</a:t>
            </a:r>
            <a:r>
              <a:rPr lang="ja-JP" altLang="en-US" sz="2400" dirty="0"/>
              <a:t>がありますか？　</a:t>
            </a:r>
            <a:endParaRPr lang="en-US" altLang="ja-JP" sz="2400" dirty="0" smtClean="0"/>
          </a:p>
          <a:p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　半分の容量しか使えない</a:t>
            </a:r>
            <a:endParaRPr lang="en-US" altLang="ja-JP" sz="2400" dirty="0" smtClean="0"/>
          </a:p>
          <a:p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403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10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lang="ja-JP" altLang="en-US" dirty="0"/>
              <a:t>世代別</a:t>
            </a:r>
            <a:r>
              <a:rPr lang="en-US" altLang="ja-JP" dirty="0"/>
              <a:t>GC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44022"/>
            <a:ext cx="8577263" cy="32139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 smtClean="0"/>
              <a:t>下記の二つ問題を考えましょう？</a:t>
            </a:r>
            <a:endParaRPr lang="en-US" altLang="ja-JP" sz="2100" dirty="0" smtClean="0"/>
          </a:p>
          <a:p>
            <a:r>
              <a:rPr lang="ja-JP" altLang="en-US" sz="2100" dirty="0" smtClean="0"/>
              <a:t>・多くのオブジェクトはわずか時間だけ利用され、長時間利用されるオブジェクトはごく少数</a:t>
            </a:r>
            <a:endParaRPr lang="en-US" altLang="ja-JP" sz="2100" dirty="0" smtClean="0"/>
          </a:p>
          <a:p>
            <a:r>
              <a:rPr lang="ja-JP" altLang="en-US" sz="2100" dirty="0" smtClean="0"/>
              <a:t>・先ほどの三つの</a:t>
            </a:r>
            <a:r>
              <a:rPr lang="en-US" altLang="ja-JP" sz="2100" dirty="0" smtClean="0"/>
              <a:t>GC</a:t>
            </a:r>
            <a:r>
              <a:rPr lang="ja-JP" altLang="en-US" sz="2100" dirty="0" smtClean="0"/>
              <a:t>方法を振り返してもう一度考えましょう、よりいい方法がある？</a:t>
            </a:r>
            <a:endParaRPr lang="en-US" altLang="ja-JP" sz="2100" dirty="0" smtClean="0"/>
          </a:p>
        </p:txBody>
      </p:sp>
    </p:spTree>
    <p:extLst>
      <p:ext uri="{BB962C8B-B14F-4D97-AF65-F5344CB8AC3E}">
        <p14:creationId xmlns:p14="http://schemas.microsoft.com/office/powerpoint/2010/main" val="4413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lang="ja-JP" altLang="en-US" dirty="0"/>
              <a:t>世代別</a:t>
            </a:r>
            <a:r>
              <a:rPr lang="en-US" altLang="ja-JP" dirty="0"/>
              <a:t>GC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44022"/>
            <a:ext cx="8577263" cy="32139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 smtClean="0"/>
              <a:t>先ほどの三つの</a:t>
            </a:r>
            <a:r>
              <a:rPr lang="en-US" altLang="ja-JP" sz="2100" dirty="0" smtClean="0"/>
              <a:t>GC</a:t>
            </a:r>
            <a:r>
              <a:rPr lang="ja-JP" altLang="en-US" sz="2100" dirty="0" smtClean="0"/>
              <a:t>方法が「一世代」と呼ぶ</a:t>
            </a:r>
            <a:endParaRPr lang="en-US" altLang="ja-JP" sz="2100" dirty="0" smtClean="0"/>
          </a:p>
          <a:p>
            <a:r>
              <a:rPr lang="ja-JP" altLang="en-US" sz="2100" dirty="0"/>
              <a:t>一</a:t>
            </a:r>
            <a:r>
              <a:rPr lang="ja-JP" altLang="en-US" sz="2100" dirty="0" smtClean="0"/>
              <a:t>世代：起動時生成されたオブジェクトも、</a:t>
            </a:r>
            <a:r>
              <a:rPr lang="en-US" altLang="ja-JP" sz="2100" dirty="0" smtClean="0"/>
              <a:t>GC</a:t>
            </a:r>
            <a:r>
              <a:rPr lang="ja-JP" altLang="en-US" sz="2100" dirty="0" smtClean="0"/>
              <a:t>間際（まぎわ）に生成されたオブジェクトも同じヒープに格納</a:t>
            </a:r>
            <a:endParaRPr lang="en-US" altLang="ja-JP" sz="2100" dirty="0" smtClean="0"/>
          </a:p>
          <a:p>
            <a:r>
              <a:rPr lang="ja-JP" altLang="en-US" sz="2100" dirty="0" smtClean="0"/>
              <a:t>→</a:t>
            </a:r>
            <a:r>
              <a:rPr lang="ja-JP" altLang="en-US" sz="2400" dirty="0"/>
              <a:t>ヒープサイズが大きくなるとヒープに格納されるオブジェクト数が増え，</a:t>
            </a:r>
            <a:r>
              <a:rPr lang="en-US" altLang="ja-JP" sz="2400" dirty="0"/>
              <a:t>GC</a:t>
            </a:r>
            <a:r>
              <a:rPr lang="ja-JP" altLang="en-US" sz="2400" dirty="0"/>
              <a:t>の時間が長く</a:t>
            </a:r>
            <a:r>
              <a:rPr lang="ja-JP" altLang="en-US" sz="2400" dirty="0" smtClean="0"/>
              <a:t>なり</a:t>
            </a:r>
            <a:endParaRPr lang="en-US" altLang="ja-JP" sz="2100" dirty="0"/>
          </a:p>
        </p:txBody>
      </p:sp>
    </p:spTree>
    <p:extLst>
      <p:ext uri="{BB962C8B-B14F-4D97-AF65-F5344CB8AC3E}">
        <p14:creationId xmlns:p14="http://schemas.microsoft.com/office/powerpoint/2010/main" val="32122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lang="ja-JP" altLang="en-US" dirty="0"/>
              <a:t>世代別</a:t>
            </a:r>
            <a:r>
              <a:rPr lang="en-US" altLang="ja-JP" dirty="0"/>
              <a:t>GC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44022"/>
            <a:ext cx="8577263" cy="32139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 smtClean="0"/>
              <a:t>世代別ヒープのやり方で</a:t>
            </a:r>
            <a:r>
              <a:rPr lang="en-US" altLang="ja-JP" sz="2100" dirty="0" smtClean="0"/>
              <a:t>GC</a:t>
            </a:r>
            <a:r>
              <a:rPr lang="ja-JP" altLang="en-US" sz="2100" dirty="0" smtClean="0"/>
              <a:t>の時間を減らす</a:t>
            </a:r>
            <a:endParaRPr lang="en-US" altLang="ja-JP" sz="2100" dirty="0"/>
          </a:p>
        </p:txBody>
      </p:sp>
      <p:pic>
        <p:nvPicPr>
          <p:cNvPr id="15362" name="Picture 2" descr="å³17ãåé åã¨ãªãã¸ã§ã¯ãã®é¢ä¿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14" y="3225620"/>
            <a:ext cx="5072033" cy="131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lang="ja-JP" altLang="en-US" dirty="0"/>
              <a:t>世代別</a:t>
            </a:r>
            <a:r>
              <a:rPr lang="en-US" altLang="ja-JP" dirty="0"/>
              <a:t>GC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16386" name="Picture 2" descr="å³19ãè¥ãä¸ä»£ã®G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48" y="2436063"/>
            <a:ext cx="5715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589415" y="4255339"/>
            <a:ext cx="8577263" cy="154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若い</a:t>
            </a:r>
            <a:r>
              <a:rPr lang="ja-JP" altLang="en-US" sz="2400" dirty="0"/>
              <a:t>領域の</a:t>
            </a:r>
            <a:r>
              <a:rPr lang="en-US" altLang="ja-JP" sz="2400" dirty="0"/>
              <a:t>GC</a:t>
            </a:r>
            <a:r>
              <a:rPr lang="ja-JP" altLang="en-US" sz="2400" dirty="0"/>
              <a:t>で一時的に使用されるオブジェクトを解放することで，古い領域に移動するオブジェクトは少なくなり，古い領域の</a:t>
            </a:r>
            <a:r>
              <a:rPr lang="en-US" altLang="ja-JP" sz="2400" dirty="0"/>
              <a:t>GC</a:t>
            </a:r>
            <a:r>
              <a:rPr lang="ja-JP" altLang="en-US" sz="2400" dirty="0"/>
              <a:t>が行われる回数を削減することができます。</a:t>
            </a:r>
            <a:endParaRPr lang="en-US" altLang="ja-JP" sz="2100" dirty="0"/>
          </a:p>
        </p:txBody>
      </p:sp>
    </p:spTree>
    <p:extLst>
      <p:ext uri="{BB962C8B-B14F-4D97-AF65-F5344CB8AC3E}">
        <p14:creationId xmlns:p14="http://schemas.microsoft.com/office/powerpoint/2010/main" val="28196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6637857" y="217283"/>
            <a:ext cx="5106154" cy="66407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1872" y="2634558"/>
            <a:ext cx="8577263" cy="3494637"/>
          </a:xfrm>
        </p:spPr>
        <p:txBody>
          <a:bodyPr anchor="t">
            <a:normAutofit/>
          </a:bodyPr>
          <a:lstStyle/>
          <a:p>
            <a:endParaRPr lang="en-US" altLang="ja-JP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JVM</a:t>
            </a:r>
            <a:r>
              <a:rPr kumimoji="1" lang="ja-JP" altLang="en-US" dirty="0" smtClean="0">
                <a:solidFill>
                  <a:srgbClr val="FFFFFF"/>
                </a:solidFill>
              </a:rPr>
              <a:t>動作イメージ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1026" name="Picture 2" descr="https://upload.wikimedia.org/wikipedia/commons/thumb/3/3a/Java_virtual_machine_architecture.svg/350px-Java_virtual_machine_architectu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57" y="395116"/>
            <a:ext cx="4054286" cy="66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1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lang="ja-JP" altLang="en-US" dirty="0" smtClean="0"/>
              <a:t>代表的な</a:t>
            </a:r>
            <a:r>
              <a:rPr lang="en-US" altLang="ja-JP" b="1" dirty="0" err="1"/>
              <a:t>HotSpot</a:t>
            </a:r>
            <a:r>
              <a:rPr lang="en-US" altLang="ja-JP" b="1" dirty="0"/>
              <a:t> </a:t>
            </a:r>
            <a:r>
              <a:rPr lang="en-US" altLang="ja-JP" b="1" dirty="0" smtClean="0"/>
              <a:t>JVM</a:t>
            </a:r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9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589415" y="2751825"/>
            <a:ext cx="8577263" cy="304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100" dirty="0" smtClean="0"/>
          </a:p>
          <a:p>
            <a:endParaRPr lang="en-US" altLang="ja-JP" sz="2100" dirty="0"/>
          </a:p>
          <a:p>
            <a:r>
              <a:rPr lang="ja-JP" altLang="en-US" sz="2100" dirty="0" smtClean="0"/>
              <a:t>→</a:t>
            </a:r>
            <a:endParaRPr lang="en-US" altLang="ja-JP" sz="2100" dirty="0"/>
          </a:p>
        </p:txBody>
      </p:sp>
      <p:pic>
        <p:nvPicPr>
          <p:cNvPr id="17410" name="Picture 2" descr="å³1ãHotSpotã§ã®ä¸ä»£å¥ãã¼ã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34" y="2549794"/>
            <a:ext cx="2440976" cy="10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å³7ãSurvivoré åã®ä½¿ããæ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01" y="3852473"/>
            <a:ext cx="53721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1872" y="2634558"/>
            <a:ext cx="8577263" cy="3494637"/>
          </a:xfrm>
        </p:spPr>
        <p:txBody>
          <a:bodyPr anchor="t">
            <a:normAutofit/>
          </a:bodyPr>
          <a:lstStyle/>
          <a:p>
            <a:r>
              <a:rPr lang="en-US" altLang="ja-JP" sz="2400" b="1" dirty="0"/>
              <a:t>Java</a:t>
            </a:r>
            <a:r>
              <a:rPr lang="ja-JP" altLang="en-US" sz="2400" b="1" dirty="0"/>
              <a:t>バイトコード</a:t>
            </a:r>
            <a:r>
              <a:rPr lang="ja-JP" altLang="en-US" sz="2400" dirty="0"/>
              <a:t>は、</a:t>
            </a:r>
            <a:r>
              <a:rPr lang="en-US" altLang="ja-JP" sz="2400" dirty="0">
                <a:hlinkClick r:id="rId2" tooltip="Java仮想マシン"/>
              </a:rPr>
              <a:t>Java</a:t>
            </a:r>
            <a:r>
              <a:rPr lang="ja-JP" altLang="en-US" sz="2400" dirty="0">
                <a:hlinkClick r:id="rId2" tooltip="Java仮想マシン"/>
              </a:rPr>
              <a:t>仮想マシン</a:t>
            </a:r>
            <a:r>
              <a:rPr lang="ja-JP" altLang="en-US" sz="2400" dirty="0"/>
              <a:t>が実行する命令形式である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r>
              <a:rPr lang="ja-JP" altLang="en-US" sz="2400" dirty="0"/>
              <a:t>各</a:t>
            </a:r>
            <a:r>
              <a:rPr lang="ja-JP" altLang="en-US" sz="2400" dirty="0">
                <a:hlinkClick r:id="rId3" tooltip="バイトコード"/>
              </a:rPr>
              <a:t>バイトコード</a:t>
            </a:r>
            <a:r>
              <a:rPr lang="ja-JP" altLang="en-US" sz="2400" dirty="0"/>
              <a:t>の</a:t>
            </a:r>
            <a:r>
              <a:rPr lang="ja-JP" altLang="en-US" sz="2400" dirty="0">
                <a:hlinkClick r:id="rId4" tooltip="オペコード"/>
              </a:rPr>
              <a:t>オペコード</a:t>
            </a:r>
            <a:r>
              <a:rPr lang="ja-JP" altLang="en-US" sz="2400" dirty="0"/>
              <a:t>は長さが</a:t>
            </a:r>
            <a:r>
              <a:rPr lang="en-US" altLang="ja-JP" sz="2400" dirty="0"/>
              <a:t>1</a:t>
            </a:r>
            <a:r>
              <a:rPr lang="ja-JP" altLang="en-US" sz="2400" dirty="0"/>
              <a:t>バイトであるが、引数を持つものもあるため、結果として複数バイトの命令となる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r>
              <a:rPr lang="en-US" altLang="ja-JP" sz="2400" dirty="0" smtClean="0"/>
              <a:t>256</a:t>
            </a:r>
            <a:r>
              <a:rPr lang="ja-JP" altLang="en-US" sz="2400" dirty="0" smtClean="0"/>
              <a:t>個（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8</a:t>
            </a:r>
            <a:r>
              <a:rPr lang="ja-JP" altLang="en-US" sz="2400" dirty="0" smtClean="0"/>
              <a:t>）の</a:t>
            </a:r>
            <a:r>
              <a:rPr lang="ja-JP" altLang="en-US" sz="2400" dirty="0"/>
              <a:t>オペコードの全てが使われているのではなく、</a:t>
            </a:r>
            <a:r>
              <a:rPr lang="en-US" altLang="ja-JP" sz="2400" dirty="0"/>
              <a:t>51</a:t>
            </a:r>
            <a:r>
              <a:rPr lang="ja-JP" altLang="en-US" sz="2400" dirty="0"/>
              <a:t>個が将来のために予約されている。</a:t>
            </a:r>
            <a:endParaRPr lang="en-US" altLang="ja-JP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Java</a:t>
            </a:r>
            <a:r>
              <a:rPr kumimoji="1" lang="ja-JP" altLang="en-US" dirty="0" smtClean="0">
                <a:solidFill>
                  <a:srgbClr val="FFFFFF"/>
                </a:solidFill>
              </a:rPr>
              <a:t>バイトコード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15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3519" y="1462135"/>
            <a:ext cx="4014319" cy="4811916"/>
          </a:xfrm>
        </p:spPr>
        <p:txBody>
          <a:bodyPr anchor="t">
            <a:normAutofit/>
          </a:bodyPr>
          <a:lstStyle/>
          <a:p>
            <a:r>
              <a:rPr lang="ja-JP" altLang="en-US" sz="2400" dirty="0" smtClean="0"/>
              <a:t>変換前</a:t>
            </a:r>
            <a:endParaRPr lang="en-US" altLang="ja-JP" sz="2400" dirty="0" smtClean="0"/>
          </a:p>
          <a:p>
            <a:r>
              <a:rPr lang="en-US" altLang="ja-JP" sz="2400" dirty="0" smtClean="0"/>
              <a:t>Java</a:t>
            </a:r>
          </a:p>
          <a:p>
            <a:endParaRPr lang="en-US" altLang="ja-JP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633742"/>
            <a:ext cx="8924355" cy="814812"/>
          </a:xfrm>
        </p:spPr>
        <p:txBody>
          <a:bodyPr anchor="b"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Java</a:t>
            </a:r>
            <a:r>
              <a:rPr kumimoji="1" lang="ja-JP" altLang="en-US" dirty="0" smtClean="0">
                <a:solidFill>
                  <a:srgbClr val="FFFFFF"/>
                </a:solidFill>
              </a:rPr>
              <a:t>バイトコード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326741" y="2643612"/>
            <a:ext cx="3467477" cy="2435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 outer:</a:t>
            </a:r>
          </a:p>
          <a:p>
            <a:r>
              <a:rPr lang="en-US" altLang="ja-JP" dirty="0"/>
              <a:t>  for (</a:t>
            </a:r>
            <a:r>
              <a:rPr lang="en-US" altLang="ja-JP" dirty="0" err="1"/>
              <a:t>int</a:t>
            </a:r>
            <a:r>
              <a:rPr lang="en-US" altLang="ja-JP" dirty="0"/>
              <a:t> i = 2; i &lt; 1000; i++) {</a:t>
            </a:r>
          </a:p>
          <a:p>
            <a:r>
              <a:rPr lang="en-US" altLang="ja-JP" dirty="0"/>
              <a:t>      for (</a:t>
            </a:r>
            <a:r>
              <a:rPr lang="en-US" altLang="ja-JP" dirty="0" err="1"/>
              <a:t>int</a:t>
            </a:r>
            <a:r>
              <a:rPr lang="en-US" altLang="ja-JP" dirty="0"/>
              <a:t> j = 2; j &lt; i; j++) {</a:t>
            </a:r>
          </a:p>
          <a:p>
            <a:r>
              <a:rPr lang="en-US" altLang="ja-JP" dirty="0"/>
              <a:t>          if (i % j == 0)</a:t>
            </a:r>
          </a:p>
          <a:p>
            <a:r>
              <a:rPr lang="en-US" altLang="ja-JP" dirty="0"/>
              <a:t>              continue outer;</a:t>
            </a:r>
          </a:p>
          <a:p>
            <a:r>
              <a:rPr lang="en-US" altLang="ja-JP" dirty="0"/>
              <a:t>      }</a:t>
            </a:r>
          </a:p>
          <a:p>
            <a:r>
              <a:rPr lang="en-US" altLang="ja-JP" dirty="0"/>
              <a:t>  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 (i);</a:t>
            </a:r>
          </a:p>
          <a:p>
            <a:r>
              <a:rPr lang="en-US" altLang="ja-JP" dirty="0"/>
              <a:t>  }</a:t>
            </a:r>
            <a:endParaRPr kumimoji="1" lang="ja-JP" altLang="en-US" dirty="0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6252311" y="1448554"/>
            <a:ext cx="5462873" cy="5088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変換後</a:t>
            </a:r>
            <a:endParaRPr lang="en-US" altLang="ja-JP" sz="2400" dirty="0" smtClean="0"/>
          </a:p>
          <a:p>
            <a:r>
              <a:rPr lang="en-US" altLang="ja-JP" sz="2400" dirty="0" smtClean="0"/>
              <a:t>Java</a:t>
            </a:r>
            <a:r>
              <a:rPr lang="ja-JP" altLang="en-US" sz="2400" dirty="0" smtClean="0"/>
              <a:t>バイトコード</a:t>
            </a:r>
            <a:endParaRPr lang="en-US" altLang="ja-JP" sz="2400" dirty="0" smtClean="0"/>
          </a:p>
          <a:p>
            <a:endParaRPr lang="en-US" altLang="ja-JP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6337427" y="2643612"/>
            <a:ext cx="4916029" cy="3838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lang="en-US" altLang="ja-JP" dirty="0" smtClean="0"/>
              <a:t>0</a:t>
            </a:r>
            <a:r>
              <a:rPr lang="en-US" altLang="ja-JP" dirty="0"/>
              <a:t>:   iconst_2</a:t>
            </a:r>
          </a:p>
          <a:p>
            <a:r>
              <a:rPr lang="en-US" altLang="ja-JP" dirty="0"/>
              <a:t>  1:   istore_1</a:t>
            </a:r>
          </a:p>
          <a:p>
            <a:r>
              <a:rPr lang="en-US" altLang="ja-JP" dirty="0"/>
              <a:t>  2:   iload_1</a:t>
            </a:r>
          </a:p>
          <a:p>
            <a:r>
              <a:rPr lang="en-US" altLang="ja-JP" dirty="0"/>
              <a:t>  3:   </a:t>
            </a:r>
            <a:r>
              <a:rPr lang="en-US" altLang="ja-JP" dirty="0" err="1"/>
              <a:t>sipush</a:t>
            </a:r>
            <a:r>
              <a:rPr lang="en-US" altLang="ja-JP" dirty="0"/>
              <a:t>  1000</a:t>
            </a:r>
          </a:p>
          <a:p>
            <a:r>
              <a:rPr lang="en-US" altLang="ja-JP" dirty="0"/>
              <a:t>  6:   </a:t>
            </a:r>
            <a:r>
              <a:rPr lang="en-US" altLang="ja-JP" dirty="0" err="1"/>
              <a:t>if_icmpge</a:t>
            </a:r>
            <a:r>
              <a:rPr lang="en-US" altLang="ja-JP" dirty="0"/>
              <a:t>       44</a:t>
            </a:r>
          </a:p>
          <a:p>
            <a:r>
              <a:rPr lang="en-US" altLang="ja-JP" dirty="0"/>
              <a:t>  9:   iconst_2</a:t>
            </a:r>
          </a:p>
          <a:p>
            <a:r>
              <a:rPr lang="en-US" altLang="ja-JP" dirty="0"/>
              <a:t>  10:  istore_2</a:t>
            </a:r>
          </a:p>
          <a:p>
            <a:r>
              <a:rPr lang="en-US" altLang="ja-JP" dirty="0"/>
              <a:t>  11:  iload_2</a:t>
            </a:r>
          </a:p>
          <a:p>
            <a:r>
              <a:rPr lang="en-US" altLang="ja-JP" dirty="0"/>
              <a:t>  12:  iload_1</a:t>
            </a:r>
          </a:p>
          <a:p>
            <a:r>
              <a:rPr lang="en-US" altLang="ja-JP" dirty="0"/>
              <a:t>  13:  </a:t>
            </a:r>
            <a:r>
              <a:rPr lang="en-US" altLang="ja-JP" dirty="0" err="1"/>
              <a:t>if_icmpge</a:t>
            </a:r>
            <a:r>
              <a:rPr lang="en-US" altLang="ja-JP" dirty="0"/>
              <a:t>       31</a:t>
            </a:r>
          </a:p>
          <a:p>
            <a:r>
              <a:rPr lang="en-US" altLang="ja-JP" dirty="0" smtClean="0"/>
              <a:t>…</a:t>
            </a:r>
          </a:p>
          <a:p>
            <a:r>
              <a:rPr lang="en-US" altLang="ja-JP" dirty="0" smtClean="0"/>
              <a:t>  </a:t>
            </a:r>
            <a:r>
              <a:rPr lang="en-US" altLang="ja-JP" dirty="0"/>
              <a:t>44:  return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75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5" grpId="0" animBg="1"/>
      <p:bldP spid="6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1872" y="2634558"/>
            <a:ext cx="8577263" cy="3494637"/>
          </a:xfrm>
        </p:spPr>
        <p:txBody>
          <a:bodyPr anchor="t">
            <a:normAutofit/>
          </a:bodyPr>
          <a:lstStyle/>
          <a:p>
            <a:r>
              <a:rPr lang="ja-JP" altLang="en-US" sz="2400" dirty="0" smtClean="0"/>
              <a:t>・バイトコード</a:t>
            </a:r>
            <a:r>
              <a:rPr lang="ja-JP" altLang="en-US" sz="2400" dirty="0"/>
              <a:t>を理解することと、どんなバイトコードが</a:t>
            </a:r>
            <a:r>
              <a:rPr lang="en-US" altLang="ja-JP" sz="2400" dirty="0">
                <a:hlinkClick r:id="rId2" tooltip="Javaコンパイラ"/>
              </a:rPr>
              <a:t>Java</a:t>
            </a:r>
            <a:r>
              <a:rPr lang="ja-JP" altLang="en-US" sz="2400" dirty="0">
                <a:hlinkClick r:id="rId2" tooltip="Javaコンパイラ"/>
              </a:rPr>
              <a:t>コンパイラ</a:t>
            </a:r>
            <a:r>
              <a:rPr lang="ja-JP" altLang="en-US" sz="2400" dirty="0"/>
              <a:t>により生成される可能性が高い</a:t>
            </a:r>
            <a:r>
              <a:rPr lang="ja-JP" altLang="en-US" sz="2400" dirty="0" err="1"/>
              <a:t>を</a:t>
            </a:r>
            <a:r>
              <a:rPr lang="ja-JP" altLang="en-US" sz="2400" dirty="0" smtClean="0"/>
              <a:t>理解できる</a:t>
            </a:r>
            <a:endParaRPr lang="en-US" altLang="ja-JP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Java</a:t>
            </a:r>
            <a:r>
              <a:rPr kumimoji="1" lang="ja-JP" altLang="en-US" dirty="0" smtClean="0">
                <a:solidFill>
                  <a:srgbClr val="FFFFFF"/>
                </a:solidFill>
              </a:rPr>
              <a:t>技術者として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01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7109" y="3096285"/>
            <a:ext cx="8302026" cy="3277356"/>
          </a:xfrm>
        </p:spPr>
        <p:txBody>
          <a:bodyPr anchor="t">
            <a:normAutofit/>
          </a:bodyPr>
          <a:lstStyle/>
          <a:p>
            <a:r>
              <a:rPr lang="ja-JP" altLang="en-US" sz="2100" dirty="0" smtClean="0"/>
              <a:t>・</a:t>
            </a:r>
            <a:r>
              <a:rPr lang="en-US" altLang="ja-JP" sz="2100" dirty="0" smtClean="0"/>
              <a:t>Ruby</a:t>
            </a:r>
            <a:r>
              <a:rPr lang="ja-JP" altLang="en-US" sz="2100" dirty="0" smtClean="0"/>
              <a:t>：</a:t>
            </a:r>
            <a:r>
              <a:rPr lang="en-US" altLang="ja-JP" sz="2100" dirty="0" err="1" smtClean="0"/>
              <a:t>Jruby</a:t>
            </a:r>
            <a:endParaRPr lang="en-US" altLang="ja-JP" sz="2100" dirty="0" smtClean="0"/>
          </a:p>
          <a:p>
            <a:r>
              <a:rPr lang="ja-JP" altLang="en-US" sz="2100" dirty="0" smtClean="0"/>
              <a:t>・</a:t>
            </a:r>
            <a:r>
              <a:rPr lang="en-US" altLang="ja-JP" sz="2100" dirty="0" smtClean="0"/>
              <a:t>PHP</a:t>
            </a:r>
            <a:r>
              <a:rPr lang="ja-JP" altLang="en-US" sz="2100" dirty="0" smtClean="0"/>
              <a:t>：</a:t>
            </a:r>
            <a:r>
              <a:rPr lang="en-US" altLang="ja-JP" sz="2100" dirty="0" err="1" smtClean="0"/>
              <a:t>Quercus</a:t>
            </a:r>
            <a:r>
              <a:rPr lang="ja-JP" altLang="en-US" sz="2100" dirty="0" smtClean="0"/>
              <a:t>　</a:t>
            </a:r>
            <a:r>
              <a:rPr lang="en-US" altLang="ja-JP" sz="2100" dirty="0" smtClean="0"/>
              <a:t>JPHP</a:t>
            </a:r>
          </a:p>
          <a:p>
            <a:r>
              <a:rPr lang="ja-JP" altLang="en-US" sz="2100" dirty="0" smtClean="0"/>
              <a:t>・</a:t>
            </a:r>
            <a:r>
              <a:rPr lang="en-US" altLang="ja-JP" sz="2100" dirty="0" err="1" smtClean="0"/>
              <a:t>Javascript</a:t>
            </a:r>
            <a:r>
              <a:rPr lang="ja-JP" altLang="en-US" sz="2100" dirty="0" smtClean="0"/>
              <a:t>：</a:t>
            </a:r>
            <a:r>
              <a:rPr lang="en-US" altLang="ja-JP" sz="2100" dirty="0" smtClean="0"/>
              <a:t>Rhino</a:t>
            </a:r>
            <a:r>
              <a:rPr lang="ja-JP" altLang="en-US" sz="2100" dirty="0" smtClean="0"/>
              <a:t>・</a:t>
            </a:r>
            <a:r>
              <a:rPr lang="en-US" altLang="ja-JP" sz="2100" dirty="0" err="1" smtClean="0"/>
              <a:t>Nashorn</a:t>
            </a:r>
            <a:endParaRPr lang="en-US" altLang="ja-JP" sz="2100" dirty="0" smtClean="0"/>
          </a:p>
          <a:p>
            <a:r>
              <a:rPr lang="ja-JP" altLang="en-US" sz="2100" dirty="0"/>
              <a:t>　</a:t>
            </a:r>
            <a:r>
              <a:rPr lang="ja-JP" altLang="en-US" sz="2100" dirty="0" smtClean="0"/>
              <a:t>それぞれのツールで各言語からバイトコードに変換</a:t>
            </a:r>
            <a:endParaRPr lang="en-US" altLang="ja-JP" sz="2100" dirty="0" smtClean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バイトコードに変換できる言語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44023"/>
            <a:ext cx="8577263" cy="55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100" dirty="0" smtClean="0"/>
              <a:t>Java</a:t>
            </a:r>
            <a:r>
              <a:rPr lang="ja-JP" altLang="en-US" sz="2100" dirty="0" smtClean="0"/>
              <a:t>のみではない</a:t>
            </a:r>
            <a:endParaRPr lang="en-US" altLang="ja-JP" sz="2100" dirty="0" smtClean="0"/>
          </a:p>
        </p:txBody>
      </p:sp>
    </p:spTree>
    <p:extLst>
      <p:ext uri="{BB962C8B-B14F-4D97-AF65-F5344CB8AC3E}">
        <p14:creationId xmlns:p14="http://schemas.microsoft.com/office/powerpoint/2010/main" val="35245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JVM</a:t>
            </a:r>
            <a:r>
              <a:rPr kumimoji="1" lang="ja-JP" altLang="en-US" dirty="0" smtClean="0">
                <a:solidFill>
                  <a:srgbClr val="FFFFFF"/>
                </a:solidFill>
              </a:rPr>
              <a:t>のメモリ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44023"/>
            <a:ext cx="8577263" cy="55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100" dirty="0" smtClean="0"/>
              <a:t>OS</a:t>
            </a:r>
            <a:r>
              <a:rPr lang="ja-JP" altLang="en-US" sz="2100" dirty="0" smtClean="0"/>
              <a:t>プロセスの一つ</a:t>
            </a:r>
            <a:endParaRPr lang="en-US" altLang="ja-JP" sz="2100" dirty="0" smtClean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55083"/>
              </p:ext>
            </p:extLst>
          </p:nvPr>
        </p:nvGraphicFramePr>
        <p:xfrm>
          <a:off x="2754082" y="3324752"/>
          <a:ext cx="2277759" cy="1962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759"/>
              </a:tblGrid>
              <a:tr h="71666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別のプロセス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0586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JVM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05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別のプロセス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1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6987" y="3096285"/>
            <a:ext cx="6201498" cy="3190876"/>
          </a:xfrm>
        </p:spPr>
        <p:txBody>
          <a:bodyPr anchor="t">
            <a:normAutofit/>
          </a:bodyPr>
          <a:lstStyle/>
          <a:p>
            <a:endParaRPr lang="en-US" altLang="ja-JP" sz="2100" b="1" dirty="0" smtClean="0">
              <a:solidFill>
                <a:srgbClr val="FF0000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4046600-D8F1-4369-8843-1B8BEF91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JVM</a:t>
            </a:r>
            <a:r>
              <a:rPr kumimoji="1" lang="ja-JP" altLang="en-US" dirty="0" smtClean="0">
                <a:solidFill>
                  <a:srgbClr val="FFFFFF"/>
                </a:solidFill>
              </a:rPr>
              <a:t>のメモリ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xmlns="" id="{44F2B53F-5AB2-4BCD-9167-A2941A6AD42B}"/>
              </a:ext>
            </a:extLst>
          </p:cNvPr>
          <p:cNvSpPr txBox="1">
            <a:spLocks/>
          </p:cNvSpPr>
          <p:nvPr/>
        </p:nvSpPr>
        <p:spPr>
          <a:xfrm>
            <a:off x="2621872" y="2544023"/>
            <a:ext cx="8577263" cy="55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100" dirty="0" smtClean="0"/>
              <a:t>JVM</a:t>
            </a:r>
            <a:r>
              <a:rPr lang="ja-JP" altLang="en-US" sz="2100" dirty="0" smtClean="0"/>
              <a:t>メモリ構造</a:t>
            </a:r>
            <a:endParaRPr lang="en-US" altLang="ja-JP" sz="2100" dirty="0" smtClean="0"/>
          </a:p>
        </p:txBody>
      </p:sp>
      <p:pic>
        <p:nvPicPr>
          <p:cNvPr id="2050" name="Picture 2" descr="Java7HotSpot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59" y="3096285"/>
            <a:ext cx="61817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回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回路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942</Words>
  <Application>Microsoft Office PowerPoint</Application>
  <PresentationFormat>ユーザー設定</PresentationFormat>
  <Paragraphs>162</Paragraphs>
  <Slides>30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回路</vt:lpstr>
      <vt:lpstr>JVM</vt:lpstr>
      <vt:lpstr>JVMとは</vt:lpstr>
      <vt:lpstr>JVM動作イメージ</vt:lpstr>
      <vt:lpstr>Javaバイトコード</vt:lpstr>
      <vt:lpstr>Javaバイトコード</vt:lpstr>
      <vt:lpstr>Java技術者として</vt:lpstr>
      <vt:lpstr>バイトコードに変換できる言語</vt:lpstr>
      <vt:lpstr>JVMのメモリ</vt:lpstr>
      <vt:lpstr>JVMのメモリ</vt:lpstr>
      <vt:lpstr>JVMのメモリ</vt:lpstr>
      <vt:lpstr>メモリ構造とガーベッジコレクタの関係</vt:lpstr>
      <vt:lpstr>スループットとレスポンスタイム</vt:lpstr>
      <vt:lpstr>GC分類</vt:lpstr>
      <vt:lpstr>GC分類</vt:lpstr>
      <vt:lpstr>GC分類</vt:lpstr>
      <vt:lpstr>GCのチューニング</vt:lpstr>
      <vt:lpstr>GCのアルゴリズム</vt:lpstr>
      <vt:lpstr>マーク＆スイープGC</vt:lpstr>
      <vt:lpstr>マーク＆スイープGC</vt:lpstr>
      <vt:lpstr>コンパクション</vt:lpstr>
      <vt:lpstr>そもそもヒープが断片化しないGCアルゴリズムはある？</vt:lpstr>
      <vt:lpstr>コピーGC</vt:lpstr>
      <vt:lpstr>コピーGC</vt:lpstr>
      <vt:lpstr>コピーGC</vt:lpstr>
      <vt:lpstr>コピーGC</vt:lpstr>
      <vt:lpstr>世代別GC</vt:lpstr>
      <vt:lpstr>世代別GC</vt:lpstr>
      <vt:lpstr>世代別GC</vt:lpstr>
      <vt:lpstr>世代別GC</vt:lpstr>
      <vt:lpstr>代表的なHotSpot JVM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毛ST</dc:creator>
  <cp:lastModifiedBy>gmou.eaner@hotmail.com</cp:lastModifiedBy>
  <cp:revision>265</cp:revision>
  <dcterms:created xsi:type="dcterms:W3CDTF">2018-02-23T04:30:05Z</dcterms:created>
  <dcterms:modified xsi:type="dcterms:W3CDTF">2019-09-07T04:15:18Z</dcterms:modified>
</cp:coreProperties>
</file>