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6"/>
  </p:notesMasterIdLst>
  <p:handoutMasterIdLst>
    <p:handoutMasterId r:id="rId37"/>
  </p:handoutMasterIdLst>
  <p:sldIdLst>
    <p:sldId id="260" r:id="rId2"/>
    <p:sldId id="256" r:id="rId3"/>
    <p:sldId id="312" r:id="rId4"/>
    <p:sldId id="325" r:id="rId5"/>
    <p:sldId id="330" r:id="rId6"/>
    <p:sldId id="326" r:id="rId7"/>
    <p:sldId id="328" r:id="rId8"/>
    <p:sldId id="327" r:id="rId9"/>
    <p:sldId id="329" r:id="rId10"/>
    <p:sldId id="357" r:id="rId11"/>
    <p:sldId id="333" r:id="rId12"/>
    <p:sldId id="334" r:id="rId13"/>
    <p:sldId id="335" r:id="rId14"/>
    <p:sldId id="336" r:id="rId15"/>
    <p:sldId id="337" r:id="rId16"/>
    <p:sldId id="338" r:id="rId17"/>
    <p:sldId id="339" r:id="rId18"/>
    <p:sldId id="341" r:id="rId19"/>
    <p:sldId id="340" r:id="rId20"/>
    <p:sldId id="342" r:id="rId21"/>
    <p:sldId id="343" r:id="rId22"/>
    <p:sldId id="344"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E5D36C4E-E697-4176-B28F-6A1D70070A5D}">
          <p14:sldIdLst>
            <p14:sldId id="260"/>
            <p14:sldId id="256"/>
            <p14:sldId id="312"/>
            <p14:sldId id="325"/>
            <p14:sldId id="330"/>
            <p14:sldId id="326"/>
            <p14:sldId id="328"/>
            <p14:sldId id="327"/>
            <p14:sldId id="329"/>
            <p14:sldId id="357"/>
            <p14:sldId id="333"/>
            <p14:sldId id="334"/>
            <p14:sldId id="335"/>
            <p14:sldId id="336"/>
            <p14:sldId id="337"/>
            <p14:sldId id="338"/>
            <p14:sldId id="339"/>
            <p14:sldId id="341"/>
            <p14:sldId id="340"/>
            <p14:sldId id="342"/>
            <p14:sldId id="343"/>
            <p14:sldId id="344"/>
            <p14:sldId id="345"/>
            <p14:sldId id="346"/>
            <p14:sldId id="347"/>
            <p14:sldId id="348"/>
            <p14:sldId id="349"/>
            <p14:sldId id="350"/>
            <p14:sldId id="351"/>
            <p14:sldId id="352"/>
            <p14:sldId id="353"/>
            <p14:sldId id="354"/>
            <p14:sldId id="355"/>
            <p14:sldId id="356"/>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5" autoAdjust="0"/>
    <p:restoredTop sz="98944" autoAdjust="0"/>
  </p:normalViewPr>
  <p:slideViewPr>
    <p:cSldViewPr snapToGrid="0">
      <p:cViewPr>
        <p:scale>
          <a:sx n="84" d="100"/>
          <a:sy n="84" d="100"/>
        </p:scale>
        <p:origin x="-58" y="-379"/>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ACD982-96BC-42D1-8F25-6614077A79C9}" type="datetimeFigureOut">
              <a:rPr kumimoji="1" lang="ja-JP" altLang="en-US" smtClean="0"/>
              <a:t>2019/6/29</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ADFDA8-D22B-4AE4-91DF-50B81B2F76DD}" type="slidenum">
              <a:rPr kumimoji="1" lang="ja-JP" altLang="en-US" smtClean="0"/>
              <a:t>‹#›</a:t>
            </a:fld>
            <a:endParaRPr kumimoji="1" lang="ja-JP" altLang="en-US"/>
          </a:p>
        </p:txBody>
      </p:sp>
    </p:spTree>
    <p:extLst>
      <p:ext uri="{BB962C8B-B14F-4D97-AF65-F5344CB8AC3E}">
        <p14:creationId xmlns:p14="http://schemas.microsoft.com/office/powerpoint/2010/main" val="1607320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5D9A-D6B6-4F73-B697-ADEA0CCABE12}" type="datetimeFigureOut">
              <a:rPr kumimoji="1" lang="ja-JP" altLang="en-US" smtClean="0"/>
              <a:t>2019/6/29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E2189-27F9-42D8-8822-734849965A86}" type="slidenum">
              <a:rPr kumimoji="1" lang="ja-JP" altLang="en-US" smtClean="0"/>
              <a:t>‹#›</a:t>
            </a:fld>
            <a:endParaRPr kumimoji="1" lang="ja-JP" altLang="en-US"/>
          </a:p>
        </p:txBody>
      </p:sp>
    </p:spTree>
    <p:extLst>
      <p:ext uri="{BB962C8B-B14F-4D97-AF65-F5344CB8AC3E}">
        <p14:creationId xmlns:p14="http://schemas.microsoft.com/office/powerpoint/2010/main" val="21106719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5666096-9267-48C0-B38E-1324279FFE87}" type="datetime1">
              <a:rPr kumimoji="1" lang="ja-JP" altLang="en-US" smtClean="0"/>
              <a:t>2019/6/29</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27572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E05E92-9E26-4AD4-A231-BCCDAA6DB105}"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6305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256111-25BE-446D-A81D-D7387882E60D}"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460914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FF0989-F650-48DE-B557-775FC4F10F30}"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1437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04119-DB6E-4AE8-B2F5-B4C93D895EF0}"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066506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FC19B2C-2162-44BC-8AA1-EF2FE79F9A14}" type="datetime1">
              <a:rPr kumimoji="1" lang="ja-JP" altLang="en-US" smtClean="0"/>
              <a:t>2019/6/29</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176729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FD258F9-6855-492C-8BE5-FD6E283F1542}" type="datetime1">
              <a:rPr kumimoji="1" lang="ja-JP" altLang="en-US" smtClean="0"/>
              <a:t>2019/6/29</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530464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02848C-6E4A-479B-9F0A-DFBDCF15E2EC}" type="datetime1">
              <a:rPr kumimoji="1" lang="ja-JP" altLang="en-US" smtClean="0"/>
              <a:t>2019/6/29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6651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13A04-4AAA-4A1B-9BD4-2EB45EAFCFEF}" type="datetime1">
              <a:rPr kumimoji="1" lang="ja-JP" altLang="en-US" smtClean="0"/>
              <a:t>2019/6/29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6237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1A6BC-F050-46B9-BC65-EA315147E17A}" type="datetime1">
              <a:rPr kumimoji="1" lang="ja-JP" altLang="en-US" smtClean="0"/>
              <a:t>2019/6/29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1415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58B68B-A7DA-4E2F-8300-3533A294EBC8}" type="datetime1">
              <a:rPr kumimoji="1" lang="ja-JP" altLang="en-US" smtClean="0"/>
              <a:t>2019/6/29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8605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937A04-ECCD-4FFB-A4F1-F8A3EF45D851}"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9847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1F69A9-9CDC-445F-926C-EC79A95B7BE1}" type="datetime1">
              <a:rPr kumimoji="1" lang="ja-JP" altLang="en-US" smtClean="0"/>
              <a:t>2019/6/29</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©eaner-soft</a:t>
            </a:r>
            <a:endParaRPr kumimoji="1" lang="ja-JP" altLang="en-US"/>
          </a:p>
        </p:txBody>
      </p:sp>
      <p:sp>
        <p:nvSpPr>
          <p:cNvPr id="9" name="Slide Number Placeholder 8"/>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6697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BD7CB8-2A9C-4F87-8A7B-F1F9956E7D84}" type="datetime1">
              <a:rPr kumimoji="1" lang="ja-JP" altLang="en-US" smtClean="0"/>
              <a:t>2019/6/29</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4693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80A93-0A4E-4FB2-90AD-5811C8C17ABF}" type="datetime1">
              <a:rPr kumimoji="1" lang="ja-JP" altLang="en-US" smtClean="0"/>
              <a:t>2019/6/29</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©eaner-soft</a:t>
            </a:r>
            <a:endParaRPr kumimoji="1" lang="ja-JP" altLang="en-US"/>
          </a:p>
        </p:txBody>
      </p:sp>
      <p:sp>
        <p:nvSpPr>
          <p:cNvPr id="4" name="Slide Number Placeholder 3"/>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145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96E5CF-13B2-4012-81BF-B0A3830CC0B6}"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772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CD86D7-C290-4BEF-B020-6F21EB750A2B}" type="datetime1">
              <a:rPr kumimoji="1" lang="ja-JP" altLang="en-US" smtClean="0"/>
              <a:t>2019/6/29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705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E3A93E-E606-41E6-A54F-988ED352C0F8}" type="datetime1">
              <a:rPr kumimoji="1" lang="ja-JP" altLang="en-US" smtClean="0"/>
              <a:t>2019/6/29</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kumimoji="1" lang="en-US" altLang="ja-JP" smtClean="0"/>
              <a:t>©eaner-soft</a:t>
            </a:r>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211259340"/>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hf hdr="0" ftr="0" dt="0"/>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weblio.jp/content/%E6%80%A7%E8%B3%AA" TargetMode="External"/><Relationship Id="rId13" Type="http://schemas.openxmlformats.org/officeDocument/2006/relationships/hyperlink" Target="https://www.weblio.jp/content/%E5%88%86%E9%9B%A2" TargetMode="External"/><Relationship Id="rId18" Type="http://schemas.openxmlformats.org/officeDocument/2006/relationships/hyperlink" Target="https://www.weblio.jp/content/%E6%84%8F%E8%AD%98" TargetMode="External"/><Relationship Id="rId26" Type="http://schemas.openxmlformats.org/officeDocument/2006/relationships/hyperlink" Target="https://www.weblio.jp/content/%E3%82%AA%E3%83%BC%E3%83%90%E3%83%BC%E3%83%A9%E3%82%A4%E3%83%89" TargetMode="External"/><Relationship Id="rId3" Type="http://schemas.openxmlformats.org/officeDocument/2006/relationships/hyperlink" Target="https://www.weblio.jp/content/%E3%83%A1%E3%83%83%E3%82%BB%E3%83%BC%E3%82%B8" TargetMode="External"/><Relationship Id="rId21" Type="http://schemas.openxmlformats.org/officeDocument/2006/relationships/hyperlink" Target="https://www.weblio.jp/content/%E6%9D%A1%E4%BB%B6" TargetMode="External"/><Relationship Id="rId7" Type="http://schemas.openxmlformats.org/officeDocument/2006/relationships/hyperlink" Target="https://www.weblio.jp/content/%E3%82%AA%E3%83%96%E3%82%B8%E3%82%A7%E3%82%AF%E3%83%88%E6%8C%87%E5%90%91%E3%83%97%E3%83%AD%E3%82%B0%E3%83%A9%E3%83%9F%E3%83%B3%E3%82%B0%E8%A8%80%E8%AA%9E" TargetMode="External"/><Relationship Id="rId12" Type="http://schemas.openxmlformats.org/officeDocument/2006/relationships/hyperlink" Target="https://www.weblio.jp/content/%E5%AE%9F%E8%A3%85" TargetMode="External"/><Relationship Id="rId17" Type="http://schemas.openxmlformats.org/officeDocument/2006/relationships/hyperlink" Target="https://www.weblio.jp/content/%E5%91%BC%E3%81%B3" TargetMode="External"/><Relationship Id="rId25" Type="http://schemas.openxmlformats.org/officeDocument/2006/relationships/hyperlink" Target="https://www.weblio.jp/content/%E5%88%A9%E7%94%A8" TargetMode="External"/><Relationship Id="rId33" Type="http://schemas.openxmlformats.org/officeDocument/2006/relationships/hyperlink" Target="https://www.weblio.jp/content/%E7%95%B0%E3%81%AA" TargetMode="External"/><Relationship Id="rId2" Type="http://schemas.openxmlformats.org/officeDocument/2006/relationships/slideLayout" Target="../slideLayouts/slideLayout1.xml"/><Relationship Id="rId16" Type="http://schemas.openxmlformats.org/officeDocument/2006/relationships/hyperlink" Target="https://www.weblio.jp/content/%E3%82%AA%E3%83%96%E3%82%B8%E3%82%A7%E3%82%AF%E3%83%88" TargetMode="External"/><Relationship Id="rId20" Type="http://schemas.openxmlformats.org/officeDocument/2006/relationships/hyperlink" Target="https://www.weblio.jp/content/%E6%99%82%E3%81%AE" TargetMode="External"/><Relationship Id="rId29" Type="http://schemas.openxmlformats.org/officeDocument/2006/relationships/hyperlink" Target="https://www.weblio.jp/content/%E7%BD%AE%E3%81%8D%E6%8F%9B%E3%82%8F%E3%82%8B" TargetMode="External"/><Relationship Id="rId1" Type="http://schemas.openxmlformats.org/officeDocument/2006/relationships/themeOverride" Target="../theme/themeOverride1.xml"/><Relationship Id="rId6" Type="http://schemas.openxmlformats.org/officeDocument/2006/relationships/hyperlink" Target="https://www.weblio.jp/content/%E5%8B%95%E7%9A%84" TargetMode="External"/><Relationship Id="rId11" Type="http://schemas.openxmlformats.org/officeDocument/2006/relationships/hyperlink" Target="https://www.weblio.jp/content/%E6%A9%9F%E8%83%BD" TargetMode="External"/><Relationship Id="rId24" Type="http://schemas.openxmlformats.org/officeDocument/2006/relationships/hyperlink" Target="https://www.weblio.jp/content/%E7%B6%99%E6%89%BF" TargetMode="External"/><Relationship Id="rId32" Type="http://schemas.openxmlformats.org/officeDocument/2006/relationships/hyperlink" Target="https://www.weblio.jp/content/%E6%8C%AF%E3%82%8B%E8%88%9E%E3%81%84" TargetMode="External"/><Relationship Id="rId5" Type="http://schemas.openxmlformats.org/officeDocument/2006/relationships/hyperlink" Target="https://www.weblio.jp/content/%E5%8F%97%E4%BF%A1" TargetMode="External"/><Relationship Id="rId15" Type="http://schemas.openxmlformats.org/officeDocument/2006/relationships/hyperlink" Target="https://www.weblio.jp/content/%E6%AC%A0%E3%81%8B%E3%81%9B%E3%81%AA%E3%81%84" TargetMode="External"/><Relationship Id="rId23" Type="http://schemas.openxmlformats.org/officeDocument/2006/relationships/hyperlink" Target="https://www.weblio.jp/content/%E3%83%A1%E3%82%BD%E3%83%83%E3%83%89" TargetMode="External"/><Relationship Id="rId28" Type="http://schemas.openxmlformats.org/officeDocument/2006/relationships/hyperlink" Target="https://www.weblio.jp/content/%E5%A0%B4%E5%90%88" TargetMode="External"/><Relationship Id="rId10" Type="http://schemas.openxmlformats.org/officeDocument/2006/relationships/hyperlink" Target="https://www.weblio.jp/content/%E5%8E%9F%E5%89%87" TargetMode="External"/><Relationship Id="rId19" Type="http://schemas.openxmlformats.org/officeDocument/2006/relationships/hyperlink" Target="https://www.weblio.jp/content/%E5%AE%9F%E8%A1%8C" TargetMode="External"/><Relationship Id="rId31" Type="http://schemas.openxmlformats.org/officeDocument/2006/relationships/hyperlink" Target="https://www.weblio.jp/content/%E5%90%8C%E4%B8%80" TargetMode="External"/><Relationship Id="rId4" Type="http://schemas.openxmlformats.org/officeDocument/2006/relationships/hyperlink" Target="https://www.weblio.jp/content/%E9%80%81%E4%BF%A1" TargetMode="External"/><Relationship Id="rId9" Type="http://schemas.openxmlformats.org/officeDocument/2006/relationships/hyperlink" Target="https://www.weblio.jp/content/%E3%82%AA%E3%83%96%E3%82%B8%E3%82%A7%E3%82%AF%E3%83%88%E6%8C%87%E5%90%91%E8%A8%AD%E8%A8%88" TargetMode="External"/><Relationship Id="rId14" Type="http://schemas.openxmlformats.org/officeDocument/2006/relationships/hyperlink" Target="https://www.weblio.jp/content/%E5%AE%9F%E7%8F%BE" TargetMode="External"/><Relationship Id="rId22" Type="http://schemas.openxmlformats.org/officeDocument/2006/relationships/hyperlink" Target="https://www.weblio.jp/content/%E9%81%A9%E5%88%87%E3%81%AA" TargetMode="External"/><Relationship Id="rId27" Type="http://schemas.openxmlformats.org/officeDocument/2006/relationships/hyperlink" Target="https://www.weblio.jp/content/%E8%A6%8B%E3%81%88" TargetMode="External"/><Relationship Id="rId30" Type="http://schemas.openxmlformats.org/officeDocument/2006/relationships/hyperlink" Target="https://www.weblio.jp/content/%E3%81%A7%E3%81%AF%E3%81%AA%E3%81%8F"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7.xml.rels><?xml version="1.0" encoding="UTF-8" standalone="yes"?>
<Relationships xmlns="http://schemas.openxmlformats.org/package/2006/relationships"><Relationship Id="rId3" Type="http://schemas.openxmlformats.org/officeDocument/2006/relationships/hyperlink" Target="https://kotobank.jp/word/%E3%83%8F%E3%83%83%E3%82%B7%E3%83%A5%E9%96%A2%E6%95%B0-7397" TargetMode="External"/><Relationship Id="rId2" Type="http://schemas.openxmlformats.org/officeDocument/2006/relationships/slideLayout" Target="../slideLayouts/slideLayout1.xml"/><Relationship Id="rId1" Type="http://schemas.openxmlformats.org/officeDocument/2006/relationships/themeOverride" Target="../theme/themeOverride7.xml"/><Relationship Id="rId5" Type="http://schemas.openxmlformats.org/officeDocument/2006/relationships/hyperlink" Target="https://kotobank.jp/dictionary/ascii/106/" TargetMode="External"/><Relationship Id="rId4" Type="http://schemas.openxmlformats.org/officeDocument/2006/relationships/hyperlink" Target="https://kotobank.jp/word/%E3%83%8F%E3%83%83%E3%82%B7%E3%83%A5-602624" TargetMode="Externa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475345" y="1613352"/>
            <a:ext cx="8924355" cy="2264168"/>
          </a:xfrm>
        </p:spPr>
        <p:txBody>
          <a:bodyPr anchor="b">
            <a:normAutofit/>
          </a:bodyPr>
          <a:lstStyle/>
          <a:p>
            <a:r>
              <a:rPr kumimoji="1" lang="ja-JP" altLang="en-US" sz="8000" dirty="0" smtClean="0">
                <a:solidFill>
                  <a:srgbClr val="FFFFFF"/>
                </a:solidFill>
              </a:rPr>
              <a:t>オブジェクト</a:t>
            </a:r>
            <a:r>
              <a:rPr kumimoji="1" lang="ja-JP" altLang="en-US" sz="8000" dirty="0" smtClean="0">
                <a:solidFill>
                  <a:srgbClr val="FFFFFF"/>
                </a:solidFill>
              </a:rPr>
              <a:t>指向２</a:t>
            </a:r>
            <a:endParaRPr kumimoji="1" lang="ja-JP" altLang="en-US" sz="8000" dirty="0">
              <a:solidFill>
                <a:srgbClr val="FFFFFF"/>
              </a:solidFill>
            </a:endParaRPr>
          </a:p>
        </p:txBody>
      </p:sp>
      <p:sp>
        <p:nvSpPr>
          <p:cNvPr id="3" name="タイトル 1">
            <a:extLst>
              <a:ext uri="{FF2B5EF4-FFF2-40B4-BE49-F238E27FC236}">
                <a16:creationId xmlns="" xmlns:a16="http://schemas.microsoft.com/office/drawing/2014/main" id="{3A929DD7-D395-4F33-9951-D29620E23444}"/>
              </a:ext>
            </a:extLst>
          </p:cNvPr>
          <p:cNvSpPr txBox="1">
            <a:spLocks/>
          </p:cNvSpPr>
          <p:nvPr/>
        </p:nvSpPr>
        <p:spPr>
          <a:xfrm>
            <a:off x="8410669" y="6201624"/>
            <a:ext cx="3781331" cy="5449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sz="4000" dirty="0">
                <a:solidFill>
                  <a:srgbClr val="FFFFFF"/>
                </a:solidFill>
              </a:rPr>
              <a:t>©</a:t>
            </a:r>
            <a:r>
              <a:rPr lang="en-US" altLang="ja-JP" sz="4000" dirty="0" err="1" smtClean="0">
                <a:solidFill>
                  <a:srgbClr val="FFFFFF"/>
                </a:solidFill>
              </a:rPr>
              <a:t>Eaner</a:t>
            </a:r>
            <a:r>
              <a:rPr lang="en-US" altLang="ja-JP" sz="4000" dirty="0" smtClean="0">
                <a:solidFill>
                  <a:srgbClr val="FFFFFF"/>
                </a:solidFill>
              </a:rPr>
              <a:t>-SOFT</a:t>
            </a:r>
            <a:endParaRPr lang="ja-JP" altLang="en-US" sz="4000" dirty="0">
              <a:solidFill>
                <a:srgbClr val="FFFFFF"/>
              </a:solidFill>
            </a:endParaRPr>
          </a:p>
        </p:txBody>
      </p:sp>
      <p:sp>
        <p:nvSpPr>
          <p:cNvPr id="4" name="スライド番号プレースホルダー 3"/>
          <p:cNvSpPr>
            <a:spLocks noGrp="1"/>
          </p:cNvSpPr>
          <p:nvPr>
            <p:ph type="sldNum" sz="quarter" idx="12"/>
          </p:nvPr>
        </p:nvSpPr>
        <p:spPr>
          <a:xfrm>
            <a:off x="11300198" y="6381401"/>
            <a:ext cx="771089" cy="365125"/>
          </a:xfrm>
        </p:spPr>
        <p:txBody>
          <a:bodyPr/>
          <a:lstStyle/>
          <a:p>
            <a:fld id="{437626B0-6C44-4EFC-B1EE-DD00893CB7EF}" type="slidenum">
              <a:rPr kumimoji="1" lang="ja-JP" altLang="en-US" smtClean="0"/>
              <a:t>1</a:t>
            </a:fld>
            <a:endParaRPr kumimoji="1" lang="ja-JP" altLang="en-US"/>
          </a:p>
        </p:txBody>
      </p:sp>
    </p:spTree>
    <p:extLst>
      <p:ext uri="{BB962C8B-B14F-4D97-AF65-F5344CB8AC3E}">
        <p14:creationId xmlns:p14="http://schemas.microsoft.com/office/powerpoint/2010/main" val="824883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051018"/>
          </a:xfrm>
        </p:spPr>
        <p:txBody>
          <a:bodyPr anchor="t">
            <a:normAutofit/>
          </a:bodyPr>
          <a:lstStyle/>
          <a:p>
            <a:r>
              <a:rPr lang="ja-JP" altLang="en-US" sz="2100" dirty="0" smtClean="0"/>
              <a:t>・共通的な変数及び関数を親クラスに定義</a:t>
            </a:r>
            <a:endParaRPr lang="en-US" altLang="ja-JP" sz="2100" dirty="0" smtClean="0"/>
          </a:p>
          <a:p>
            <a:r>
              <a:rPr lang="ja-JP" altLang="en-US" sz="2100" dirty="0" smtClean="0"/>
              <a:t>・</a:t>
            </a:r>
            <a:r>
              <a:rPr lang="en-US" altLang="ja-JP" sz="2100" dirty="0" smtClean="0"/>
              <a:t>is-a</a:t>
            </a:r>
            <a:r>
              <a:rPr lang="ja-JP" altLang="en-US" sz="2100" dirty="0" smtClean="0"/>
              <a:t>関係</a:t>
            </a:r>
            <a:endParaRPr lang="en-US" altLang="ja-JP" sz="2100" dirty="0" smtClean="0"/>
          </a:p>
          <a:p>
            <a:r>
              <a:rPr lang="ja-JP" altLang="en-US" sz="2100" dirty="0" smtClean="0"/>
              <a:t>・子クラスに対して、親クラス公開するすべてのメソッド意義ある</a:t>
            </a:r>
            <a:endParaRPr lang="en-US" altLang="ja-JP" sz="2100" dirty="0" smtClean="0"/>
          </a:p>
          <a:p>
            <a:r>
              <a:rPr lang="ja-JP" altLang="en-US" sz="2100" dirty="0" smtClean="0"/>
              <a:t>・オーバーライドするとき、元の行為を変えるとダメ</a:t>
            </a:r>
            <a:endParaRPr lang="en-US" altLang="ja-JP" sz="2100" dirty="0" smtClean="0"/>
          </a:p>
          <a:p>
            <a:endParaRPr lang="en-US" altLang="ja-JP" sz="21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10</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設計指針</a:t>
            </a:r>
            <a:endParaRPr lang="en-US" altLang="ja-JP" sz="2100" dirty="0" smtClean="0"/>
          </a:p>
        </p:txBody>
      </p:sp>
    </p:spTree>
    <p:extLst>
      <p:ext uri="{BB962C8B-B14F-4D97-AF65-F5344CB8AC3E}">
        <p14:creationId xmlns:p14="http://schemas.microsoft.com/office/powerpoint/2010/main" val="2662288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多態性（ポリモーフィズム）</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385996"/>
          </a:xfrm>
        </p:spPr>
        <p:txBody>
          <a:bodyPr anchor="t">
            <a:normAutofit fontScale="92500" lnSpcReduction="10000"/>
          </a:bodyPr>
          <a:lstStyle/>
          <a:p>
            <a:r>
              <a:rPr lang="ja-JP" altLang="en-US" b="1" dirty="0"/>
              <a:t>ポリモーフィズム</a:t>
            </a:r>
            <a:r>
              <a:rPr lang="ja-JP" altLang="en-US" dirty="0"/>
              <a:t>とは、「</a:t>
            </a:r>
            <a:r>
              <a:rPr lang="ja-JP" altLang="en-US" dirty="0">
                <a:hlinkClick r:id="rId3" tooltip="メッセージの意味"/>
              </a:rPr>
              <a:t>メッセージ</a:t>
            </a:r>
            <a:r>
              <a:rPr lang="ja-JP" altLang="en-US" dirty="0"/>
              <a:t>の</a:t>
            </a:r>
            <a:r>
              <a:rPr lang="ja-JP" altLang="en-US" dirty="0">
                <a:hlinkClick r:id="rId4" tooltip="送信の意味"/>
              </a:rPr>
              <a:t>送信</a:t>
            </a:r>
            <a:r>
              <a:rPr lang="ja-JP" altLang="en-US" dirty="0"/>
              <a:t>側と</a:t>
            </a:r>
            <a:r>
              <a:rPr lang="ja-JP" altLang="en-US" dirty="0">
                <a:hlinkClick r:id="rId3" tooltip="メッセージの意味"/>
              </a:rPr>
              <a:t>メッセージ</a:t>
            </a:r>
            <a:r>
              <a:rPr lang="ja-JP" altLang="en-US" dirty="0"/>
              <a:t>の</a:t>
            </a:r>
            <a:r>
              <a:rPr lang="ja-JP" altLang="en-US" dirty="0">
                <a:hlinkClick r:id="rId5" tooltip="受信の意味"/>
              </a:rPr>
              <a:t>受信</a:t>
            </a:r>
            <a:r>
              <a:rPr lang="ja-JP" altLang="en-US" dirty="0"/>
              <a:t>側が</a:t>
            </a:r>
            <a:r>
              <a:rPr lang="ja-JP" altLang="en-US" dirty="0">
                <a:hlinkClick r:id="rId6" tooltip="動的の意味"/>
              </a:rPr>
              <a:t>動的</a:t>
            </a:r>
            <a:r>
              <a:rPr lang="ja-JP" altLang="en-US" dirty="0"/>
              <a:t>に決まる」という</a:t>
            </a:r>
            <a:r>
              <a:rPr lang="ja-JP" altLang="en-US" dirty="0">
                <a:hlinkClick r:id="rId7" tooltip="オブジェクト指向プログラミング言語の意味"/>
              </a:rPr>
              <a:t>オブジェクト指向プログラミング言語</a:t>
            </a:r>
            <a:r>
              <a:rPr lang="ja-JP" altLang="en-US" dirty="0"/>
              <a:t>が持つ</a:t>
            </a:r>
            <a:r>
              <a:rPr lang="ja-JP" altLang="en-US" dirty="0">
                <a:hlinkClick r:id="rId8" tooltip="性質の意味"/>
              </a:rPr>
              <a:t>性質</a:t>
            </a:r>
            <a:r>
              <a:rPr lang="ja-JP" altLang="en-US" dirty="0"/>
              <a:t>のことである。</a:t>
            </a:r>
            <a:endParaRPr lang="en-US" altLang="ja-JP" sz="2400" dirty="0" smtClean="0"/>
          </a:p>
          <a:p>
            <a:r>
              <a:rPr lang="ja-JP" altLang="en-US" sz="1900" dirty="0" smtClean="0"/>
              <a:t>ポリモーフィズム</a:t>
            </a:r>
            <a:r>
              <a:rPr lang="ja-JP" altLang="en-US" sz="1900" dirty="0"/>
              <a:t>は、</a:t>
            </a:r>
            <a:r>
              <a:rPr lang="ja-JP" altLang="en-US" sz="1900" dirty="0">
                <a:hlinkClick r:id="rId9" tooltip="オブジェクト指向設計の意味"/>
              </a:rPr>
              <a:t>オブジェクト指向設計</a:t>
            </a:r>
            <a:r>
              <a:rPr lang="ja-JP" altLang="en-US" sz="1900" dirty="0"/>
              <a:t>の</a:t>
            </a:r>
            <a:r>
              <a:rPr lang="ja-JP" altLang="en-US" sz="1900" dirty="0">
                <a:hlinkClick r:id="rId10" tooltip="原則の意味"/>
              </a:rPr>
              <a:t>原則</a:t>
            </a:r>
            <a:r>
              <a:rPr lang="ja-JP" altLang="en-US" sz="1900" dirty="0"/>
              <a:t>である「</a:t>
            </a:r>
            <a:r>
              <a:rPr lang="ja-JP" altLang="en-US" sz="1900" dirty="0">
                <a:hlinkClick r:id="rId11" tooltip="機能の意味"/>
              </a:rPr>
              <a:t>機能</a:t>
            </a:r>
            <a:r>
              <a:rPr lang="ja-JP" altLang="en-US" sz="1900" dirty="0"/>
              <a:t>と</a:t>
            </a:r>
            <a:r>
              <a:rPr lang="ja-JP" altLang="en-US" sz="1900" dirty="0">
                <a:hlinkClick r:id="rId12" tooltip="実装の意味"/>
              </a:rPr>
              <a:t>実装</a:t>
            </a:r>
            <a:r>
              <a:rPr lang="ja-JP" altLang="en-US" sz="1900" dirty="0"/>
              <a:t>の</a:t>
            </a:r>
            <a:r>
              <a:rPr lang="ja-JP" altLang="en-US" sz="1900" dirty="0">
                <a:hlinkClick r:id="rId13" tooltip="分離の意味"/>
              </a:rPr>
              <a:t>分離</a:t>
            </a:r>
            <a:r>
              <a:rPr lang="ja-JP" altLang="en-US" sz="1900" dirty="0"/>
              <a:t>」を</a:t>
            </a:r>
            <a:r>
              <a:rPr lang="ja-JP" altLang="en-US" sz="1900" dirty="0">
                <a:hlinkClick r:id="rId14" tooltip="実現の意味"/>
              </a:rPr>
              <a:t>実現</a:t>
            </a:r>
            <a:r>
              <a:rPr lang="ja-JP" altLang="en-US" sz="1900" dirty="0"/>
              <a:t>するために</a:t>
            </a:r>
            <a:r>
              <a:rPr lang="ja-JP" altLang="en-US" sz="1900" dirty="0">
                <a:hlinkClick r:id="rId15" tooltip="欠かせないの意味"/>
              </a:rPr>
              <a:t>欠かせない</a:t>
            </a:r>
            <a:r>
              <a:rPr lang="ja-JP" altLang="en-US" sz="1900" dirty="0">
                <a:hlinkClick r:id="rId11" tooltip="機能の意味"/>
              </a:rPr>
              <a:t>機能</a:t>
            </a:r>
            <a:r>
              <a:rPr lang="ja-JP" altLang="en-US" sz="1900" dirty="0"/>
              <a:t>で、</a:t>
            </a:r>
            <a:r>
              <a:rPr lang="ja-JP" altLang="en-US" sz="1900" dirty="0">
                <a:hlinkClick r:id="rId16" tooltip="オブジェクトの意味"/>
              </a:rPr>
              <a:t>オブジェクト</a:t>
            </a:r>
            <a:r>
              <a:rPr lang="ja-JP" altLang="en-US" sz="1900" dirty="0"/>
              <a:t>を</a:t>
            </a:r>
            <a:r>
              <a:rPr lang="ja-JP" altLang="en-US" sz="1900" dirty="0">
                <a:hlinkClick r:id="rId17" tooltip="呼びの意味"/>
              </a:rPr>
              <a:t>呼び</a:t>
            </a:r>
            <a:r>
              <a:rPr lang="ja-JP" altLang="en-US" sz="1900" dirty="0"/>
              <a:t>出す側が</a:t>
            </a:r>
            <a:r>
              <a:rPr lang="ja-JP" altLang="en-US" sz="1900" dirty="0">
                <a:hlinkClick r:id="rId18" tooltip="意識の意味"/>
              </a:rPr>
              <a:t>意識</a:t>
            </a:r>
            <a:r>
              <a:rPr lang="ja-JP" altLang="en-US" sz="1900" dirty="0"/>
              <a:t>しなくても</a:t>
            </a:r>
            <a:r>
              <a:rPr lang="ja-JP" altLang="en-US" sz="1900" dirty="0">
                <a:hlinkClick r:id="rId19" tooltip="実行の意味"/>
              </a:rPr>
              <a:t>実行</a:t>
            </a:r>
            <a:r>
              <a:rPr lang="ja-JP" altLang="en-US" sz="1900" dirty="0">
                <a:hlinkClick r:id="rId20" tooltip="時のの意味"/>
              </a:rPr>
              <a:t>時の</a:t>
            </a:r>
            <a:r>
              <a:rPr lang="ja-JP" altLang="en-US" sz="1900" dirty="0">
                <a:hlinkClick r:id="rId21" tooltip="条件の意味"/>
              </a:rPr>
              <a:t>条件</a:t>
            </a:r>
            <a:r>
              <a:rPr lang="ja-JP" altLang="en-US" sz="1900" dirty="0"/>
              <a:t>に合った</a:t>
            </a:r>
            <a:r>
              <a:rPr lang="ja-JP" altLang="en-US" sz="1900" dirty="0">
                <a:hlinkClick r:id="rId22" tooltip="適切なの意味"/>
              </a:rPr>
              <a:t>適切な</a:t>
            </a:r>
            <a:r>
              <a:rPr lang="ja-JP" altLang="en-US" sz="1900" dirty="0">
                <a:hlinkClick r:id="rId23" tooltip="メソッドの意味"/>
              </a:rPr>
              <a:t>メソッド</a:t>
            </a:r>
            <a:r>
              <a:rPr lang="ja-JP" altLang="en-US" sz="1900" dirty="0"/>
              <a:t>が</a:t>
            </a:r>
            <a:r>
              <a:rPr lang="ja-JP" altLang="en-US" sz="1900" dirty="0">
                <a:hlinkClick r:id="rId19" tooltip="実行の意味"/>
              </a:rPr>
              <a:t>実行</a:t>
            </a:r>
            <a:r>
              <a:rPr lang="ja-JP" altLang="en-US" sz="1900" dirty="0"/>
              <a:t>できる</a:t>
            </a:r>
            <a:r>
              <a:rPr lang="ja-JP" altLang="en-US" sz="1900" dirty="0" smtClean="0"/>
              <a:t>。</a:t>
            </a:r>
            <a:endParaRPr lang="en-US" altLang="ja-JP" sz="1900" dirty="0" smtClean="0"/>
          </a:p>
          <a:p>
            <a:r>
              <a:rPr lang="ja-JP" altLang="en-US" sz="1900" dirty="0" smtClean="0"/>
              <a:t>ポリモーフィズム</a:t>
            </a:r>
            <a:r>
              <a:rPr lang="ja-JP" altLang="en-US" sz="1900" dirty="0"/>
              <a:t>は、</a:t>
            </a:r>
            <a:r>
              <a:rPr lang="ja-JP" altLang="en-US" sz="1900" dirty="0">
                <a:hlinkClick r:id="rId24" tooltip="継承の意味"/>
              </a:rPr>
              <a:t>継承</a:t>
            </a:r>
            <a:r>
              <a:rPr lang="ja-JP" altLang="en-US" sz="1900" dirty="0"/>
              <a:t>を</a:t>
            </a:r>
            <a:r>
              <a:rPr lang="ja-JP" altLang="en-US" sz="1900" dirty="0">
                <a:hlinkClick r:id="rId25" tooltip="利用の意味"/>
              </a:rPr>
              <a:t>利用</a:t>
            </a:r>
            <a:r>
              <a:rPr lang="ja-JP" altLang="en-US" sz="1900" dirty="0"/>
              <a:t>しているため、</a:t>
            </a:r>
            <a:r>
              <a:rPr lang="ja-JP" altLang="en-US" sz="1900" dirty="0">
                <a:hlinkClick r:id="rId26" tooltip="オーバーライドの意味"/>
              </a:rPr>
              <a:t>オーバーライド</a:t>
            </a:r>
            <a:r>
              <a:rPr lang="ja-JP" altLang="en-US" sz="1900" dirty="0"/>
              <a:t>と同様な</a:t>
            </a:r>
            <a:r>
              <a:rPr lang="ja-JP" altLang="en-US" sz="1900" dirty="0">
                <a:hlinkClick r:id="rId11" tooltip="機能の意味"/>
              </a:rPr>
              <a:t>機能</a:t>
            </a:r>
            <a:r>
              <a:rPr lang="ja-JP" altLang="en-US" sz="1900" dirty="0"/>
              <a:t>に</a:t>
            </a:r>
            <a:r>
              <a:rPr lang="ja-JP" altLang="en-US" sz="1900" dirty="0">
                <a:hlinkClick r:id="rId27" tooltip="見えの意味"/>
              </a:rPr>
              <a:t>見え</a:t>
            </a:r>
            <a:r>
              <a:rPr lang="ja-JP" altLang="en-US" sz="1900" dirty="0"/>
              <a:t>るが、ポリモーフィズムの</a:t>
            </a:r>
            <a:r>
              <a:rPr lang="ja-JP" altLang="en-US" sz="1900" dirty="0">
                <a:hlinkClick r:id="rId28" tooltip="場合の意味"/>
              </a:rPr>
              <a:t>場合</a:t>
            </a:r>
            <a:r>
              <a:rPr lang="ja-JP" altLang="en-US" sz="1900" dirty="0"/>
              <a:t>は</a:t>
            </a:r>
            <a:r>
              <a:rPr lang="ja-JP" altLang="en-US" sz="1900" dirty="0">
                <a:hlinkClick r:id="rId11" tooltip="機能の意味"/>
              </a:rPr>
              <a:t>機能</a:t>
            </a:r>
            <a:r>
              <a:rPr lang="ja-JP" altLang="en-US" sz="1900" dirty="0"/>
              <a:t>が</a:t>
            </a:r>
            <a:r>
              <a:rPr lang="ja-JP" altLang="en-US" sz="1900" dirty="0">
                <a:hlinkClick r:id="rId29" tooltip="置き換わるの意味"/>
              </a:rPr>
              <a:t>置き換わる</a:t>
            </a:r>
            <a:r>
              <a:rPr lang="ja-JP" altLang="en-US" sz="1900" dirty="0"/>
              <a:t>の</a:t>
            </a:r>
            <a:r>
              <a:rPr lang="ja-JP" altLang="en-US" sz="1900" dirty="0">
                <a:hlinkClick r:id="rId30" tooltip="ではなくの意味"/>
              </a:rPr>
              <a:t>ではなく</a:t>
            </a:r>
            <a:r>
              <a:rPr lang="ja-JP" altLang="en-US" sz="1900" dirty="0"/>
              <a:t>、</a:t>
            </a:r>
            <a:r>
              <a:rPr lang="ja-JP" altLang="en-US" sz="1900" dirty="0">
                <a:hlinkClick r:id="rId31" tooltip="同一の意味"/>
              </a:rPr>
              <a:t>同一</a:t>
            </a:r>
            <a:r>
              <a:rPr lang="ja-JP" altLang="en-US" sz="1900" dirty="0"/>
              <a:t>名称</a:t>
            </a:r>
            <a:r>
              <a:rPr lang="ja-JP" altLang="en-US" sz="1900" dirty="0">
                <a:hlinkClick r:id="rId23" tooltip="メソッドの意味"/>
              </a:rPr>
              <a:t>メソッド</a:t>
            </a:r>
            <a:r>
              <a:rPr lang="ja-JP" altLang="en-US" sz="1900" dirty="0"/>
              <a:t>であるが</a:t>
            </a:r>
            <a:r>
              <a:rPr lang="ja-JP" altLang="en-US" sz="1900" dirty="0">
                <a:hlinkClick r:id="rId32" tooltip="振る舞いの意味"/>
              </a:rPr>
              <a:t>振る舞い</a:t>
            </a:r>
            <a:r>
              <a:rPr lang="ja-JP" altLang="en-US" sz="1900" dirty="0"/>
              <a:t>は</a:t>
            </a:r>
            <a:r>
              <a:rPr lang="ja-JP" altLang="en-US" sz="1900" dirty="0">
                <a:hlinkClick r:id="rId33" tooltip="異なの意味"/>
              </a:rPr>
              <a:t>異な</a:t>
            </a:r>
            <a:r>
              <a:rPr lang="ja-JP" altLang="en-US" sz="1900" dirty="0"/>
              <a:t>る</a:t>
            </a:r>
            <a:r>
              <a:rPr lang="ja-JP" altLang="en-US" sz="1900" dirty="0">
                <a:hlinkClick r:id="rId23" tooltip="メソッドの意味"/>
              </a:rPr>
              <a:t>メソッド</a:t>
            </a:r>
            <a:r>
              <a:rPr lang="ja-JP" altLang="en-US" sz="1900" dirty="0"/>
              <a:t>として働く</a:t>
            </a:r>
            <a:r>
              <a:rPr lang="ja-JP" altLang="en-US" sz="1900" dirty="0" smtClean="0"/>
              <a:t>。</a:t>
            </a:r>
            <a:endParaRPr lang="en-US" altLang="ja-JP" sz="1900" dirty="0" smtClean="0"/>
          </a:p>
          <a:p>
            <a:r>
              <a:rPr lang="ja-JP" altLang="en-US" sz="2100" dirty="0"/>
              <a:t>　</a:t>
            </a:r>
            <a:r>
              <a:rPr lang="ja-JP" altLang="en-US" sz="2100" dirty="0" smtClean="0"/>
              <a:t>　　　　　　－</a:t>
            </a:r>
            <a:r>
              <a:rPr lang="en-US" altLang="ja-JP" sz="2100" dirty="0" smtClean="0"/>
              <a:t>IT</a:t>
            </a:r>
            <a:r>
              <a:rPr lang="ja-JP" altLang="en-US" sz="2100" dirty="0" smtClean="0"/>
              <a:t>用語辞典より　</a:t>
            </a:r>
            <a:r>
              <a:rPr lang="en-US" altLang="ja-JP" sz="1200" dirty="0"/>
              <a:t>https://www.weblio.jp/content/%E5%A4%9A%E6%85%8B%E6%80%A7</a:t>
            </a:r>
            <a:endParaRPr lang="en-US" altLang="ja-JP" sz="2400"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11</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多態性とは</a:t>
            </a:r>
            <a:endParaRPr lang="en-US" altLang="ja-JP" sz="2100" dirty="0" smtClean="0"/>
          </a:p>
        </p:txBody>
      </p:sp>
    </p:spTree>
    <p:extLst>
      <p:ext uri="{BB962C8B-B14F-4D97-AF65-F5344CB8AC3E}">
        <p14:creationId xmlns:p14="http://schemas.microsoft.com/office/powerpoint/2010/main" val="402803870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多態性（ポリモーフィズム）</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a:bodyPr>
          <a:lstStyle/>
          <a:p>
            <a:r>
              <a:rPr lang="ja-JP" altLang="en-US" sz="2100" dirty="0" smtClean="0"/>
              <a:t>・</a:t>
            </a:r>
            <a:r>
              <a:rPr lang="en-US" altLang="ja-JP" sz="2100" dirty="0" smtClean="0"/>
              <a:t>IF</a:t>
            </a:r>
            <a:r>
              <a:rPr lang="ja-JP" altLang="en-US" sz="2100" dirty="0" smtClean="0"/>
              <a:t>に対するプログラミング</a:t>
            </a:r>
            <a:endParaRPr lang="en-US" altLang="ja-JP" sz="2100" dirty="0" smtClean="0"/>
          </a:p>
          <a:p>
            <a:r>
              <a:rPr lang="ja-JP" altLang="en-US" sz="2100" dirty="0" smtClean="0"/>
              <a:t>・抽象に対するプログラミングできる</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12</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多態性の本質</a:t>
            </a:r>
            <a:endParaRPr lang="en-US" altLang="ja-JP" sz="2100" dirty="0" smtClean="0"/>
          </a:p>
        </p:txBody>
      </p:sp>
    </p:spTree>
    <p:extLst>
      <p:ext uri="{BB962C8B-B14F-4D97-AF65-F5344CB8AC3E}">
        <p14:creationId xmlns:p14="http://schemas.microsoft.com/office/powerpoint/2010/main" val="35284759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多態性（ポリモーフィズム）</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a:bodyPr>
          <a:lstStyle/>
          <a:p>
            <a:r>
              <a:rPr lang="ja-JP" altLang="en-US" sz="2100" dirty="0" smtClean="0"/>
              <a:t>・抽象</a:t>
            </a:r>
            <a:r>
              <a:rPr lang="en-US" altLang="ja-JP" sz="2100" dirty="0" smtClean="0"/>
              <a:t>PG</a:t>
            </a:r>
            <a:r>
              <a:rPr lang="ja-JP" altLang="en-US" sz="2100" dirty="0" smtClean="0"/>
              <a:t>＋具象</a:t>
            </a:r>
            <a:r>
              <a:rPr lang="en-US" altLang="ja-JP" sz="2100" dirty="0" smtClean="0"/>
              <a:t>PG</a:t>
            </a:r>
          </a:p>
          <a:p>
            <a:r>
              <a:rPr lang="ja-JP" altLang="en-US" sz="2100" dirty="0"/>
              <a:t>　</a:t>
            </a:r>
            <a:r>
              <a:rPr lang="ja-JP" altLang="en-US" sz="2100" dirty="0" smtClean="0"/>
              <a:t>抽象</a:t>
            </a:r>
            <a:r>
              <a:rPr lang="en-US" altLang="ja-JP" sz="2100" dirty="0" smtClean="0"/>
              <a:t>PG</a:t>
            </a:r>
            <a:r>
              <a:rPr lang="ja-JP" altLang="en-US" sz="2100" dirty="0" smtClean="0"/>
              <a:t>後の具象</a:t>
            </a:r>
            <a:r>
              <a:rPr lang="en-US" altLang="ja-JP" sz="2100" dirty="0" smtClean="0"/>
              <a:t>PG</a:t>
            </a:r>
            <a:r>
              <a:rPr lang="ja-JP" altLang="en-US" sz="2100" dirty="0" smtClean="0"/>
              <a:t>は多態性という</a:t>
            </a:r>
            <a:endParaRPr lang="en-US" altLang="ja-JP" sz="2100" dirty="0" smtClean="0"/>
          </a:p>
          <a:p>
            <a:r>
              <a:rPr lang="ja-JP" altLang="en-US" sz="2100" dirty="0" smtClean="0"/>
              <a:t>・レイヤ</a:t>
            </a:r>
            <a:endParaRPr lang="en-US" altLang="ja-JP" sz="2100" dirty="0" smtClean="0"/>
          </a:p>
          <a:p>
            <a:r>
              <a:rPr lang="ja-JP" altLang="en-US" sz="2100" dirty="0"/>
              <a:t>　</a:t>
            </a:r>
            <a:r>
              <a:rPr lang="ja-JP" altLang="en-US" sz="2100" dirty="0" smtClean="0"/>
              <a:t>高いレイヤ→低いレイヤ　依存する</a:t>
            </a:r>
            <a:endParaRPr lang="en-US" altLang="ja-JP" sz="2100" dirty="0" smtClean="0"/>
          </a:p>
          <a:p>
            <a:r>
              <a:rPr lang="ja-JP" altLang="en-US" sz="2100" dirty="0"/>
              <a:t>　</a:t>
            </a:r>
            <a:r>
              <a:rPr lang="ja-JP" altLang="en-US" sz="2100" dirty="0" smtClean="0"/>
              <a:t>低いレイヤ→高いレイヤ　依存しない</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13</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a:t>
            </a:r>
            <a:r>
              <a:rPr lang="ja-JP" altLang="en-US" sz="2100" dirty="0" smtClean="0"/>
              <a:t>思想</a:t>
            </a:r>
            <a:r>
              <a:rPr lang="en-US" altLang="ja-JP" sz="2100" dirty="0" smtClean="0"/>
              <a:t>】</a:t>
            </a:r>
            <a:r>
              <a:rPr lang="ja-JP" altLang="en-US" sz="2100" dirty="0" smtClean="0"/>
              <a:t>プログラミングのあるべき姿を考えましょう？</a:t>
            </a:r>
            <a:endParaRPr lang="en-US" altLang="ja-JP" sz="2100" dirty="0" smtClean="0"/>
          </a:p>
        </p:txBody>
      </p:sp>
    </p:spTree>
    <p:extLst>
      <p:ext uri="{BB962C8B-B14F-4D97-AF65-F5344CB8AC3E}">
        <p14:creationId xmlns:p14="http://schemas.microsoft.com/office/powerpoint/2010/main" val="256389676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多態性（ポリモーフィズム）</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a:bodyPr>
          <a:lstStyle/>
          <a:p>
            <a:r>
              <a:rPr lang="ja-JP" altLang="en-US" sz="2100" dirty="0" smtClean="0"/>
              <a:t>・抽象</a:t>
            </a:r>
            <a:r>
              <a:rPr lang="en-US" altLang="ja-JP" sz="2100" dirty="0" smtClean="0"/>
              <a:t>PG</a:t>
            </a:r>
            <a:r>
              <a:rPr lang="ja-JP" altLang="en-US" sz="2100" dirty="0" smtClean="0"/>
              <a:t>＋具象</a:t>
            </a:r>
            <a:r>
              <a:rPr lang="en-US" altLang="ja-JP" sz="2100" dirty="0" smtClean="0"/>
              <a:t>PG</a:t>
            </a:r>
          </a:p>
          <a:p>
            <a:r>
              <a:rPr lang="ja-JP" altLang="en-US" sz="2100" dirty="0"/>
              <a:t>　</a:t>
            </a:r>
            <a:r>
              <a:rPr lang="ja-JP" altLang="en-US" sz="2100" dirty="0" smtClean="0"/>
              <a:t>抽象</a:t>
            </a:r>
            <a:r>
              <a:rPr lang="en-US" altLang="ja-JP" sz="2100" dirty="0" smtClean="0"/>
              <a:t>PG</a:t>
            </a:r>
            <a:r>
              <a:rPr lang="ja-JP" altLang="en-US" sz="2100" dirty="0" smtClean="0"/>
              <a:t>後の具象</a:t>
            </a:r>
            <a:r>
              <a:rPr lang="en-US" altLang="ja-JP" sz="2100" dirty="0" smtClean="0"/>
              <a:t>PG</a:t>
            </a:r>
            <a:r>
              <a:rPr lang="ja-JP" altLang="en-US" sz="2100" dirty="0" smtClean="0"/>
              <a:t>は多態性の本当の意味合い</a:t>
            </a:r>
            <a:endParaRPr lang="en-US" altLang="ja-JP" sz="2100" dirty="0" smtClean="0"/>
          </a:p>
          <a:p>
            <a:r>
              <a:rPr lang="ja-JP" altLang="en-US" sz="2100" dirty="0" smtClean="0"/>
              <a:t>・レイヤ</a:t>
            </a:r>
            <a:endParaRPr lang="en-US" altLang="ja-JP" sz="2100" dirty="0" smtClean="0"/>
          </a:p>
          <a:p>
            <a:r>
              <a:rPr lang="ja-JP" altLang="en-US" sz="2100" dirty="0"/>
              <a:t>　</a:t>
            </a:r>
            <a:r>
              <a:rPr lang="ja-JP" altLang="en-US" sz="2100" dirty="0" smtClean="0"/>
              <a:t>高いレイヤ→低いレイヤ　依存する</a:t>
            </a:r>
            <a:endParaRPr lang="en-US" altLang="ja-JP" sz="2100" dirty="0" smtClean="0"/>
          </a:p>
          <a:p>
            <a:r>
              <a:rPr lang="ja-JP" altLang="en-US" sz="2100" dirty="0"/>
              <a:t>　</a:t>
            </a:r>
            <a:r>
              <a:rPr lang="ja-JP" altLang="en-US" sz="2100" dirty="0" smtClean="0"/>
              <a:t>低いレイヤ→高いレイヤ　依存しない</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14</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抽象プログラミング</a:t>
            </a:r>
            <a:endParaRPr lang="en-US" altLang="ja-JP" sz="2100" dirty="0" smtClean="0"/>
          </a:p>
        </p:txBody>
      </p:sp>
    </p:spTree>
    <p:extLst>
      <p:ext uri="{BB962C8B-B14F-4D97-AF65-F5344CB8AC3E}">
        <p14:creationId xmlns:p14="http://schemas.microsoft.com/office/powerpoint/2010/main" val="207961075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多態性（ポリモーフィズム）</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a:bodyPr>
          <a:lstStyle/>
          <a:p>
            <a:r>
              <a:rPr lang="ja-JP" altLang="en-US" sz="2100" dirty="0" smtClean="0"/>
              <a:t>・抽象時</a:t>
            </a:r>
            <a:r>
              <a:rPr lang="en-US" altLang="ja-JP" sz="2100" dirty="0" smtClean="0"/>
              <a:t>new</a:t>
            </a:r>
            <a:r>
              <a:rPr lang="ja-JP" altLang="en-US" sz="2100" dirty="0" smtClean="0"/>
              <a:t>やめるべき</a:t>
            </a:r>
            <a:endParaRPr lang="en-US" altLang="ja-JP" sz="2100" dirty="0" smtClean="0"/>
          </a:p>
          <a:p>
            <a:r>
              <a:rPr lang="ja-JP" altLang="en-US" sz="2100" dirty="0"/>
              <a:t>　</a:t>
            </a:r>
            <a:r>
              <a:rPr lang="ja-JP" altLang="en-US" sz="2100" dirty="0" smtClean="0"/>
              <a:t>ただし、抽象</a:t>
            </a:r>
            <a:r>
              <a:rPr lang="en-US" altLang="ja-JP" sz="2100" dirty="0" smtClean="0"/>
              <a:t>PG</a:t>
            </a:r>
            <a:r>
              <a:rPr lang="ja-JP" altLang="en-US" sz="2100" dirty="0" err="1" smtClean="0"/>
              <a:t>には</a:t>
            </a:r>
            <a:r>
              <a:rPr lang="ja-JP" altLang="en-US" sz="2100" dirty="0" smtClean="0"/>
              <a:t>インスタンス作成したい場合は、どうする？</a:t>
            </a:r>
            <a:endParaRPr lang="en-US" altLang="ja-JP" sz="2100" dirty="0" smtClean="0"/>
          </a:p>
          <a:p>
            <a:endParaRPr lang="en-US" altLang="ja-JP" sz="2100" dirty="0"/>
          </a:p>
          <a:p>
            <a:r>
              <a:rPr lang="ja-JP" altLang="en-US" sz="2100" dirty="0" smtClean="0"/>
              <a:t>　</a:t>
            </a:r>
            <a:r>
              <a:rPr lang="en-US" altLang="ja-JP" sz="2100" dirty="0" smtClean="0"/>
              <a:t>Factory</a:t>
            </a:r>
            <a:r>
              <a:rPr lang="ja-JP" altLang="en-US" sz="2100" dirty="0" smtClean="0"/>
              <a:t>の登場</a:t>
            </a:r>
            <a:endParaRPr lang="en-US" altLang="ja-JP" sz="2100" dirty="0" smtClean="0"/>
          </a:p>
          <a:p>
            <a:r>
              <a:rPr lang="ja-JP" altLang="en-US" sz="2100" dirty="0"/>
              <a:t>　</a:t>
            </a:r>
            <a:r>
              <a:rPr lang="ja-JP" altLang="en-US" sz="2100" dirty="0" smtClean="0"/>
              <a:t>　</a:t>
            </a:r>
            <a:r>
              <a:rPr lang="en-US" altLang="ja-JP" sz="2100" dirty="0" smtClean="0"/>
              <a:t>IF </a:t>
            </a:r>
            <a:r>
              <a:rPr lang="ja-JP" altLang="en-US" sz="2100" dirty="0" smtClean="0"/>
              <a:t>**　</a:t>
            </a:r>
            <a:r>
              <a:rPr lang="en-US" altLang="ja-JP" sz="2100" dirty="0" smtClean="0"/>
              <a:t>=</a:t>
            </a:r>
            <a:r>
              <a:rPr lang="ja-JP" altLang="en-US" sz="2100" dirty="0" smtClean="0"/>
              <a:t>　</a:t>
            </a:r>
            <a:r>
              <a:rPr lang="en-US" altLang="ja-JP" sz="2100" dirty="0" err="1" smtClean="0"/>
              <a:t>Factory.CREATE</a:t>
            </a:r>
            <a:r>
              <a:rPr lang="ja-JP" altLang="en-US" sz="2100" dirty="0" smtClean="0"/>
              <a:t>（）</a:t>
            </a:r>
            <a:endParaRPr lang="en-US" altLang="ja-JP" sz="2100" dirty="0" smtClean="0"/>
          </a:p>
          <a:p>
            <a:r>
              <a:rPr lang="ja-JP" altLang="en-US" sz="2100" dirty="0"/>
              <a:t>　</a:t>
            </a:r>
            <a:r>
              <a:rPr lang="ja-JP" altLang="en-US" sz="2100" dirty="0" smtClean="0"/>
              <a:t>・</a:t>
            </a:r>
            <a:r>
              <a:rPr lang="en-US" altLang="ja-JP" sz="2100" dirty="0" smtClean="0"/>
              <a:t>Spring</a:t>
            </a:r>
            <a:r>
              <a:rPr lang="ja-JP" altLang="en-US" sz="2100" dirty="0" smtClean="0"/>
              <a:t>などのフレームワークの</a:t>
            </a:r>
            <a:r>
              <a:rPr lang="en-US" altLang="ja-JP" sz="2100" dirty="0" smtClean="0"/>
              <a:t>DI</a:t>
            </a:r>
            <a:r>
              <a:rPr lang="ja-JP" altLang="en-US" sz="2100" dirty="0" smtClean="0"/>
              <a:t>を考えると明白</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15</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抽象プログラミング</a:t>
            </a:r>
            <a:endParaRPr lang="en-US" altLang="ja-JP" sz="2100" dirty="0" smtClean="0"/>
          </a:p>
        </p:txBody>
      </p:sp>
    </p:spTree>
    <p:extLst>
      <p:ext uri="{BB962C8B-B14F-4D97-AF65-F5344CB8AC3E}">
        <p14:creationId xmlns:p14="http://schemas.microsoft.com/office/powerpoint/2010/main" val="38258474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a:bodyPr>
          <a:lstStyle/>
          <a:p>
            <a:r>
              <a:rPr lang="ja-JP" altLang="en-US" sz="2100" dirty="0" smtClean="0"/>
              <a:t>・</a:t>
            </a:r>
            <a:r>
              <a:rPr lang="en-US" altLang="ja-JP" sz="2100" dirty="0" err="1" smtClean="0"/>
              <a:t>hashcode</a:t>
            </a:r>
            <a:endParaRPr lang="en-US" altLang="ja-JP" sz="2100" dirty="0" smtClean="0"/>
          </a:p>
          <a:p>
            <a:r>
              <a:rPr lang="ja-JP" altLang="en-US" sz="2100" dirty="0" smtClean="0"/>
              <a:t>・</a:t>
            </a:r>
            <a:r>
              <a:rPr lang="en-US" altLang="ja-JP" sz="2100" dirty="0" smtClean="0"/>
              <a:t>EQUALS</a:t>
            </a:r>
          </a:p>
          <a:p>
            <a:r>
              <a:rPr lang="ja-JP" altLang="en-US" sz="2100" dirty="0" smtClean="0"/>
              <a:t>・</a:t>
            </a:r>
            <a:r>
              <a:rPr lang="en-US" altLang="ja-JP" sz="2100" dirty="0" smtClean="0"/>
              <a:t>TOSTRING</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16</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代表的な三つメソッド</a:t>
            </a:r>
            <a:endParaRPr lang="en-US" altLang="ja-JP" sz="2100" dirty="0" smtClean="0"/>
          </a:p>
        </p:txBody>
      </p:sp>
    </p:spTree>
    <p:extLst>
      <p:ext uri="{BB962C8B-B14F-4D97-AF65-F5344CB8AC3E}">
        <p14:creationId xmlns:p14="http://schemas.microsoft.com/office/powerpoint/2010/main" val="33101833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761715"/>
          </a:xfrm>
        </p:spPr>
        <p:txBody>
          <a:bodyPr anchor="t">
            <a:normAutofit/>
          </a:bodyPr>
          <a:lstStyle/>
          <a:p>
            <a:r>
              <a:rPr lang="ja-JP" altLang="en-US" sz="2100" dirty="0" smtClean="0"/>
              <a:t>・ハッシュ値とは</a:t>
            </a:r>
            <a:endParaRPr lang="en-US" altLang="ja-JP" sz="2100" dirty="0" smtClean="0"/>
          </a:p>
          <a:p>
            <a:r>
              <a:rPr lang="ja-JP" altLang="en-US" sz="2100" dirty="0"/>
              <a:t>　</a:t>
            </a:r>
            <a:r>
              <a:rPr lang="ja-JP" altLang="en-US" sz="1800" dirty="0"/>
              <a:t>ハッシュ法において、</a:t>
            </a:r>
            <a:r>
              <a:rPr lang="ja-JP" altLang="en-US" sz="1800" u="sng" dirty="0">
                <a:hlinkClick r:id="rId3"/>
              </a:rPr>
              <a:t>ハッシュ関数</a:t>
            </a:r>
            <a:r>
              <a:rPr lang="ja-JP" altLang="en-US" sz="1800" dirty="0"/>
              <a:t>により計算された値のこと。</a:t>
            </a:r>
            <a:r>
              <a:rPr lang="ja-JP" altLang="en-US" sz="1800" u="sng" dirty="0">
                <a:hlinkClick r:id="rId4"/>
              </a:rPr>
              <a:t>ハッシュ</a:t>
            </a:r>
            <a:r>
              <a:rPr lang="ja-JP" altLang="en-US" sz="1800" dirty="0"/>
              <a:t>値を利用することで、</a:t>
            </a:r>
            <a:r>
              <a:rPr lang="ja-JP" altLang="en-US" sz="1800" dirty="0" smtClean="0"/>
              <a:t>データを探索</a:t>
            </a:r>
            <a:r>
              <a:rPr lang="ja-JP" altLang="en-US" sz="1800" dirty="0"/>
              <a:t>する際の時間を短縮することできる</a:t>
            </a:r>
            <a:r>
              <a:rPr lang="ja-JP" altLang="en-US" sz="1800" dirty="0" smtClean="0"/>
              <a:t>。</a:t>
            </a:r>
            <a:endParaRPr lang="en-US" altLang="ja-JP" sz="1800" dirty="0"/>
          </a:p>
          <a:p>
            <a:r>
              <a:rPr lang="ja-JP" altLang="en-US" sz="1800" dirty="0" smtClean="0"/>
              <a:t>　　　　　　　</a:t>
            </a:r>
            <a:r>
              <a:rPr lang="en-US" altLang="ja-JP" sz="1800" dirty="0" smtClean="0"/>
              <a:t>-</a:t>
            </a:r>
            <a:r>
              <a:rPr lang="en-US" altLang="ja-JP" sz="1050" b="1" dirty="0">
                <a:hlinkClick r:id="rId5"/>
              </a:rPr>
              <a:t> ASCII.jp</a:t>
            </a:r>
            <a:r>
              <a:rPr lang="ja-JP" altLang="en-US" sz="1050" b="1" dirty="0">
                <a:hlinkClick r:id="rId5"/>
              </a:rPr>
              <a:t>デジタル用語辞典</a:t>
            </a:r>
            <a:r>
              <a:rPr lang="ja-JP" altLang="en-US" sz="1050" dirty="0"/>
              <a:t>の</a:t>
            </a:r>
            <a:r>
              <a:rPr lang="ja-JP" altLang="en-US" sz="1050" dirty="0" smtClean="0"/>
              <a:t>解説より</a:t>
            </a:r>
            <a:endParaRPr lang="ja-JP" altLang="en-US" sz="1050" b="1" dirty="0"/>
          </a:p>
          <a:p>
            <a:r>
              <a:rPr lang="en-US" altLang="ja-JP" sz="1050" dirty="0" smtClean="0"/>
              <a:t>https</a:t>
            </a:r>
            <a:r>
              <a:rPr lang="en-US" altLang="ja-JP" sz="1050" dirty="0"/>
              <a:t>://kotobank.jp/word/%E3%83%8F%E3%83%83%E3%82%B7%E3%83%A5%E5%80%A4-7398</a:t>
            </a:r>
            <a:endParaRPr lang="en-US" altLang="ja-JP" sz="105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17</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HASHCODE</a:t>
            </a:r>
            <a:endParaRPr lang="en-US" altLang="ja-JP" sz="2100" dirty="0" smtClean="0"/>
          </a:p>
        </p:txBody>
      </p:sp>
    </p:spTree>
    <p:extLst>
      <p:ext uri="{BB962C8B-B14F-4D97-AF65-F5344CB8AC3E}">
        <p14:creationId xmlns:p14="http://schemas.microsoft.com/office/powerpoint/2010/main" val="19036638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761715"/>
          </a:xfrm>
        </p:spPr>
        <p:txBody>
          <a:bodyPr anchor="t">
            <a:normAutofit/>
          </a:bodyPr>
          <a:lstStyle/>
          <a:p>
            <a:r>
              <a:rPr lang="ja-JP" altLang="en-US" sz="2100" dirty="0" smtClean="0"/>
              <a:t>・インスタンス識別として</a:t>
            </a:r>
            <a:endParaRPr lang="en-US" altLang="ja-JP" sz="2100" dirty="0" smtClean="0"/>
          </a:p>
          <a:p>
            <a:r>
              <a:rPr lang="ja-JP" altLang="en-US" sz="2100" dirty="0" smtClean="0"/>
              <a:t>・ハッシュー値の計算方法</a:t>
            </a:r>
            <a:endParaRPr lang="en-US" altLang="ja-JP" sz="2100" dirty="0" smtClean="0"/>
          </a:p>
          <a:p>
            <a:r>
              <a:rPr lang="ja-JP" altLang="en-US" sz="2100" dirty="0"/>
              <a:t>　</a:t>
            </a:r>
            <a:r>
              <a:rPr lang="ja-JP" altLang="en-US" sz="2100" dirty="0" smtClean="0"/>
              <a:t>・プリミティブ型</a:t>
            </a:r>
            <a:endParaRPr lang="en-US" altLang="ja-JP" sz="2100" dirty="0" smtClean="0"/>
          </a:p>
          <a:p>
            <a:r>
              <a:rPr lang="ja-JP" altLang="en-US" sz="2100" dirty="0"/>
              <a:t>　</a:t>
            </a:r>
            <a:r>
              <a:rPr lang="ja-JP" altLang="en-US" sz="2100" dirty="0" smtClean="0"/>
              <a:t>　ラッパクラスの</a:t>
            </a:r>
            <a:r>
              <a:rPr lang="en-US" altLang="ja-JP" sz="2100" dirty="0" err="1" smtClean="0"/>
              <a:t>hashcode</a:t>
            </a:r>
            <a:endParaRPr lang="en-US" altLang="ja-JP" sz="2100" dirty="0" smtClean="0"/>
          </a:p>
          <a:p>
            <a:r>
              <a:rPr lang="ja-JP" altLang="en-US" sz="2100" dirty="0" smtClean="0"/>
              <a:t>・参照型</a:t>
            </a:r>
            <a:endParaRPr lang="en-US" altLang="ja-JP" sz="2100" dirty="0" smtClean="0"/>
          </a:p>
          <a:p>
            <a:r>
              <a:rPr lang="ja-JP" altLang="en-US" sz="2100" dirty="0"/>
              <a:t>　</a:t>
            </a:r>
            <a:r>
              <a:rPr lang="en-US" altLang="ja-JP" sz="2100" dirty="0" err="1" smtClean="0"/>
              <a:t>hashcode</a:t>
            </a:r>
            <a:r>
              <a:rPr lang="ja-JP" altLang="en-US" sz="2100" dirty="0" smtClean="0"/>
              <a:t>方法</a:t>
            </a:r>
            <a:endParaRPr lang="en-US" altLang="ja-JP" sz="2100" dirty="0" smtClean="0"/>
          </a:p>
          <a:p>
            <a:r>
              <a:rPr lang="ja-JP" altLang="en-US" sz="2100" dirty="0"/>
              <a:t>　</a:t>
            </a:r>
            <a:r>
              <a:rPr lang="en-US" altLang="ja-JP" sz="2100" dirty="0" smtClean="0"/>
              <a:t>※</a:t>
            </a:r>
            <a:r>
              <a:rPr lang="en-US" altLang="ja-JP" sz="2100" dirty="0" err="1" smtClean="0"/>
              <a:t>lombok</a:t>
            </a:r>
            <a:r>
              <a:rPr lang="ja-JP" altLang="en-US" sz="2100" dirty="0" smtClean="0"/>
              <a:t>などのツールを利用することで簡単に計算できる</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18</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HASHCODE</a:t>
            </a:r>
            <a:endParaRPr lang="en-US" altLang="ja-JP" sz="2100" dirty="0" smtClean="0"/>
          </a:p>
        </p:txBody>
      </p:sp>
    </p:spTree>
    <p:extLst>
      <p:ext uri="{BB962C8B-B14F-4D97-AF65-F5344CB8AC3E}">
        <p14:creationId xmlns:p14="http://schemas.microsoft.com/office/powerpoint/2010/main" val="4145362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761715"/>
          </a:xfrm>
        </p:spPr>
        <p:txBody>
          <a:bodyPr anchor="t">
            <a:normAutofit/>
          </a:bodyPr>
          <a:lstStyle/>
          <a:p>
            <a:r>
              <a:rPr lang="ja-JP" altLang="en-US" sz="2100" dirty="0" smtClean="0"/>
              <a:t>・</a:t>
            </a:r>
            <a:r>
              <a:rPr lang="en-US" altLang="ja-JP" sz="2100" dirty="0" smtClean="0"/>
              <a:t>JAVA</a:t>
            </a:r>
            <a:r>
              <a:rPr lang="ja-JP" altLang="en-US" sz="2100" dirty="0" err="1" smtClean="0"/>
              <a:t>での</a:t>
            </a:r>
            <a:r>
              <a:rPr lang="ja-JP" altLang="en-US" sz="2100" dirty="0" smtClean="0"/>
              <a:t>活用</a:t>
            </a:r>
            <a:endParaRPr lang="en-US" altLang="ja-JP" sz="2100" dirty="0" smtClean="0"/>
          </a:p>
          <a:p>
            <a:r>
              <a:rPr lang="ja-JP" altLang="en-US" sz="2100" dirty="0"/>
              <a:t>　</a:t>
            </a:r>
            <a:r>
              <a:rPr lang="ja-JP" altLang="en-US" sz="2100" dirty="0" smtClean="0"/>
              <a:t>・</a:t>
            </a:r>
            <a:r>
              <a:rPr lang="en-US" altLang="ja-JP" sz="2100" dirty="0" smtClean="0"/>
              <a:t>HASHMAP</a:t>
            </a:r>
          </a:p>
          <a:p>
            <a:r>
              <a:rPr lang="ja-JP" altLang="en-US" sz="2100" dirty="0"/>
              <a:t>　</a:t>
            </a:r>
            <a:r>
              <a:rPr lang="ja-JP" altLang="en-US" sz="2100" dirty="0" smtClean="0"/>
              <a:t>・</a:t>
            </a:r>
            <a:r>
              <a:rPr lang="en-US" altLang="ja-JP" sz="2100" dirty="0" smtClean="0"/>
              <a:t>HASHSET</a:t>
            </a:r>
          </a:p>
          <a:p>
            <a:r>
              <a:rPr lang="ja-JP" altLang="en-US" sz="2100" dirty="0"/>
              <a:t>　</a:t>
            </a:r>
            <a:r>
              <a:rPr lang="ja-JP" altLang="en-US" sz="2100" dirty="0" smtClean="0"/>
              <a:t>　イメージ</a:t>
            </a:r>
            <a:endParaRPr lang="en-US" altLang="ja-JP" sz="2100" dirty="0" smtClean="0"/>
          </a:p>
          <a:p>
            <a:r>
              <a:rPr lang="ja-JP" altLang="en-US" sz="2100" dirty="0"/>
              <a:t>　</a:t>
            </a:r>
            <a:r>
              <a:rPr lang="ja-JP" altLang="en-US" sz="2100" dirty="0" smtClean="0"/>
              <a:t>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19</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HASHCODE</a:t>
            </a:r>
            <a:endParaRPr lang="en-US" altLang="ja-JP" sz="21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476" y="4109268"/>
            <a:ext cx="2819400" cy="23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9292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ja-JP" altLang="en-US" sz="2400" dirty="0"/>
              <a:t>・継承</a:t>
            </a:r>
            <a:endParaRPr lang="en-US" altLang="ja-JP" sz="2400" dirty="0"/>
          </a:p>
          <a:p>
            <a:r>
              <a:rPr lang="ja-JP" altLang="en-US" sz="2400" dirty="0"/>
              <a:t>・</a:t>
            </a:r>
            <a:r>
              <a:rPr lang="ja-JP" altLang="en-US" sz="2400" dirty="0" smtClean="0"/>
              <a:t>多態性</a:t>
            </a:r>
            <a:endParaRPr lang="en-US" altLang="ja-JP" sz="2400" dirty="0" smtClean="0"/>
          </a:p>
          <a:p>
            <a:r>
              <a:rPr lang="ja-JP" altLang="en-US" sz="2400" dirty="0" smtClean="0"/>
              <a:t>・</a:t>
            </a:r>
            <a:r>
              <a:rPr lang="en-US" altLang="ja-JP" sz="2400" dirty="0"/>
              <a:t>Object</a:t>
            </a:r>
            <a:r>
              <a:rPr lang="ja-JP" altLang="en-US" sz="2400" dirty="0"/>
              <a:t>（</a:t>
            </a:r>
            <a:r>
              <a:rPr lang="en-US" altLang="ja-JP" sz="2400" dirty="0" err="1"/>
              <a:t>hashcode</a:t>
            </a:r>
            <a:r>
              <a:rPr lang="en-US" altLang="ja-JP" sz="2400" dirty="0"/>
              <a:t>  </a:t>
            </a:r>
            <a:r>
              <a:rPr lang="en-US" altLang="ja-JP" sz="2400" dirty="0" err="1"/>
              <a:t>tostring</a:t>
            </a:r>
            <a:r>
              <a:rPr lang="en-US" altLang="ja-JP" sz="2400" dirty="0"/>
              <a:t>)</a:t>
            </a:r>
          </a:p>
          <a:p>
            <a:r>
              <a:rPr lang="ja-JP" altLang="en-US" sz="2400" dirty="0" smtClean="0"/>
              <a:t>・ジェネリック（総称型）</a:t>
            </a:r>
            <a:endParaRPr lang="en-US" altLang="ja-JP" sz="2400" dirty="0"/>
          </a:p>
          <a:p>
            <a:r>
              <a:rPr lang="ja-JP" altLang="en-US" sz="2400" dirty="0"/>
              <a:t>・インタフェース</a:t>
            </a:r>
            <a:endParaRPr lang="en-US" altLang="ja-JP" sz="2400" dirty="0"/>
          </a:p>
          <a:p>
            <a:r>
              <a:rPr lang="ja-JP" altLang="en-US" sz="2400" dirty="0" smtClean="0"/>
              <a:t>・ボクシング、アンボクシング</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索引</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a:t>
            </a:fld>
            <a:endParaRPr kumimoji="1" lang="ja-JP" altLang="en-US" dirty="0"/>
          </a:p>
        </p:txBody>
      </p:sp>
    </p:spTree>
    <p:extLst>
      <p:ext uri="{BB962C8B-B14F-4D97-AF65-F5344CB8AC3E}">
        <p14:creationId xmlns:p14="http://schemas.microsoft.com/office/powerpoint/2010/main" val="690182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761715"/>
          </a:xfrm>
        </p:spPr>
        <p:txBody>
          <a:bodyPr anchor="t">
            <a:normAutofit/>
          </a:bodyPr>
          <a:lstStyle/>
          <a:p>
            <a:r>
              <a:rPr lang="ja-JP" altLang="en-US" sz="2100" dirty="0" smtClean="0"/>
              <a:t>・</a:t>
            </a:r>
            <a:r>
              <a:rPr lang="en-US" altLang="ja-JP" sz="2100" dirty="0" smtClean="0"/>
              <a:t>==</a:t>
            </a:r>
            <a:r>
              <a:rPr lang="ja-JP" altLang="en-US" sz="2100" dirty="0" smtClean="0"/>
              <a:t>との違い</a:t>
            </a:r>
            <a:endParaRPr lang="en-US" altLang="ja-JP" sz="2100" dirty="0" smtClean="0"/>
          </a:p>
          <a:p>
            <a:r>
              <a:rPr lang="ja-JP" altLang="en-US" sz="2100" dirty="0" smtClean="0"/>
              <a:t>・注意点</a:t>
            </a:r>
            <a:endParaRPr lang="en-US" altLang="ja-JP" sz="2100" dirty="0" smtClean="0"/>
          </a:p>
          <a:p>
            <a:r>
              <a:rPr lang="ja-JP" altLang="en-US" sz="2100" dirty="0"/>
              <a:t>　</a:t>
            </a:r>
            <a:r>
              <a:rPr lang="en-US" altLang="ja-JP" sz="2100" dirty="0" smtClean="0"/>
              <a:t>null</a:t>
            </a:r>
            <a:r>
              <a:rPr lang="ja-JP" altLang="en-US" sz="2100" dirty="0" smtClean="0"/>
              <a:t>例外発生の予防方法</a:t>
            </a:r>
            <a:endParaRPr lang="en-US" altLang="ja-JP" sz="2100" dirty="0" smtClean="0"/>
          </a:p>
          <a:p>
            <a:r>
              <a:rPr lang="ja-JP" altLang="en-US" sz="2100" dirty="0"/>
              <a:t>　</a:t>
            </a:r>
            <a:r>
              <a:rPr lang="ja-JP" altLang="en-US" sz="2100" dirty="0" smtClean="0"/>
              <a:t>　</a:t>
            </a:r>
            <a:r>
              <a:rPr lang="en-US" altLang="ja-JP" sz="2100" dirty="0" err="1" smtClean="0"/>
              <a:t>xxx.equals</a:t>
            </a:r>
            <a:r>
              <a:rPr lang="en-US" altLang="ja-JP" sz="2100" dirty="0" smtClean="0"/>
              <a:t>(“111”)</a:t>
            </a:r>
            <a:r>
              <a:rPr lang="ja-JP" altLang="en-US" sz="2100" dirty="0" smtClean="0"/>
              <a:t>→</a:t>
            </a:r>
            <a:r>
              <a:rPr lang="en-US" altLang="ja-JP" sz="2100" dirty="0" smtClean="0"/>
              <a:t>”111”.equals(xxx9</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20</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EQUALS</a:t>
            </a:r>
            <a:endParaRPr lang="en-US" altLang="ja-JP" sz="2100" dirty="0" smtClean="0"/>
          </a:p>
        </p:txBody>
      </p:sp>
    </p:spTree>
    <p:extLst>
      <p:ext uri="{BB962C8B-B14F-4D97-AF65-F5344CB8AC3E}">
        <p14:creationId xmlns:p14="http://schemas.microsoft.com/office/powerpoint/2010/main" val="25117076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761715"/>
          </a:xfrm>
        </p:spPr>
        <p:txBody>
          <a:bodyPr anchor="t">
            <a:normAutofit/>
          </a:bodyPr>
          <a:lstStyle/>
          <a:p>
            <a:r>
              <a:rPr lang="ja-JP" altLang="en-US" sz="2100" dirty="0" smtClean="0"/>
              <a:t>・</a:t>
            </a:r>
            <a:r>
              <a:rPr lang="en-US" altLang="ja-JP" sz="2100" dirty="0" smtClean="0"/>
              <a:t>HASHCODE</a:t>
            </a:r>
            <a:r>
              <a:rPr lang="ja-JP" altLang="en-US" sz="2100" dirty="0" smtClean="0"/>
              <a:t>との関係（ルール）</a:t>
            </a:r>
            <a:endParaRPr lang="en-US" altLang="ja-JP" sz="2100" dirty="0" smtClean="0"/>
          </a:p>
          <a:p>
            <a:r>
              <a:rPr lang="ja-JP" altLang="en-US" sz="2100" dirty="0"/>
              <a:t>　</a:t>
            </a:r>
            <a:r>
              <a:rPr lang="ja-JP" altLang="en-US" sz="2100" dirty="0" smtClean="0">
                <a:solidFill>
                  <a:srgbClr val="FF0000"/>
                </a:solidFill>
              </a:rPr>
              <a:t>重要★★★</a:t>
            </a:r>
            <a:endParaRPr lang="en-US" altLang="ja-JP" sz="2100" dirty="0" smtClean="0">
              <a:solidFill>
                <a:srgbClr val="FF0000"/>
              </a:solidFill>
            </a:endParaRPr>
          </a:p>
          <a:p>
            <a:r>
              <a:rPr lang="ja-JP" altLang="en-US" sz="2100" dirty="0">
                <a:solidFill>
                  <a:srgbClr val="FF0000"/>
                </a:solidFill>
              </a:rPr>
              <a:t>　</a:t>
            </a:r>
            <a:r>
              <a:rPr lang="ja-JP" altLang="en-US" sz="2100" dirty="0" smtClean="0">
                <a:solidFill>
                  <a:srgbClr val="FF0000"/>
                </a:solidFill>
              </a:rPr>
              <a:t>①</a:t>
            </a:r>
            <a:r>
              <a:rPr lang="en-US" altLang="ja-JP" sz="2100" dirty="0" smtClean="0">
                <a:solidFill>
                  <a:srgbClr val="FF0000"/>
                </a:solidFill>
              </a:rPr>
              <a:t>equals</a:t>
            </a:r>
            <a:r>
              <a:rPr lang="ja-JP" altLang="en-US" sz="2100" dirty="0" smtClean="0">
                <a:solidFill>
                  <a:srgbClr val="FF0000"/>
                </a:solidFill>
              </a:rPr>
              <a:t>は</a:t>
            </a:r>
            <a:r>
              <a:rPr lang="en-US" altLang="ja-JP" sz="2100" dirty="0" smtClean="0">
                <a:solidFill>
                  <a:srgbClr val="FF0000"/>
                </a:solidFill>
              </a:rPr>
              <a:t>TRUE</a:t>
            </a:r>
            <a:r>
              <a:rPr lang="ja-JP" altLang="en-US" sz="2100" dirty="0" smtClean="0">
                <a:solidFill>
                  <a:srgbClr val="FF0000"/>
                </a:solidFill>
              </a:rPr>
              <a:t>であれば、違うインスタンスでも</a:t>
            </a:r>
            <a:r>
              <a:rPr lang="en-US" altLang="ja-JP" sz="2100" dirty="0" err="1" smtClean="0">
                <a:solidFill>
                  <a:srgbClr val="FF0000"/>
                </a:solidFill>
              </a:rPr>
              <a:t>hashcode</a:t>
            </a:r>
            <a:r>
              <a:rPr lang="ja-JP" altLang="en-US" sz="2100" dirty="0" smtClean="0">
                <a:solidFill>
                  <a:srgbClr val="FF0000"/>
                </a:solidFill>
              </a:rPr>
              <a:t>値が同じ</a:t>
            </a:r>
            <a:endParaRPr lang="en-US" altLang="ja-JP" sz="2100" dirty="0" smtClean="0">
              <a:solidFill>
                <a:srgbClr val="FF0000"/>
              </a:solidFill>
            </a:endParaRPr>
          </a:p>
          <a:p>
            <a:r>
              <a:rPr lang="ja-JP" altLang="en-US" sz="2100" dirty="0">
                <a:solidFill>
                  <a:srgbClr val="FF0000"/>
                </a:solidFill>
              </a:rPr>
              <a:t>　</a:t>
            </a:r>
            <a:r>
              <a:rPr lang="ja-JP" altLang="en-US" sz="2100" dirty="0" smtClean="0">
                <a:solidFill>
                  <a:srgbClr val="FF0000"/>
                </a:solidFill>
              </a:rPr>
              <a:t>②</a:t>
            </a:r>
            <a:r>
              <a:rPr lang="en-US" altLang="ja-JP" sz="2100" dirty="0" smtClean="0">
                <a:solidFill>
                  <a:srgbClr val="FF0000"/>
                </a:solidFill>
              </a:rPr>
              <a:t>equals</a:t>
            </a:r>
            <a:r>
              <a:rPr lang="ja-JP" altLang="en-US" sz="2100" dirty="0" smtClean="0">
                <a:solidFill>
                  <a:srgbClr val="FF0000"/>
                </a:solidFill>
              </a:rPr>
              <a:t>判断で利用しているフィールドが変えなければ、</a:t>
            </a:r>
            <a:r>
              <a:rPr lang="en-US" altLang="ja-JP" sz="2100" dirty="0" err="1" smtClean="0">
                <a:solidFill>
                  <a:srgbClr val="FF0000"/>
                </a:solidFill>
              </a:rPr>
              <a:t>hashcode</a:t>
            </a:r>
            <a:r>
              <a:rPr lang="ja-JP" altLang="en-US" sz="2100" dirty="0" smtClean="0">
                <a:solidFill>
                  <a:srgbClr val="FF0000"/>
                </a:solidFill>
              </a:rPr>
              <a:t>も変わらない</a:t>
            </a:r>
            <a:r>
              <a:rPr lang="ja-JP" altLang="en-US" sz="2100" dirty="0"/>
              <a:t>　</a:t>
            </a:r>
            <a:r>
              <a:rPr lang="ja-JP" altLang="en-US" sz="2100" dirty="0" smtClean="0"/>
              <a:t>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21</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EQUALS</a:t>
            </a:r>
            <a:endParaRPr lang="en-US" altLang="ja-JP" sz="2100" dirty="0" smtClean="0"/>
          </a:p>
        </p:txBody>
      </p:sp>
    </p:spTree>
    <p:extLst>
      <p:ext uri="{BB962C8B-B14F-4D97-AF65-F5344CB8AC3E}">
        <p14:creationId xmlns:p14="http://schemas.microsoft.com/office/powerpoint/2010/main" val="218532019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オブジェクト（</a:t>
            </a:r>
            <a:r>
              <a:rPr kumimoji="1" lang="en-US" altLang="ja-JP" dirty="0" smtClean="0">
                <a:solidFill>
                  <a:srgbClr val="FFFFFF"/>
                </a:solidFill>
              </a:rPr>
              <a:t>Object</a:t>
            </a:r>
            <a:r>
              <a:rPr kumimoji="1" lang="ja-JP" altLang="en-US" dirty="0" smtClean="0">
                <a:solidFill>
                  <a:srgbClr val="FFFFFF"/>
                </a:solidFill>
              </a:rPr>
              <a:t>）</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2553078"/>
          </a:xfrm>
        </p:spPr>
        <p:txBody>
          <a:bodyPr anchor="t">
            <a:normAutofit/>
          </a:bodyPr>
          <a:lstStyle/>
          <a:p>
            <a:r>
              <a:rPr lang="ja-JP" altLang="en-US" sz="2100" dirty="0" smtClean="0"/>
              <a:t>・</a:t>
            </a:r>
            <a:r>
              <a:rPr lang="en-US" altLang="ja-JP" sz="2100" dirty="0" smtClean="0"/>
              <a:t>override</a:t>
            </a:r>
          </a:p>
          <a:p>
            <a:r>
              <a:rPr lang="ja-JP" altLang="en-US" sz="2100" dirty="0" smtClean="0"/>
              <a:t>・</a:t>
            </a:r>
            <a:r>
              <a:rPr lang="en-US" altLang="ja-JP" sz="2100" dirty="0" err="1" smtClean="0"/>
              <a:t>system.out.println</a:t>
            </a:r>
            <a:r>
              <a:rPr lang="ja-JP" altLang="en-US" sz="2100" dirty="0" smtClean="0"/>
              <a:t>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22</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err="1" smtClean="0"/>
              <a:t>tostring</a:t>
            </a:r>
            <a:endParaRPr lang="en-US" altLang="ja-JP" sz="2100" dirty="0" smtClean="0"/>
          </a:p>
        </p:txBody>
      </p:sp>
    </p:spTree>
    <p:extLst>
      <p:ext uri="{BB962C8B-B14F-4D97-AF65-F5344CB8AC3E}">
        <p14:creationId xmlns:p14="http://schemas.microsoft.com/office/powerpoint/2010/main" val="34807258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2553078"/>
          </a:xfrm>
        </p:spPr>
        <p:txBody>
          <a:bodyPr anchor="t">
            <a:normAutofit/>
          </a:bodyPr>
          <a:lstStyle/>
          <a:p>
            <a:r>
              <a:rPr lang="ja-JP" altLang="en-US" sz="2100" dirty="0" smtClean="0"/>
              <a:t>・仮型引数</a:t>
            </a:r>
            <a:endParaRPr lang="en-US" altLang="ja-JP" sz="2100" dirty="0" smtClean="0"/>
          </a:p>
          <a:p>
            <a:r>
              <a:rPr lang="ja-JP" altLang="en-US" sz="2100" dirty="0"/>
              <a:t>　</a:t>
            </a:r>
            <a:r>
              <a:rPr lang="en-US" altLang="ja-JP" sz="2100" dirty="0" smtClean="0"/>
              <a:t>T, E</a:t>
            </a:r>
          </a:p>
          <a:p>
            <a:r>
              <a:rPr lang="ja-JP" altLang="en-US" sz="2100" dirty="0" smtClean="0"/>
              <a:t>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23</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クラス総称型</a:t>
            </a:r>
            <a:endParaRPr lang="en-US" altLang="ja-JP" sz="2100" dirty="0" smtClean="0"/>
          </a:p>
        </p:txBody>
      </p:sp>
    </p:spTree>
    <p:extLst>
      <p:ext uri="{BB962C8B-B14F-4D97-AF65-F5344CB8AC3E}">
        <p14:creationId xmlns:p14="http://schemas.microsoft.com/office/powerpoint/2010/main" val="37860520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458424"/>
          </a:xfrm>
        </p:spPr>
        <p:txBody>
          <a:bodyPr anchor="t">
            <a:normAutofit fontScale="92500"/>
          </a:bodyPr>
          <a:lstStyle/>
          <a:p>
            <a:r>
              <a:rPr lang="ja-JP" altLang="en-US" sz="2100" dirty="0" smtClean="0"/>
              <a:t>・書き方</a:t>
            </a:r>
            <a:endParaRPr lang="en-US" altLang="ja-JP" sz="2100" dirty="0" smtClean="0"/>
          </a:p>
          <a:p>
            <a:r>
              <a:rPr lang="ja-JP" altLang="en-US" sz="2100" dirty="0"/>
              <a:t>　</a:t>
            </a:r>
            <a:r>
              <a:rPr lang="en-US" altLang="ja-JP" sz="2100" dirty="0" smtClean="0"/>
              <a:t>&lt;t&gt; T method(T xxx)</a:t>
            </a:r>
          </a:p>
          <a:p>
            <a:r>
              <a:rPr lang="ja-JP" altLang="en-US" sz="2100" dirty="0" smtClean="0"/>
              <a:t>・明示的な引数型指定必要ない（明示的に指定も可能）</a:t>
            </a:r>
            <a:endParaRPr lang="en-US" altLang="ja-JP" sz="2100" dirty="0" smtClean="0"/>
          </a:p>
          <a:p>
            <a:r>
              <a:rPr lang="en-US" altLang="ja-JP" sz="2100" dirty="0"/>
              <a:t> </a:t>
            </a:r>
            <a:r>
              <a:rPr lang="en-US" altLang="ja-JP" sz="2100" dirty="0" smtClean="0"/>
              <a:t>  String xx = method(xx)       String s = &lt;STRING&gt;method(XX)</a:t>
            </a:r>
          </a:p>
          <a:p>
            <a:r>
              <a:rPr lang="ja-JP" altLang="en-US" sz="2100" dirty="0" smtClean="0"/>
              <a:t>・同じ</a:t>
            </a:r>
            <a:r>
              <a:rPr lang="en-US" altLang="ja-JP" sz="2100" dirty="0" smtClean="0"/>
              <a:t>T</a:t>
            </a:r>
            <a:r>
              <a:rPr lang="ja-JP" altLang="en-US" sz="2100" dirty="0" smtClean="0"/>
              <a:t>対して、異なるインスタンスを指定すると、共通スーパークラスは</a:t>
            </a:r>
            <a:r>
              <a:rPr lang="en-US" altLang="ja-JP" sz="2100" dirty="0" smtClean="0"/>
              <a:t>T</a:t>
            </a:r>
            <a:r>
              <a:rPr lang="ja-JP" altLang="en-US" sz="2100" dirty="0" smtClean="0"/>
              <a:t>になる</a:t>
            </a:r>
            <a:endParaRPr lang="en-US" altLang="ja-JP" sz="2100" dirty="0" smtClean="0"/>
          </a:p>
          <a:p>
            <a:r>
              <a:rPr lang="ja-JP" altLang="en-US" sz="2100" dirty="0"/>
              <a:t>　</a:t>
            </a:r>
            <a:r>
              <a:rPr lang="en-US" altLang="ja-JP" sz="2100" dirty="0" smtClean="0"/>
              <a:t>(</a:t>
            </a:r>
            <a:r>
              <a:rPr lang="en-US" altLang="ja-JP" sz="2100" dirty="0" err="1" smtClean="0"/>
              <a:t>int</a:t>
            </a:r>
            <a:r>
              <a:rPr lang="en-US" altLang="ja-JP" sz="2100" dirty="0" smtClean="0"/>
              <a:t>)a, (long)b </a:t>
            </a:r>
            <a:r>
              <a:rPr lang="ja-JP" altLang="en-US" sz="2100" dirty="0" smtClean="0"/>
              <a:t>→</a:t>
            </a:r>
            <a:r>
              <a:rPr lang="en-US" altLang="ja-JP" sz="2100" dirty="0" smtClean="0"/>
              <a:t>number</a:t>
            </a:r>
          </a:p>
          <a:p>
            <a:r>
              <a:rPr lang="en-US" altLang="ja-JP" sz="2100" dirty="0"/>
              <a:t> </a:t>
            </a:r>
            <a:r>
              <a:rPr lang="en-US" altLang="ja-JP" sz="2100" dirty="0" smtClean="0"/>
              <a:t>  (String)a, (long)B </a:t>
            </a:r>
            <a:r>
              <a:rPr lang="ja-JP" altLang="en-US" sz="2100" dirty="0" smtClean="0"/>
              <a:t>→</a:t>
            </a:r>
            <a:r>
              <a:rPr lang="en-US" altLang="ja-JP" sz="2100" dirty="0" smtClean="0"/>
              <a:t>object</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24</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メソッド</a:t>
            </a:r>
            <a:r>
              <a:rPr lang="ja-JP" altLang="en-US" sz="2100" dirty="0" smtClean="0"/>
              <a:t>総称型</a:t>
            </a:r>
            <a:endParaRPr lang="en-US" altLang="ja-JP" sz="2100" dirty="0" smtClean="0"/>
          </a:p>
        </p:txBody>
      </p:sp>
    </p:spTree>
    <p:extLst>
      <p:ext uri="{BB962C8B-B14F-4D97-AF65-F5344CB8AC3E}">
        <p14:creationId xmlns:p14="http://schemas.microsoft.com/office/powerpoint/2010/main" val="240567523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2553078"/>
          </a:xfrm>
        </p:spPr>
        <p:txBody>
          <a:bodyPr anchor="t">
            <a:normAutofit/>
          </a:bodyPr>
          <a:lstStyle/>
          <a:p>
            <a:r>
              <a:rPr lang="ja-JP" altLang="en-US" sz="2100" dirty="0" smtClean="0"/>
              <a:t>・コンストラクタ総称型</a:t>
            </a:r>
            <a:endParaRPr lang="en-US" altLang="ja-JP" sz="2100" dirty="0" smtClean="0"/>
          </a:p>
          <a:p>
            <a:r>
              <a:rPr lang="ja-JP" altLang="en-US" sz="2100" dirty="0"/>
              <a:t>　</a:t>
            </a:r>
            <a:r>
              <a:rPr lang="en-US" altLang="ja-JP" sz="2100" dirty="0" smtClean="0"/>
              <a:t>&lt;T&gt; cons</a:t>
            </a:r>
            <a:r>
              <a:rPr lang="ja-JP" altLang="en-US" sz="2100" dirty="0" smtClean="0"/>
              <a:t>（</a:t>
            </a:r>
            <a:r>
              <a:rPr lang="en-US" altLang="ja-JP" sz="2100" dirty="0" smtClean="0"/>
              <a:t>T </a:t>
            </a:r>
            <a:r>
              <a:rPr lang="en-US" altLang="ja-JP" sz="2100" dirty="0" err="1" smtClean="0"/>
              <a:t>arg</a:t>
            </a:r>
            <a:r>
              <a:rPr lang="ja-JP" altLang="en-US" sz="2100" dirty="0" smtClean="0"/>
              <a:t>）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25</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メソッド</a:t>
            </a:r>
            <a:r>
              <a:rPr lang="ja-JP" altLang="en-US" sz="2100" dirty="0" smtClean="0"/>
              <a:t>総称型</a:t>
            </a:r>
            <a:endParaRPr lang="en-US" altLang="ja-JP" sz="2100" dirty="0" smtClean="0"/>
          </a:p>
        </p:txBody>
      </p:sp>
    </p:spTree>
    <p:extLst>
      <p:ext uri="{BB962C8B-B14F-4D97-AF65-F5344CB8AC3E}">
        <p14:creationId xmlns:p14="http://schemas.microsoft.com/office/powerpoint/2010/main" val="266767993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fontScale="92500" lnSpcReduction="20000"/>
          </a:bodyPr>
          <a:lstStyle/>
          <a:p>
            <a:r>
              <a:rPr lang="ja-JP" altLang="en-US" sz="2100" dirty="0" smtClean="0"/>
              <a:t>・</a:t>
            </a:r>
            <a:r>
              <a:rPr lang="en-US" altLang="ja-JP" sz="2100" dirty="0" smtClean="0"/>
              <a:t>NEW</a:t>
            </a:r>
            <a:r>
              <a:rPr lang="ja-JP" altLang="en-US" sz="2100" dirty="0" smtClean="0"/>
              <a:t>できない</a:t>
            </a:r>
            <a:endParaRPr lang="en-US" altLang="ja-JP" sz="2100" dirty="0" smtClean="0"/>
          </a:p>
          <a:p>
            <a:r>
              <a:rPr lang="ja-JP" altLang="en-US" sz="2100" dirty="0" smtClean="0"/>
              <a:t>・</a:t>
            </a:r>
            <a:r>
              <a:rPr lang="en-US" altLang="ja-JP" sz="2100" dirty="0" smtClean="0"/>
              <a:t>INSTANCEOF </a:t>
            </a:r>
            <a:r>
              <a:rPr lang="ja-JP" altLang="en-US" sz="2100" dirty="0" smtClean="0"/>
              <a:t>できない</a:t>
            </a:r>
            <a:endParaRPr lang="en-US" altLang="ja-JP" sz="2100" dirty="0" smtClean="0"/>
          </a:p>
          <a:p>
            <a:r>
              <a:rPr lang="ja-JP" altLang="en-US" sz="2100" dirty="0" smtClean="0"/>
              <a:t>・</a:t>
            </a:r>
            <a:r>
              <a:rPr lang="en-US" altLang="ja-JP" sz="2100" dirty="0" smtClean="0"/>
              <a:t>STATIC</a:t>
            </a:r>
            <a:r>
              <a:rPr lang="ja-JP" altLang="en-US" sz="2100" dirty="0" smtClean="0"/>
              <a:t>的なメンバーできない</a:t>
            </a:r>
            <a:endParaRPr lang="en-US" altLang="ja-JP" sz="2100" dirty="0" smtClean="0"/>
          </a:p>
          <a:p>
            <a:r>
              <a:rPr lang="ja-JP" altLang="en-US" sz="2100" dirty="0"/>
              <a:t>　</a:t>
            </a:r>
            <a:r>
              <a:rPr lang="ja-JP" altLang="en-US" sz="2100" dirty="0" smtClean="0"/>
              <a:t>→もしできるとしたら　</a:t>
            </a:r>
            <a:r>
              <a:rPr lang="en-US" altLang="ja-JP" sz="2100" dirty="0" err="1" smtClean="0"/>
              <a:t>XX.gET</a:t>
            </a:r>
            <a:r>
              <a:rPr lang="en-US" altLang="ja-JP" sz="2100" dirty="0" smtClean="0"/>
              <a:t>(STRING) XX.SET(INT)</a:t>
            </a:r>
          </a:p>
          <a:p>
            <a:r>
              <a:rPr lang="ja-JP" altLang="en-US" sz="2100" dirty="0" smtClean="0"/>
              <a:t>・</a:t>
            </a:r>
            <a:r>
              <a:rPr lang="en-US" altLang="ja-JP" sz="2100" dirty="0" smtClean="0"/>
              <a:t>.class</a:t>
            </a:r>
            <a:r>
              <a:rPr lang="ja-JP" altLang="en-US" sz="2100" dirty="0" smtClean="0"/>
              <a:t>できない</a:t>
            </a:r>
            <a:endParaRPr lang="en-US" altLang="ja-JP" sz="2100" dirty="0" smtClean="0"/>
          </a:p>
          <a:p>
            <a:r>
              <a:rPr lang="ja-JP" altLang="en-US" sz="2100" dirty="0"/>
              <a:t>　</a:t>
            </a:r>
            <a:r>
              <a:rPr lang="en-US" altLang="ja-JP" sz="2100" dirty="0" smtClean="0"/>
              <a:t>generic</a:t>
            </a:r>
            <a:r>
              <a:rPr lang="ja-JP" altLang="en-US" sz="2100" dirty="0" smtClean="0"/>
              <a:t>をコンパイルすると、型引数は</a:t>
            </a:r>
            <a:r>
              <a:rPr lang="en-US" altLang="ja-JP" sz="2100" dirty="0" smtClean="0"/>
              <a:t>object</a:t>
            </a:r>
            <a:r>
              <a:rPr lang="ja-JP" altLang="en-US" sz="2100" dirty="0" smtClean="0"/>
              <a:t>に置き換える</a:t>
            </a:r>
            <a:endParaRPr lang="en-US" altLang="ja-JP" sz="2100" dirty="0" smtClean="0"/>
          </a:p>
          <a:p>
            <a:r>
              <a:rPr lang="ja-JP" altLang="en-US" sz="2100" dirty="0"/>
              <a:t>　</a:t>
            </a:r>
            <a:r>
              <a:rPr lang="en-US" altLang="ja-JP" sz="2100" dirty="0" err="1" smtClean="0"/>
              <a:t>object.class</a:t>
            </a:r>
            <a:r>
              <a:rPr lang="ja-JP" altLang="en-US" sz="2100" dirty="0" smtClean="0"/>
              <a:t>意味ないから　</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26</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型</a:t>
            </a:r>
            <a:r>
              <a:rPr lang="ja-JP" altLang="en-US" sz="2100" dirty="0" smtClean="0"/>
              <a:t>引数できないこと</a:t>
            </a:r>
            <a:endParaRPr lang="en-US" altLang="ja-JP" sz="2100" dirty="0" smtClean="0"/>
          </a:p>
        </p:txBody>
      </p:sp>
    </p:spTree>
    <p:extLst>
      <p:ext uri="{BB962C8B-B14F-4D97-AF65-F5344CB8AC3E}">
        <p14:creationId xmlns:p14="http://schemas.microsoft.com/office/powerpoint/2010/main" val="37723458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a:bodyPr>
          <a:lstStyle/>
          <a:p>
            <a:r>
              <a:rPr lang="ja-JP" altLang="en-US" sz="2100" dirty="0" smtClean="0"/>
              <a:t>・</a:t>
            </a:r>
            <a:r>
              <a:rPr lang="en-US" altLang="ja-JP" sz="2100" dirty="0" smtClean="0"/>
              <a:t>List&lt;</a:t>
            </a:r>
            <a:r>
              <a:rPr lang="ja-JP" altLang="en-US" sz="2100" dirty="0" smtClean="0"/>
              <a:t>？</a:t>
            </a:r>
            <a:r>
              <a:rPr lang="en-US" altLang="ja-JP" sz="2100" dirty="0" smtClean="0"/>
              <a:t>&gt;</a:t>
            </a:r>
          </a:p>
          <a:p>
            <a:r>
              <a:rPr lang="ja-JP" altLang="en-US" sz="2100" dirty="0" smtClean="0"/>
              <a:t>・制限付きパラメータ</a:t>
            </a:r>
            <a:endParaRPr lang="en-US" altLang="ja-JP" sz="2100" dirty="0" smtClean="0"/>
          </a:p>
          <a:p>
            <a:r>
              <a:rPr lang="ja-JP" altLang="en-US" sz="2100" dirty="0"/>
              <a:t>　</a:t>
            </a:r>
            <a:r>
              <a:rPr lang="en-US" altLang="ja-JP" sz="2100" dirty="0" smtClean="0"/>
              <a:t>extends </a:t>
            </a:r>
            <a:r>
              <a:rPr lang="ja-JP" altLang="en-US" sz="2100" dirty="0" smtClean="0"/>
              <a:t>ワイルドカード　？</a:t>
            </a:r>
            <a:endParaRPr lang="en-US" altLang="ja-JP" sz="2100" dirty="0" smtClean="0"/>
          </a:p>
          <a:p>
            <a:r>
              <a:rPr lang="ja-JP" altLang="en-US" sz="2100" dirty="0"/>
              <a:t>　</a:t>
            </a:r>
            <a:r>
              <a:rPr lang="en-US" altLang="ja-JP" sz="2100" dirty="0" smtClean="0"/>
              <a:t>? Extends ~</a:t>
            </a:r>
          </a:p>
          <a:p>
            <a:r>
              <a:rPr lang="en-US" altLang="ja-JP" sz="2100" dirty="0"/>
              <a:t> </a:t>
            </a:r>
            <a:r>
              <a:rPr lang="en-US" altLang="ja-JP" sz="2100" dirty="0" smtClean="0"/>
              <a:t> ? SUPER ~</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27</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未加工型</a:t>
            </a:r>
            <a:endParaRPr lang="en-US" altLang="ja-JP" sz="2100" dirty="0" smtClean="0"/>
          </a:p>
        </p:txBody>
      </p:sp>
    </p:spTree>
    <p:extLst>
      <p:ext uri="{BB962C8B-B14F-4D97-AF65-F5344CB8AC3E}">
        <p14:creationId xmlns:p14="http://schemas.microsoft.com/office/powerpoint/2010/main" val="6075525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ジェネリック（総称型）</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a:bodyPr>
          <a:lstStyle/>
          <a:p>
            <a:r>
              <a:rPr lang="ja-JP" altLang="en-US" sz="2100" dirty="0" smtClean="0"/>
              <a:t>いずれかのクラスである。</a:t>
            </a:r>
            <a:endParaRPr lang="en-US" altLang="ja-JP" sz="2100" dirty="0" smtClean="0"/>
          </a:p>
          <a:p>
            <a:r>
              <a:rPr lang="ja-JP" altLang="en-US" sz="2100" dirty="0"/>
              <a:t>　</a:t>
            </a:r>
            <a:r>
              <a:rPr lang="en-US" altLang="ja-JP" sz="2100" dirty="0" smtClean="0"/>
              <a:t>LIST&lt;? Extends NUMBER&gt; LIST = new ARRAYLIST&lt;Integer&gt;</a:t>
            </a:r>
          </a:p>
          <a:p>
            <a:r>
              <a:rPr lang="en-US" altLang="ja-JP" sz="2100" dirty="0"/>
              <a:t> </a:t>
            </a:r>
            <a:r>
              <a:rPr lang="en-US" altLang="ja-JP" sz="2100" dirty="0" smtClean="0"/>
              <a:t>  </a:t>
            </a:r>
            <a:r>
              <a:rPr lang="ja-JP" altLang="en-US" sz="2100" dirty="0" smtClean="0"/>
              <a:t>↑ここで決まる</a:t>
            </a:r>
            <a:endParaRPr lang="en-US" altLang="ja-JP" sz="2100" dirty="0" smtClean="0"/>
          </a:p>
          <a:p>
            <a:r>
              <a:rPr lang="ja-JP" altLang="en-US" sz="2100" dirty="0"/>
              <a:t>　</a:t>
            </a:r>
            <a:r>
              <a:rPr lang="en-US" altLang="ja-JP" sz="2100" dirty="0" err="1" smtClean="0"/>
              <a:t>list.add</a:t>
            </a:r>
            <a:r>
              <a:rPr lang="en-US" altLang="ja-JP" sz="2100" dirty="0" smtClean="0"/>
              <a:t>&lt;Long&gt; </a:t>
            </a:r>
            <a:r>
              <a:rPr lang="ja-JP" altLang="en-US" sz="2100" dirty="0" smtClean="0"/>
              <a:t>→</a:t>
            </a:r>
            <a:r>
              <a:rPr lang="en-US" altLang="ja-JP" sz="2100" dirty="0" smtClean="0"/>
              <a:t>NG</a:t>
            </a:r>
            <a:r>
              <a:rPr lang="ja-JP" altLang="en-US" sz="2100" dirty="0" smtClean="0"/>
              <a:t>になる</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28</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ワイルドカード</a:t>
            </a:r>
            <a:endParaRPr lang="en-US" altLang="ja-JP" sz="2100" dirty="0" smtClean="0"/>
          </a:p>
        </p:txBody>
      </p:sp>
    </p:spTree>
    <p:extLst>
      <p:ext uri="{BB962C8B-B14F-4D97-AF65-F5344CB8AC3E}">
        <p14:creationId xmlns:p14="http://schemas.microsoft.com/office/powerpoint/2010/main" val="365447969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インタフェース</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a:bodyPr>
          <a:lstStyle/>
          <a:p>
            <a:r>
              <a:rPr lang="ja-JP" altLang="en-US" sz="2100" dirty="0" smtClean="0"/>
              <a:t>・インスタンスできない</a:t>
            </a:r>
            <a:endParaRPr lang="en-US" altLang="ja-JP" sz="2100" dirty="0" smtClean="0"/>
          </a:p>
          <a:p>
            <a:r>
              <a:rPr lang="ja-JP" altLang="en-US" sz="2100" dirty="0" smtClean="0"/>
              <a:t>・すべてオーバライド必要</a:t>
            </a:r>
            <a:endParaRPr lang="en-US" altLang="ja-JP" sz="2100" dirty="0" smtClean="0"/>
          </a:p>
          <a:p>
            <a:r>
              <a:rPr lang="ja-JP" altLang="en-US" sz="2100" dirty="0" smtClean="0"/>
              <a:t>・抽象メソッドである</a:t>
            </a:r>
            <a:endParaRPr lang="en-US" altLang="ja-JP" sz="2100" dirty="0" smtClean="0"/>
          </a:p>
          <a:p>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29</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ルール</a:t>
            </a:r>
            <a:endParaRPr lang="en-US" altLang="ja-JP" sz="2100" dirty="0" smtClean="0"/>
          </a:p>
        </p:txBody>
      </p:sp>
    </p:spTree>
    <p:extLst>
      <p:ext uri="{BB962C8B-B14F-4D97-AF65-F5344CB8AC3E}">
        <p14:creationId xmlns:p14="http://schemas.microsoft.com/office/powerpoint/2010/main" val="15717736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277356"/>
          </a:xfrm>
        </p:spPr>
        <p:txBody>
          <a:bodyPr anchor="t">
            <a:normAutofit fontScale="92500" lnSpcReduction="10000"/>
          </a:bodyPr>
          <a:lstStyle/>
          <a:p>
            <a:r>
              <a:rPr lang="ja-JP" altLang="en-US" sz="2100" dirty="0" smtClean="0"/>
              <a:t>・</a:t>
            </a:r>
            <a:r>
              <a:rPr lang="en-US" altLang="ja-JP" sz="2100" dirty="0" smtClean="0"/>
              <a:t>extends</a:t>
            </a:r>
          </a:p>
          <a:p>
            <a:r>
              <a:rPr lang="ja-JP" altLang="en-US" sz="2100" dirty="0" smtClean="0"/>
              <a:t>・親クラス、子クラス</a:t>
            </a:r>
            <a:endParaRPr lang="en-US" altLang="ja-JP" sz="2100" dirty="0" smtClean="0"/>
          </a:p>
          <a:p>
            <a:r>
              <a:rPr lang="ja-JP" altLang="en-US" sz="2100" dirty="0" smtClean="0"/>
              <a:t>・</a:t>
            </a:r>
            <a:r>
              <a:rPr lang="en-US" altLang="ja-JP" sz="2100" dirty="0" smtClean="0"/>
              <a:t>override</a:t>
            </a:r>
          </a:p>
          <a:p>
            <a:r>
              <a:rPr lang="ja-JP" altLang="en-US" sz="2100" dirty="0" smtClean="0"/>
              <a:t>・アクセス修飾子</a:t>
            </a:r>
            <a:endParaRPr lang="en-US" altLang="ja-JP" sz="2100" dirty="0" smtClean="0"/>
          </a:p>
          <a:p>
            <a:r>
              <a:rPr lang="ja-JP" altLang="en-US" sz="2100" dirty="0" smtClean="0"/>
              <a:t>・継承方式</a:t>
            </a:r>
            <a:endParaRPr lang="en-US" altLang="ja-JP" sz="2100" dirty="0" smtClean="0"/>
          </a:p>
          <a:p>
            <a:r>
              <a:rPr lang="ja-JP" altLang="en-US" sz="2100" dirty="0"/>
              <a:t>　</a:t>
            </a:r>
            <a:r>
              <a:rPr lang="ja-JP" altLang="en-US" sz="2100" dirty="0" smtClean="0"/>
              <a:t>クラスの単一継承</a:t>
            </a:r>
            <a:endParaRPr lang="en-US" altLang="ja-JP" sz="2100" dirty="0" smtClean="0"/>
          </a:p>
          <a:p>
            <a:r>
              <a:rPr lang="ja-JP" altLang="en-US" sz="2100" dirty="0"/>
              <a:t>　</a:t>
            </a:r>
            <a:r>
              <a:rPr lang="en-US" altLang="ja-JP" sz="2100" dirty="0" smtClean="0"/>
              <a:t>IF</a:t>
            </a:r>
            <a:r>
              <a:rPr lang="ja-JP" altLang="en-US" sz="2100" dirty="0" smtClean="0"/>
              <a:t>多継承（</a:t>
            </a:r>
            <a:r>
              <a:rPr lang="en-US" altLang="ja-JP" sz="2100" dirty="0" smtClean="0"/>
              <a:t>java8</a:t>
            </a:r>
            <a:r>
              <a:rPr lang="ja-JP" altLang="en-US" sz="2100" dirty="0" smtClean="0"/>
              <a:t>における考え方）</a:t>
            </a:r>
            <a:endParaRPr lang="en-US" altLang="ja-JP" sz="2100" dirty="0" smtClean="0"/>
          </a:p>
          <a:p>
            <a:endParaRPr lang="en-US" altLang="ja-JP" sz="21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基本知識復習</a:t>
            </a:r>
            <a:endParaRPr lang="en-US" altLang="ja-JP" sz="2100" dirty="0" smtClean="0"/>
          </a:p>
        </p:txBody>
      </p:sp>
    </p:spTree>
    <p:extLst>
      <p:ext uri="{BB962C8B-B14F-4D97-AF65-F5344CB8AC3E}">
        <p14:creationId xmlns:p14="http://schemas.microsoft.com/office/powerpoint/2010/main" val="3524597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インタフェース</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a:bodyPr>
          <a:lstStyle/>
          <a:p>
            <a:r>
              <a:rPr lang="ja-JP" altLang="en-US" sz="2100" dirty="0" smtClean="0"/>
              <a:t>・</a:t>
            </a:r>
            <a:r>
              <a:rPr lang="en-US" altLang="ja-JP" sz="2100" dirty="0" smtClean="0"/>
              <a:t>default</a:t>
            </a:r>
            <a:r>
              <a:rPr lang="ja-JP" altLang="en-US" sz="2100" dirty="0" smtClean="0"/>
              <a:t>メソッド</a:t>
            </a:r>
            <a:endParaRPr lang="en-US" altLang="ja-JP" sz="2100" dirty="0" smtClean="0"/>
          </a:p>
          <a:p>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30</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en-US" altLang="ja-JP" sz="2100" dirty="0" smtClean="0"/>
              <a:t>Java8</a:t>
            </a:r>
            <a:r>
              <a:rPr lang="ja-JP" altLang="en-US" sz="2100" dirty="0" smtClean="0"/>
              <a:t>における</a:t>
            </a:r>
            <a:endParaRPr lang="en-US" altLang="ja-JP" sz="2100" dirty="0" smtClean="0"/>
          </a:p>
        </p:txBody>
      </p:sp>
    </p:spTree>
    <p:extLst>
      <p:ext uri="{BB962C8B-B14F-4D97-AF65-F5344CB8AC3E}">
        <p14:creationId xmlns:p14="http://schemas.microsoft.com/office/powerpoint/2010/main" val="20546803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インタフェース</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8302026" cy="3041965"/>
          </a:xfrm>
        </p:spPr>
        <p:txBody>
          <a:bodyPr anchor="t">
            <a:normAutofit/>
          </a:bodyPr>
          <a:lstStyle/>
          <a:p>
            <a:r>
              <a:rPr lang="ja-JP" altLang="en-US" sz="2100" dirty="0" smtClean="0"/>
              <a:t>・多重継承</a:t>
            </a:r>
            <a:endParaRPr lang="en-US" altLang="ja-JP" sz="2100" dirty="0" smtClean="0"/>
          </a:p>
          <a:p>
            <a:r>
              <a:rPr lang="ja-JP" altLang="en-US" sz="2100" dirty="0" smtClean="0"/>
              <a:t>・ロジック処理もつ</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31</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抽象クラスとの違い</a:t>
            </a:r>
            <a:endParaRPr lang="en-US" altLang="ja-JP" sz="2100" dirty="0" smtClean="0"/>
          </a:p>
        </p:txBody>
      </p:sp>
    </p:spTree>
    <p:extLst>
      <p:ext uri="{BB962C8B-B14F-4D97-AF65-F5344CB8AC3E}">
        <p14:creationId xmlns:p14="http://schemas.microsoft.com/office/powerpoint/2010/main" val="250811288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ボクシング、アンボクシング</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5413972" cy="3023859"/>
          </a:xfrm>
        </p:spPr>
        <p:txBody>
          <a:bodyPr anchor="t">
            <a:normAutofit/>
          </a:bodyPr>
          <a:lstStyle/>
          <a:p>
            <a:r>
              <a:rPr lang="ja-JP" altLang="en-US" sz="2100" dirty="0" smtClean="0"/>
              <a:t>・コレクションに置く</a:t>
            </a:r>
            <a:endParaRPr lang="en-US" altLang="ja-JP" sz="2100" dirty="0" smtClean="0"/>
          </a:p>
          <a:p>
            <a:r>
              <a:rPr lang="ja-JP" altLang="en-US" sz="2100" dirty="0"/>
              <a:t>　</a:t>
            </a:r>
            <a:r>
              <a:rPr lang="ja-JP" altLang="en-US" sz="2100" dirty="0" smtClean="0"/>
              <a:t>コレクションに格納できる対象が参照型のみ</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32</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用途</a:t>
            </a:r>
            <a:endParaRPr lang="en-US" altLang="ja-JP" sz="2100" dirty="0" smtClean="0"/>
          </a:p>
        </p:txBody>
      </p:sp>
    </p:spTree>
    <p:extLst>
      <p:ext uri="{BB962C8B-B14F-4D97-AF65-F5344CB8AC3E}">
        <p14:creationId xmlns:p14="http://schemas.microsoft.com/office/powerpoint/2010/main" val="5814666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ボクシング、アンボクシング</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5413972" cy="3023859"/>
          </a:xfrm>
        </p:spPr>
        <p:txBody>
          <a:bodyPr anchor="t">
            <a:normAutofit/>
          </a:bodyPr>
          <a:lstStyle/>
          <a:p>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33</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プリミティブとラッパー一覧</a:t>
            </a:r>
            <a:endParaRPr lang="en-US" altLang="ja-JP" sz="21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3011" y="3096284"/>
            <a:ext cx="5002558" cy="286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344506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ボクシング、アンボクシング</a:t>
            </a:r>
            <a:endParaRPr kumimoji="1" lang="ja-JP" altLang="en-US" dirty="0">
              <a:solidFill>
                <a:srgbClr val="FFFFFF"/>
              </a:solidFill>
            </a:endParaRPr>
          </a:p>
        </p:txBody>
      </p:sp>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4"/>
            <a:ext cx="5413972" cy="3023859"/>
          </a:xfrm>
        </p:spPr>
        <p:txBody>
          <a:bodyPr anchor="t">
            <a:normAutofit/>
          </a:bodyPr>
          <a:lstStyle/>
          <a:p>
            <a:r>
              <a:rPr lang="ja-JP" altLang="en-US" sz="2100" dirty="0" smtClean="0"/>
              <a:t>・</a:t>
            </a:r>
            <a:r>
              <a:rPr lang="en-US" altLang="ja-JP" sz="2100" dirty="0" smtClean="0"/>
              <a:t>null</a:t>
            </a:r>
            <a:r>
              <a:rPr lang="ja-JP" altLang="en-US" sz="2100" dirty="0" smtClean="0"/>
              <a:t>可能性</a:t>
            </a:r>
            <a:endParaRPr lang="en-US" altLang="ja-JP" sz="2100" dirty="0" smtClean="0"/>
          </a:p>
          <a:p>
            <a:r>
              <a:rPr lang="ja-JP" altLang="en-US" sz="2100" dirty="0" smtClean="0"/>
              <a:t>・性能</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34</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注意点</a:t>
            </a:r>
            <a:endParaRPr lang="en-US" altLang="ja-JP" sz="2100" dirty="0" smtClean="0"/>
          </a:p>
        </p:txBody>
      </p:sp>
    </p:spTree>
    <p:extLst>
      <p:ext uri="{BB962C8B-B14F-4D97-AF65-F5344CB8AC3E}">
        <p14:creationId xmlns:p14="http://schemas.microsoft.com/office/powerpoint/2010/main" val="31711336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621386"/>
          </a:xfrm>
        </p:spPr>
        <p:txBody>
          <a:bodyPr anchor="t">
            <a:normAutofit fontScale="70000" lnSpcReduction="20000"/>
          </a:bodyPr>
          <a:lstStyle/>
          <a:p>
            <a:r>
              <a:rPr lang="ja-JP" altLang="en-US" sz="2100" dirty="0" smtClean="0"/>
              <a:t>・子クラス</a:t>
            </a:r>
            <a:endParaRPr lang="en-US" altLang="ja-JP" sz="2100" dirty="0" smtClean="0"/>
          </a:p>
          <a:p>
            <a:r>
              <a:rPr lang="ja-JP" altLang="en-US" sz="2100" dirty="0"/>
              <a:t>　</a:t>
            </a:r>
            <a:r>
              <a:rPr lang="ja-JP" altLang="en-US" sz="2100" dirty="0" smtClean="0"/>
              <a:t>質問：親クラスを継承して、子クラスのインスタンス生成時、親クラスのメンバー変数がどうやって初期化される？</a:t>
            </a:r>
            <a:endParaRPr lang="en-US" altLang="ja-JP" sz="2100" dirty="0" smtClean="0"/>
          </a:p>
          <a:p>
            <a:r>
              <a:rPr lang="ja-JP" altLang="en-US" sz="2100" dirty="0"/>
              <a:t>　</a:t>
            </a:r>
            <a:r>
              <a:rPr lang="ja-JP" altLang="en-US" sz="2100" dirty="0" smtClean="0"/>
              <a:t>答え：</a:t>
            </a:r>
            <a:r>
              <a:rPr lang="en-US" altLang="ja-JP" sz="2100" dirty="0" smtClean="0"/>
              <a:t>super.</a:t>
            </a:r>
            <a:r>
              <a:rPr lang="ja-JP" altLang="en-US" sz="2100" dirty="0" smtClean="0"/>
              <a:t>親クラスのコンストラクタ</a:t>
            </a:r>
            <a:endParaRPr lang="en-US" altLang="ja-JP" sz="2100" dirty="0" smtClean="0"/>
          </a:p>
          <a:p>
            <a:r>
              <a:rPr lang="ja-JP" altLang="en-US" sz="2100" dirty="0" smtClean="0"/>
              <a:t>　</a:t>
            </a:r>
            <a:endParaRPr lang="en-US" altLang="ja-JP" sz="2100" dirty="0" smtClean="0"/>
          </a:p>
          <a:p>
            <a:r>
              <a:rPr lang="ja-JP" altLang="en-US" sz="2100" dirty="0" smtClean="0"/>
              <a:t>　注意点：　</a:t>
            </a:r>
            <a:endParaRPr lang="en-US" altLang="ja-JP" sz="2100" dirty="0" smtClean="0"/>
          </a:p>
          <a:p>
            <a:r>
              <a:rPr lang="ja-JP" altLang="en-US" sz="2100" dirty="0" smtClean="0"/>
              <a:t>　①子クラスのインスタンス生成時、親クラスのコンストラクタ（引数なし）→子クラスのコンストラクトの順に実行される</a:t>
            </a:r>
            <a:endParaRPr lang="en-US" altLang="ja-JP" sz="2100" dirty="0" smtClean="0"/>
          </a:p>
          <a:p>
            <a:r>
              <a:rPr lang="ja-JP" altLang="en-US" sz="2100" dirty="0" smtClean="0"/>
              <a:t>　②</a:t>
            </a:r>
            <a:r>
              <a:rPr lang="ja-JP" altLang="en-US" sz="2100" b="1" dirty="0" smtClean="0">
                <a:solidFill>
                  <a:srgbClr val="FF0000"/>
                </a:solidFill>
              </a:rPr>
              <a:t>重要</a:t>
            </a:r>
            <a:endParaRPr lang="en-US" altLang="ja-JP" sz="2100" b="1" dirty="0" smtClean="0">
              <a:solidFill>
                <a:srgbClr val="FF0000"/>
              </a:solidFill>
            </a:endParaRPr>
          </a:p>
          <a:p>
            <a:r>
              <a:rPr lang="ja-JP" altLang="en-US" sz="2100" b="1" dirty="0">
                <a:solidFill>
                  <a:srgbClr val="FF0000"/>
                </a:solidFill>
              </a:rPr>
              <a:t>　</a:t>
            </a:r>
            <a:r>
              <a:rPr lang="ja-JP" altLang="en-US" sz="2100" b="1" dirty="0" smtClean="0">
                <a:solidFill>
                  <a:srgbClr val="FF0000"/>
                </a:solidFill>
              </a:rPr>
              <a:t>　親クラスに引数あるコンストラクタしかない場合、親クラスに引数なしコンストラクタ作成しそこから引数ありコンストラクタを呼び出すか、子クラスから</a:t>
            </a:r>
            <a:r>
              <a:rPr lang="en-US" altLang="ja-JP" sz="2100" b="1" dirty="0" smtClean="0">
                <a:solidFill>
                  <a:srgbClr val="FF0000"/>
                </a:solidFill>
              </a:rPr>
              <a:t>super(</a:t>
            </a:r>
            <a:r>
              <a:rPr lang="ja-JP" altLang="en-US" sz="2100" b="1" dirty="0" smtClean="0">
                <a:solidFill>
                  <a:srgbClr val="FF0000"/>
                </a:solidFill>
              </a:rPr>
              <a:t>引数）を明示的に呼び出す</a:t>
            </a:r>
            <a:endParaRPr lang="en-US" altLang="ja-JP" sz="2100" b="1" dirty="0" smtClean="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4</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基本知識復習</a:t>
            </a:r>
            <a:endParaRPr lang="en-US" altLang="ja-JP" sz="2100" dirty="0" smtClean="0"/>
          </a:p>
        </p:txBody>
      </p:sp>
    </p:spTree>
    <p:extLst>
      <p:ext uri="{BB962C8B-B14F-4D97-AF65-F5344CB8AC3E}">
        <p14:creationId xmlns:p14="http://schemas.microsoft.com/office/powerpoint/2010/main" val="2253242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621386"/>
          </a:xfrm>
        </p:spPr>
        <p:txBody>
          <a:bodyPr anchor="t">
            <a:normAutofit/>
          </a:bodyPr>
          <a:lstStyle/>
          <a:p>
            <a:r>
              <a:rPr lang="ja-JP" altLang="en-US" sz="2100" dirty="0" smtClean="0"/>
              <a:t>・継承の本質</a:t>
            </a:r>
            <a:endParaRPr lang="en-US" altLang="ja-JP" sz="2100" dirty="0" smtClean="0"/>
          </a:p>
          <a:p>
            <a:r>
              <a:rPr lang="ja-JP" altLang="en-US" sz="2100" b="1" dirty="0">
                <a:solidFill>
                  <a:srgbClr val="FF0000"/>
                </a:solidFill>
              </a:rPr>
              <a:t>　</a:t>
            </a:r>
            <a:r>
              <a:rPr lang="ja-JP" altLang="en-US" sz="2100" b="1" dirty="0" smtClean="0">
                <a:solidFill>
                  <a:srgbClr val="FF0000"/>
                </a:solidFill>
              </a:rPr>
              <a:t>重要度★★★★★</a:t>
            </a:r>
            <a:endParaRPr lang="en-US" altLang="ja-JP" sz="2100" b="1" dirty="0" smtClean="0">
              <a:solidFill>
                <a:srgbClr val="FF0000"/>
              </a:solidFill>
            </a:endParaRPr>
          </a:p>
          <a:p>
            <a:r>
              <a:rPr lang="ja-JP" altLang="en-US" sz="2100" b="1" dirty="0">
                <a:solidFill>
                  <a:srgbClr val="FF0000"/>
                </a:solidFill>
              </a:rPr>
              <a:t>　</a:t>
            </a:r>
            <a:r>
              <a:rPr lang="ja-JP" altLang="en-US" sz="2100" b="1" dirty="0" smtClean="0">
                <a:solidFill>
                  <a:srgbClr val="FF0000"/>
                </a:solidFill>
              </a:rPr>
              <a:t>機能受け継ぎではなく、インタフェースです。</a:t>
            </a:r>
            <a:endParaRPr lang="en-US" altLang="ja-JP" sz="2100" b="1" dirty="0" smtClean="0">
              <a:solidFill>
                <a:srgbClr val="FF0000"/>
              </a:solidFill>
            </a:endParaRPr>
          </a:p>
          <a:p>
            <a:r>
              <a:rPr lang="ja-JP" altLang="en-US" sz="2100" b="1" dirty="0">
                <a:solidFill>
                  <a:srgbClr val="FF0000"/>
                </a:solidFill>
              </a:rPr>
              <a:t>　継承の本質は、交換可能なパーツを作成するために共通点を「規格」としてまとめ上げられる</a:t>
            </a:r>
            <a:r>
              <a:rPr lang="ja-JP" altLang="en-US" sz="2100" b="1" dirty="0" smtClean="0">
                <a:solidFill>
                  <a:srgbClr val="FF0000"/>
                </a:solidFill>
              </a:rPr>
              <a:t>インターフェイスです。</a:t>
            </a:r>
            <a:endParaRPr lang="en-US" altLang="ja-JP" sz="2100" b="1" dirty="0" smtClean="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5</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オブジェクト指向</a:t>
            </a:r>
            <a:r>
              <a:rPr lang="ja-JP" altLang="en-US" sz="2100" dirty="0"/>
              <a:t>と</a:t>
            </a:r>
            <a:r>
              <a:rPr lang="ja-JP" altLang="en-US" sz="2100" dirty="0" smtClean="0"/>
              <a:t>して考え方</a:t>
            </a:r>
            <a:endParaRPr lang="en-US" altLang="ja-JP" sz="2100" dirty="0" smtClean="0"/>
          </a:p>
        </p:txBody>
      </p:sp>
    </p:spTree>
    <p:extLst>
      <p:ext uri="{BB962C8B-B14F-4D97-AF65-F5344CB8AC3E}">
        <p14:creationId xmlns:p14="http://schemas.microsoft.com/office/powerpoint/2010/main" val="24944028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621386"/>
          </a:xfrm>
        </p:spPr>
        <p:txBody>
          <a:bodyPr anchor="t">
            <a:normAutofit/>
          </a:bodyPr>
          <a:lstStyle/>
          <a:p>
            <a:r>
              <a:rPr lang="ja-JP" altLang="en-US" sz="2100" dirty="0" smtClean="0"/>
              <a:t>・継承するときのアクセス修飾子</a:t>
            </a:r>
            <a:endParaRPr lang="en-US" altLang="ja-JP" sz="2100" dirty="0" smtClean="0"/>
          </a:p>
          <a:p>
            <a:r>
              <a:rPr lang="ja-JP" altLang="en-US" sz="2100" dirty="0"/>
              <a:t>　</a:t>
            </a:r>
            <a:r>
              <a:rPr lang="ja-JP" altLang="en-US" sz="2100" dirty="0" smtClean="0"/>
              <a:t>下記の利用場面で、何の修飾子でいいですか？</a:t>
            </a:r>
            <a:endParaRPr lang="en-US" altLang="ja-JP" sz="2100" dirty="0" smtClean="0"/>
          </a:p>
          <a:p>
            <a:r>
              <a:rPr lang="ja-JP" altLang="en-US" sz="2100" dirty="0"/>
              <a:t>　</a:t>
            </a:r>
            <a:r>
              <a:rPr lang="ja-JP" altLang="en-US" sz="2100" dirty="0" smtClean="0"/>
              <a:t>①　親クラス内部しか使いたい関数</a:t>
            </a:r>
            <a:endParaRPr lang="en-US" altLang="ja-JP" sz="2100" dirty="0" smtClean="0"/>
          </a:p>
          <a:p>
            <a:r>
              <a:rPr lang="ja-JP" altLang="en-US" sz="2100" dirty="0"/>
              <a:t>　</a:t>
            </a:r>
            <a:r>
              <a:rPr lang="ja-JP" altLang="en-US" sz="2100" dirty="0" smtClean="0"/>
              <a:t>②　子クラスに強制的にオーバーライドさせる関数</a:t>
            </a:r>
            <a:endParaRPr lang="en-US" altLang="ja-JP" sz="2100" dirty="0" smtClean="0"/>
          </a:p>
          <a:p>
            <a:r>
              <a:rPr lang="ja-JP" altLang="en-US" sz="2100" dirty="0"/>
              <a:t>　</a:t>
            </a:r>
            <a:r>
              <a:rPr lang="ja-JP" altLang="en-US" sz="2100" dirty="0" smtClean="0"/>
              <a:t>③　子クラスに利用させたい関数</a:t>
            </a:r>
            <a:endParaRPr lang="en-US" altLang="ja-JP" sz="2100" b="1" dirty="0" smtClean="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6</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基本知識復習</a:t>
            </a:r>
            <a:endParaRPr lang="en-US" altLang="ja-JP" sz="2100" dirty="0" smtClean="0"/>
          </a:p>
        </p:txBody>
      </p:sp>
    </p:spTree>
    <p:extLst>
      <p:ext uri="{BB962C8B-B14F-4D97-AF65-F5344CB8AC3E}">
        <p14:creationId xmlns:p14="http://schemas.microsoft.com/office/powerpoint/2010/main" val="2386175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621386"/>
          </a:xfrm>
        </p:spPr>
        <p:txBody>
          <a:bodyPr anchor="t">
            <a:normAutofit/>
          </a:bodyPr>
          <a:lstStyle/>
          <a:p>
            <a:r>
              <a:rPr lang="ja-JP" altLang="en-US" sz="2100" dirty="0" smtClean="0"/>
              <a:t>・継承の本質</a:t>
            </a:r>
            <a:endParaRPr lang="en-US" altLang="ja-JP" sz="2100" dirty="0" smtClean="0"/>
          </a:p>
          <a:p>
            <a:r>
              <a:rPr lang="ja-JP" altLang="en-US" sz="2100" b="1" dirty="0">
                <a:solidFill>
                  <a:srgbClr val="FF0000"/>
                </a:solidFill>
              </a:rPr>
              <a:t>　</a:t>
            </a:r>
            <a:r>
              <a:rPr lang="ja-JP" altLang="en-US" sz="2100" b="1" dirty="0" smtClean="0">
                <a:solidFill>
                  <a:srgbClr val="FF0000"/>
                </a:solidFill>
              </a:rPr>
              <a:t>この本質を理解しないと、親クラスは子クラスの共通クラスになってしまう。</a:t>
            </a:r>
            <a:endParaRPr lang="en-US" altLang="ja-JP" sz="2100" b="1" dirty="0" smtClean="0">
              <a:solidFill>
                <a:srgbClr val="FF0000"/>
              </a:solidFill>
            </a:endParaRPr>
          </a:p>
          <a:p>
            <a:r>
              <a:rPr lang="ja-JP" altLang="en-US" sz="2100" b="1" dirty="0">
                <a:solidFill>
                  <a:srgbClr val="FF0000"/>
                </a:solidFill>
              </a:rPr>
              <a:t>　</a:t>
            </a:r>
            <a:r>
              <a:rPr lang="ja-JP" altLang="en-US" sz="2100" b="1" dirty="0" smtClean="0">
                <a:solidFill>
                  <a:srgbClr val="FF0000"/>
                </a:solidFill>
              </a:rPr>
              <a:t>実際</a:t>
            </a:r>
            <a:r>
              <a:rPr lang="ja-JP" altLang="en-US" sz="2100" b="1" dirty="0">
                <a:solidFill>
                  <a:srgbClr val="FF0000"/>
                </a:solidFill>
              </a:rPr>
              <a:t>意味</a:t>
            </a:r>
            <a:r>
              <a:rPr lang="ja-JP" altLang="en-US" sz="2100" b="1" dirty="0" smtClean="0">
                <a:solidFill>
                  <a:srgbClr val="FF0000"/>
                </a:solidFill>
              </a:rPr>
              <a:t>ない神クラスになってします。</a:t>
            </a:r>
            <a:endParaRPr lang="en-US" altLang="ja-JP" sz="2100" b="1" dirty="0" smtClean="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7</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オブジェクト指向</a:t>
            </a:r>
            <a:r>
              <a:rPr lang="ja-JP" altLang="en-US" sz="2100" dirty="0"/>
              <a:t>と</a:t>
            </a:r>
            <a:r>
              <a:rPr lang="ja-JP" altLang="en-US" sz="2100" dirty="0" smtClean="0"/>
              <a:t>して考え方</a:t>
            </a:r>
            <a:endParaRPr lang="en-US" altLang="ja-JP" sz="2100" dirty="0" smtClean="0"/>
          </a:p>
        </p:txBody>
      </p:sp>
    </p:spTree>
    <p:extLst>
      <p:ext uri="{BB962C8B-B14F-4D97-AF65-F5344CB8AC3E}">
        <p14:creationId xmlns:p14="http://schemas.microsoft.com/office/powerpoint/2010/main" val="38097981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2779414"/>
          </a:xfrm>
        </p:spPr>
        <p:txBody>
          <a:bodyPr anchor="t">
            <a:normAutofit/>
          </a:bodyPr>
          <a:lstStyle/>
          <a:p>
            <a:r>
              <a:rPr lang="ja-JP" altLang="en-US" sz="2100" dirty="0" smtClean="0"/>
              <a:t>・継承の目的</a:t>
            </a:r>
            <a:endParaRPr lang="en-US" altLang="ja-JP" sz="2100" dirty="0" smtClean="0"/>
          </a:p>
          <a:p>
            <a:r>
              <a:rPr lang="ja-JP" altLang="en-US" sz="2100" b="1" dirty="0">
                <a:solidFill>
                  <a:srgbClr val="FF0000"/>
                </a:solidFill>
              </a:rPr>
              <a:t>　</a:t>
            </a:r>
            <a:r>
              <a:rPr lang="ja-JP" altLang="en-US" sz="2100" b="1" dirty="0" smtClean="0">
                <a:solidFill>
                  <a:srgbClr val="FF0000"/>
                </a:solidFill>
              </a:rPr>
              <a:t>組み合わせることで、大量クラスの作成がいりません。</a:t>
            </a:r>
            <a:endParaRPr lang="en-US" altLang="ja-JP" sz="2100" b="1" dirty="0" smtClean="0">
              <a:solidFill>
                <a:srgbClr val="FF0000"/>
              </a:solidFill>
            </a:endParaRPr>
          </a:p>
          <a:p>
            <a:r>
              <a:rPr lang="ja-JP" altLang="en-US" sz="2100" b="1" dirty="0">
                <a:solidFill>
                  <a:srgbClr val="FF0000"/>
                </a:solidFill>
              </a:rPr>
              <a:t>　</a:t>
            </a:r>
            <a:r>
              <a:rPr lang="ja-JP" altLang="en-US" sz="2100" b="1" dirty="0" smtClean="0">
                <a:solidFill>
                  <a:srgbClr val="FF0000"/>
                </a:solidFill>
              </a:rPr>
              <a:t>現実としては、機能受け継ぎがあるが、それは開発効率上げるためである。</a:t>
            </a:r>
            <a:endParaRPr lang="en-US" altLang="ja-JP" sz="2100" b="1" dirty="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8</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オブジェクト指向</a:t>
            </a:r>
            <a:r>
              <a:rPr lang="ja-JP" altLang="en-US" sz="2100" dirty="0"/>
              <a:t>と</a:t>
            </a:r>
            <a:r>
              <a:rPr lang="ja-JP" altLang="en-US" sz="2100" dirty="0" smtClean="0"/>
              <a:t>して考え方</a:t>
            </a:r>
            <a:endParaRPr lang="en-US" altLang="ja-JP" sz="2100" dirty="0" smtClean="0"/>
          </a:p>
        </p:txBody>
      </p:sp>
    </p:spTree>
    <p:extLst>
      <p:ext uri="{BB962C8B-B14F-4D97-AF65-F5344CB8AC3E}">
        <p14:creationId xmlns:p14="http://schemas.microsoft.com/office/powerpoint/2010/main" val="1388072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897109" y="3096285"/>
            <a:ext cx="8302026" cy="3051018"/>
          </a:xfrm>
        </p:spPr>
        <p:txBody>
          <a:bodyPr anchor="t">
            <a:normAutofit/>
          </a:bodyPr>
          <a:lstStyle/>
          <a:p>
            <a:r>
              <a:rPr lang="ja-JP" altLang="en-US" sz="2100" dirty="0" smtClean="0"/>
              <a:t>・スーパクラス</a:t>
            </a:r>
            <a:endParaRPr lang="en-US" altLang="ja-JP" sz="2100" dirty="0" smtClean="0"/>
          </a:p>
          <a:p>
            <a:r>
              <a:rPr lang="ja-JP" altLang="en-US" sz="2100" dirty="0"/>
              <a:t>　</a:t>
            </a:r>
            <a:r>
              <a:rPr lang="ja-JP" altLang="en-US" sz="2100" dirty="0" smtClean="0"/>
              <a:t>実態の無い、ただの概念</a:t>
            </a:r>
            <a:endParaRPr lang="en-US" altLang="ja-JP" sz="2100" dirty="0" smtClean="0"/>
          </a:p>
          <a:p>
            <a:r>
              <a:rPr lang="ja-JP" altLang="en-US" sz="2100" dirty="0"/>
              <a:t>　</a:t>
            </a:r>
            <a:r>
              <a:rPr lang="ja-JP" altLang="en-US" sz="2100" b="1" dirty="0" smtClean="0"/>
              <a:t>抽象</a:t>
            </a:r>
            <a:endParaRPr lang="en-US" altLang="ja-JP" sz="2100" b="1" dirty="0" smtClean="0"/>
          </a:p>
          <a:p>
            <a:r>
              <a:rPr lang="ja-JP" altLang="en-US" sz="2100" b="1" dirty="0"/>
              <a:t>　</a:t>
            </a:r>
            <a:r>
              <a:rPr lang="ja-JP" altLang="en-US" sz="2100" b="1" dirty="0" smtClean="0"/>
              <a:t>　例：動物とは？具象ないですね！</a:t>
            </a:r>
            <a:endParaRPr lang="en-US" altLang="ja-JP" sz="2100" b="1" dirty="0" smtClean="0">
              <a:solidFill>
                <a:srgbClr val="FF0000"/>
              </a:solidFill>
            </a:endParaRP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継承（</a:t>
            </a:r>
            <a:r>
              <a:rPr kumimoji="1" lang="en-US" altLang="ja-JP" dirty="0" smtClean="0">
                <a:solidFill>
                  <a:srgbClr val="FFFFFF"/>
                </a:solidFill>
              </a:rPr>
              <a:t>inheritance)</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9</a:t>
            </a:fld>
            <a:endParaRPr kumimoji="1" lang="ja-JP" altLang="en-US"/>
          </a:p>
        </p:txBody>
      </p:sp>
      <p:sp>
        <p:nvSpPr>
          <p:cNvPr id="14" name="サブタイトル 2">
            <a:extLst>
              <a:ext uri="{FF2B5EF4-FFF2-40B4-BE49-F238E27FC236}">
                <a16:creationId xmlns="" xmlns:a16="http://schemas.microsoft.com/office/drawing/2014/main"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オブジェクト指向</a:t>
            </a:r>
            <a:r>
              <a:rPr lang="ja-JP" altLang="en-US" sz="2100" dirty="0"/>
              <a:t>と</a:t>
            </a:r>
            <a:r>
              <a:rPr lang="ja-JP" altLang="en-US" sz="2100" dirty="0" smtClean="0"/>
              <a:t>して考え方</a:t>
            </a:r>
            <a:endParaRPr lang="en-US" altLang="ja-JP" sz="2100" dirty="0" smtClean="0"/>
          </a:p>
        </p:txBody>
      </p:sp>
    </p:spTree>
    <p:extLst>
      <p:ext uri="{BB962C8B-B14F-4D97-AF65-F5344CB8AC3E}">
        <p14:creationId xmlns:p14="http://schemas.microsoft.com/office/powerpoint/2010/main" val="4741978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0.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1.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2.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3.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4.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5.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6.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7.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8.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9.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0.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1.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2.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3.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4.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3.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4.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5.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6.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7.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8.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9.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docProps/app.xml><?xml version="1.0" encoding="utf-8"?>
<Properties xmlns="http://schemas.openxmlformats.org/officeDocument/2006/extended-properties" xmlns:vt="http://schemas.openxmlformats.org/officeDocument/2006/docPropsVTypes">
  <Template/>
  <TotalTime>1042</TotalTime>
  <Words>608</Words>
  <Application>Microsoft Office PowerPoint</Application>
  <PresentationFormat>ユーザー設定</PresentationFormat>
  <Paragraphs>234</Paragraphs>
  <Slides>34</Slides>
  <Notes>0</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回路</vt:lpstr>
      <vt:lpstr>オブジェクト指向２</vt:lpstr>
      <vt:lpstr>索引</vt:lpstr>
      <vt:lpstr>継承（inheritance)</vt:lpstr>
      <vt:lpstr>継承（inheritance)</vt:lpstr>
      <vt:lpstr>継承（inheritance)</vt:lpstr>
      <vt:lpstr>継承（inheritance)</vt:lpstr>
      <vt:lpstr>継承（inheritance)</vt:lpstr>
      <vt:lpstr>継承（inheritance)</vt:lpstr>
      <vt:lpstr>継承（inheritance)</vt:lpstr>
      <vt:lpstr>継承（inheritance)</vt:lpstr>
      <vt:lpstr>多態性（ポリモーフィズム）</vt:lpstr>
      <vt:lpstr>多態性（ポリモーフィズム）</vt:lpstr>
      <vt:lpstr>多態性（ポリモーフィズム）</vt:lpstr>
      <vt:lpstr>多態性（ポリモーフィズム）</vt:lpstr>
      <vt:lpstr>多態性（ポリモーフィズム）</vt:lpstr>
      <vt:lpstr>オブジェクト（Object）</vt:lpstr>
      <vt:lpstr>オブジェクト（Object）</vt:lpstr>
      <vt:lpstr>オブジェクト（Object）</vt:lpstr>
      <vt:lpstr>オブジェクト（Object）</vt:lpstr>
      <vt:lpstr>オブジェクト（Object）</vt:lpstr>
      <vt:lpstr>オブジェクト（Object）</vt:lpstr>
      <vt:lpstr>オブジェクト（Object）</vt:lpstr>
      <vt:lpstr>ジェネリック（総称型）</vt:lpstr>
      <vt:lpstr>ジェネリック（総称型）</vt:lpstr>
      <vt:lpstr>ジェネリック（総称型）</vt:lpstr>
      <vt:lpstr>ジェネリック（総称型）</vt:lpstr>
      <vt:lpstr>ジェネリック（総称型）</vt:lpstr>
      <vt:lpstr>ジェネリック（総称型）</vt:lpstr>
      <vt:lpstr>インタフェース</vt:lpstr>
      <vt:lpstr>インタフェース</vt:lpstr>
      <vt:lpstr>インタフェース</vt:lpstr>
      <vt:lpstr>ボクシング、アンボクシング</vt:lpstr>
      <vt:lpstr>ボクシング、アンボクシング</vt:lpstr>
      <vt:lpstr>ボクシング、アンボクシング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毛ST</dc:creator>
  <cp:lastModifiedBy>gmou.eaner@hotmail.com</cp:lastModifiedBy>
  <cp:revision>207</cp:revision>
  <dcterms:created xsi:type="dcterms:W3CDTF">2018-02-23T04:30:05Z</dcterms:created>
  <dcterms:modified xsi:type="dcterms:W3CDTF">2019-06-29T14:31:19Z</dcterms:modified>
</cp:coreProperties>
</file>