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36"/>
  </p:handoutMasterIdLst>
  <p:sldIdLst>
    <p:sldId id="260" r:id="rId3"/>
    <p:sldId id="256" r:id="rId4"/>
    <p:sldId id="312" r:id="rId5"/>
    <p:sldId id="313" r:id="rId6"/>
    <p:sldId id="311" r:id="rId7"/>
    <p:sldId id="310" r:id="rId8"/>
    <p:sldId id="306" r:id="rId9"/>
    <p:sldId id="257" r:id="rId10"/>
    <p:sldId id="307" r:id="rId11"/>
    <p:sldId id="318" r:id="rId12"/>
    <p:sldId id="298" r:id="rId13"/>
    <p:sldId id="319" r:id="rId14"/>
    <p:sldId id="261" r:id="rId15"/>
    <p:sldId id="262" r:id="rId17"/>
    <p:sldId id="299" r:id="rId18"/>
    <p:sldId id="300" r:id="rId19"/>
    <p:sldId id="320" r:id="rId20"/>
    <p:sldId id="321" r:id="rId21"/>
    <p:sldId id="302" r:id="rId22"/>
    <p:sldId id="303" r:id="rId23"/>
    <p:sldId id="308" r:id="rId24"/>
    <p:sldId id="305" r:id="rId25"/>
    <p:sldId id="304" r:id="rId26"/>
    <p:sldId id="264" r:id="rId27"/>
    <p:sldId id="316" r:id="rId28"/>
    <p:sldId id="263" r:id="rId29"/>
    <p:sldId id="315" r:id="rId30"/>
    <p:sldId id="314" r:id="rId31"/>
    <p:sldId id="317" r:id="rId32"/>
    <p:sldId id="322" r:id="rId33"/>
    <p:sldId id="265" r:id="rId34"/>
    <p:sldId id="323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タイトルなしのセクション" id="{E5D36C4E-E697-4176-B28F-6A1D70070A5D}">
          <p14:sldIdLst>
            <p14:sldId id="260"/>
            <p14:sldId id="256"/>
            <p14:sldId id="312"/>
            <p14:sldId id="313"/>
            <p14:sldId id="311"/>
            <p14:sldId id="310"/>
            <p14:sldId id="306"/>
            <p14:sldId id="257"/>
            <p14:sldId id="307"/>
            <p14:sldId id="318"/>
            <p14:sldId id="298"/>
            <p14:sldId id="319"/>
            <p14:sldId id="261"/>
            <p14:sldId id="262"/>
            <p14:sldId id="299"/>
            <p14:sldId id="300"/>
            <p14:sldId id="320"/>
            <p14:sldId id="321"/>
            <p14:sldId id="302"/>
            <p14:sldId id="303"/>
            <p14:sldId id="308"/>
            <p14:sldId id="305"/>
            <p14:sldId id="304"/>
            <p14:sldId id="264"/>
            <p14:sldId id="316"/>
            <p14:sldId id="263"/>
            <p14:sldId id="315"/>
            <p14:sldId id="314"/>
            <p14:sldId id="317"/>
            <p14:sldId id="322"/>
            <p14:sldId id="265"/>
            <p14:sldId id="3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85" autoAdjust="0"/>
    <p:restoredTop sz="98944" autoAdjust="0"/>
  </p:normalViewPr>
  <p:slideViewPr>
    <p:cSldViewPr snapToGrid="0">
      <p:cViewPr>
        <p:scale>
          <a:sx n="84" d="100"/>
          <a:sy n="84" d="100"/>
        </p:scale>
        <p:origin x="182" y="-379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CD982-96BC-42D1-8F25-6614077A79C9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DFDA8-D22B-4AE4-91DF-50B81B2F76D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E5D9A-D6B6-4F73-B697-ADEA0CCABE12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E2189-27F9-42D8-8822-734849965A86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E2189-27F9-42D8-8822-734849965A86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EE2189-27F9-42D8-8822-734849965A8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charset="-128"/>
                <a:ea typeface="游ゴシック" panose="020B0400000000000000" charset="-128"/>
                <a:cs typeface="+mn-cs"/>
              </a:rPr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charset="-128"/>
              <a:ea typeface="游ゴシック" panose="020B040000000000000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EE2189-27F9-42D8-8822-734849965A8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charset="-128"/>
                <a:ea typeface="游ゴシック" panose="020B0400000000000000" charset="-128"/>
                <a:cs typeface="+mn-cs"/>
              </a:rPr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charset="-128"/>
              <a:ea typeface="游ゴシック" panose="020B040000000000000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EE2189-27F9-42D8-8822-734849965A8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charset="-128"/>
                <a:ea typeface="游ゴシック" panose="020B0400000000000000" charset="-128"/>
                <a:cs typeface="+mn-cs"/>
              </a:rPr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charset="-128"/>
              <a:ea typeface="游ゴシック" panose="020B040000000000000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EE2189-27F9-42D8-8822-734849965A8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charset="-128"/>
                <a:ea typeface="游ゴシック" panose="020B0400000000000000" charset="-128"/>
                <a:cs typeface="+mn-cs"/>
              </a:rPr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charset="-128"/>
              <a:ea typeface="游ゴシック" panose="020B040000000000000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EE2189-27F9-42D8-8822-734849965A8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charset="-128"/>
                <a:ea typeface="游ゴシック" panose="020B0400000000000000" charset="-128"/>
                <a:cs typeface="+mn-cs"/>
              </a:rPr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charset="-128"/>
              <a:ea typeface="游ゴシック" panose="020B040000000000000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EE2189-27F9-42D8-8822-734849965A8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charset="-128"/>
                <a:ea typeface="游ゴシック" panose="020B0400000000000000" charset="-128"/>
                <a:cs typeface="+mn-cs"/>
              </a:rPr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charset="-128"/>
              <a:ea typeface="游ゴシック" panose="020B040000000000000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EE2189-27F9-42D8-8822-734849965A8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charset="-128"/>
                <a:ea typeface="游ゴシック" panose="020B0400000000000000" charset="-128"/>
                <a:cs typeface="+mn-cs"/>
              </a:rPr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charset="-128"/>
              <a:ea typeface="游ゴシック" panose="020B040000000000000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EE2189-27F9-42D8-8822-734849965A8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charset="-128"/>
                <a:ea typeface="游ゴシック" panose="020B0400000000000000" charset="-128"/>
                <a:cs typeface="+mn-cs"/>
              </a:rPr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charset="-128"/>
              <a:ea typeface="游ゴシック" panose="020B040000000000000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EE2189-27F9-42D8-8822-734849965A8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charset="-128"/>
                <a:ea typeface="游ゴシック" panose="020B0400000000000000" charset="-128"/>
                <a:cs typeface="+mn-cs"/>
              </a:rPr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charset="-128"/>
              <a:ea typeface="游ゴシック" panose="020B040000000000000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EE2189-27F9-42D8-8822-734849965A8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charset="-128"/>
                <a:ea typeface="游ゴシック" panose="020B0400000000000000" charset="-128"/>
                <a:cs typeface="+mn-cs"/>
              </a:rPr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charset="-128"/>
              <a:ea typeface="游ゴシック" panose="020B040000000000000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EE2189-27F9-42D8-8822-734849965A8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charset="-128"/>
                <a:ea typeface="游ゴシック" panose="020B0400000000000000" charset="-128"/>
                <a:cs typeface="+mn-cs"/>
              </a:rPr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charset="-128"/>
              <a:ea typeface="游ゴシック" panose="020B040000000000000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E2189-27F9-42D8-8822-734849965A86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E2189-27F9-42D8-8822-734849965A86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E2189-27F9-42D8-8822-734849965A86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EE2189-27F9-42D8-8822-734849965A8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charset="-128"/>
                <a:ea typeface="游ゴシック" panose="020B0400000000000000" charset="-128"/>
                <a:cs typeface="+mn-cs"/>
              </a:rPr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charset="-128"/>
              <a:ea typeface="游ゴシック" panose="020B040000000000000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EE2189-27F9-42D8-8822-734849965A8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charset="-128"/>
                <a:ea typeface="游ゴシック" panose="020B0400000000000000" charset="-128"/>
                <a:cs typeface="+mn-cs"/>
              </a:rPr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charset="-128"/>
              <a:ea typeface="游ゴシック" panose="020B040000000000000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EE2189-27F9-42D8-8822-734849965A8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charset="-128"/>
                <a:ea typeface="游ゴシック" panose="020B0400000000000000" charset="-128"/>
                <a:cs typeface="+mn-cs"/>
              </a:rPr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charset="-128"/>
              <a:ea typeface="游ゴシック" panose="020B040000000000000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EE2189-27F9-42D8-8822-734849965A8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charset="-128"/>
                <a:ea typeface="游ゴシック" panose="020B0400000000000000" charset="-128"/>
                <a:cs typeface="+mn-cs"/>
              </a:rPr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charset="-128"/>
              <a:ea typeface="游ゴシック" panose="020B0400000000000000" charset="-128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5666096-9267-48C0-B38E-1324279FFE87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kumimoji="1" lang="en-US" altLang="ja-JP" smtClean="0"/>
              <a:t>©eaner-soft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5E92-9E26-4AD4-A231-BCCDAA6DB105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©eaner-soft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6111-25BE-446D-A81D-D7387882E60D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©eaner-soft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0989-F650-48DE-B557-775FC4F10F30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©eaner-soft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 panose="020B060302020202020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 panose="020B060302020202020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04119-DB6E-4AE8-B2F5-B4C93D895EF0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©eaner-soft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9B2C-2162-44BC-8AA1-EF2FE79F9A14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©eaner-soft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58F9-6855-492C-8BE5-FD6E283F1542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©eaner-soft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848C-6E4A-479B-9F0A-DFBDCF15E2EC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©eaner-soft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13A04-4AAA-4A1B-9BD4-2EB45EAFCFEF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©eaner-soft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A6BC-F050-46B9-BC65-EA315147E17A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©eaner-soft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B68B-A7DA-4E2F-8300-3533A294EBC8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©eaner-soft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7A04-ECCD-4FFB-A4F1-F8A3EF45D851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©eaner-soft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69A9-9CDC-445F-926C-EC79A95B7BE1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©eaner-soft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7CB8-2A9C-4F87-8A7B-F1F9956E7D84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©eaner-soft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0A93-0A4E-4FB2-90AD-5811C8C17ABF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©eaner-soft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E5CF-13B2-4012-81BF-B0A3830CC0B6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©eaner-soft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86D7-C290-4BEF-B020-6F21EB750A2B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©eaner-soft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8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3A93E-E606-41E6-A54F-988ED352C0F8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©eaner-soft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6.xml"/><Relationship Id="rId1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7.xml"/><Relationship Id="rId1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8.xml"/><Relationship Id="rId1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475345" y="1613352"/>
            <a:ext cx="8924355" cy="2264168"/>
          </a:xfrm>
        </p:spPr>
        <p:txBody>
          <a:bodyPr anchor="b">
            <a:normAutofit/>
          </a:bodyPr>
          <a:lstStyle/>
          <a:p>
            <a:r>
              <a:rPr kumimoji="1" lang="ja-JP" altLang="en-US" sz="8000" dirty="0" smtClean="0">
                <a:solidFill>
                  <a:srgbClr val="FFFFFF"/>
                </a:solidFill>
              </a:rPr>
              <a:t>オブジェクト</a:t>
            </a:r>
            <a:r>
              <a:rPr kumimoji="1" lang="ja-JP" altLang="en-US" sz="8000" dirty="0" smtClean="0">
                <a:solidFill>
                  <a:srgbClr val="FFFFFF"/>
                </a:solidFill>
              </a:rPr>
              <a:t>指向１</a:t>
            </a:r>
            <a:endParaRPr kumimoji="1" lang="ja-JP" altLang="en-US" sz="8000" dirty="0">
              <a:solidFill>
                <a:srgbClr val="FFFFFF"/>
              </a:solidFill>
            </a:endParaRPr>
          </a:p>
        </p:txBody>
      </p:sp>
      <p:sp>
        <p:nvSpPr>
          <p:cNvPr id="3" name="タイトル 1"/>
          <p:cNvSpPr txBox="1"/>
          <p:nvPr/>
        </p:nvSpPr>
        <p:spPr>
          <a:xfrm>
            <a:off x="8410669" y="6201624"/>
            <a:ext cx="3781331" cy="5449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dirty="0">
                <a:solidFill>
                  <a:srgbClr val="FFFFFF"/>
                </a:solidFill>
              </a:rPr>
              <a:t>©</a:t>
            </a:r>
            <a:r>
              <a:rPr lang="en-US" altLang="ja-JP" sz="4000" dirty="0" err="1" smtClean="0">
                <a:solidFill>
                  <a:srgbClr val="FFFFFF"/>
                </a:solidFill>
              </a:rPr>
              <a:t>Eaner</a:t>
            </a:r>
            <a:r>
              <a:rPr lang="en-US" altLang="ja-JP" sz="4000" dirty="0" smtClean="0">
                <a:solidFill>
                  <a:srgbClr val="FFFFFF"/>
                </a:solidFill>
              </a:rPr>
              <a:t>-SOFT</a:t>
            </a:r>
            <a:endParaRPr lang="ja-JP" altLang="en-US" sz="4000" dirty="0">
              <a:solidFill>
                <a:srgbClr val="FFFFF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666654" y="3213980"/>
            <a:ext cx="6835366" cy="2308634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dirty="0" smtClean="0"/>
              <a:t>フィールド</a:t>
            </a:r>
            <a:endParaRPr lang="en-US" altLang="ja-JP" sz="1800" dirty="0" smtClean="0"/>
          </a:p>
          <a:p>
            <a:pPr>
              <a:lnSpc>
                <a:spcPct val="100000"/>
              </a:lnSpc>
            </a:pPr>
            <a:r>
              <a:rPr lang="ja-JP" altLang="en-US" sz="1800" dirty="0" smtClean="0"/>
              <a:t>メソッド</a:t>
            </a:r>
            <a:endParaRPr lang="en-US" altLang="ja-JP" sz="1800" dirty="0" smtClean="0"/>
          </a:p>
          <a:p>
            <a:pPr>
              <a:lnSpc>
                <a:spcPct val="100000"/>
              </a:lnSpc>
            </a:pPr>
            <a:r>
              <a:rPr lang="ja-JP" altLang="en-US" sz="1800" dirty="0" smtClean="0"/>
              <a:t>コンストラクター</a:t>
            </a:r>
            <a:endParaRPr lang="en-US" altLang="ja-JP" sz="1800" dirty="0"/>
          </a:p>
        </p:txBody>
      </p:sp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2142836" y="1105352"/>
            <a:ext cx="8924355" cy="1755544"/>
          </a:xfrm>
        </p:spPr>
        <p:txBody>
          <a:bodyPr anchor="b">
            <a:normAutofit/>
          </a:bodyPr>
          <a:lstStyle/>
          <a:p>
            <a:r>
              <a:rPr kumimoji="1" lang="ja-JP" altLang="en-US" sz="8000" dirty="0" smtClean="0">
                <a:solidFill>
                  <a:srgbClr val="FFFFFF"/>
                </a:solidFill>
              </a:rPr>
              <a:t>クラスの構造</a:t>
            </a:r>
            <a:endParaRPr kumimoji="1" lang="ja-JP" altLang="en-US" sz="8000" dirty="0">
              <a:solidFill>
                <a:srgbClr val="FFFFFF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384811" y="1423229"/>
            <a:ext cx="8924355" cy="1455774"/>
          </a:xfrm>
        </p:spPr>
        <p:txBody>
          <a:bodyPr anchor="b">
            <a:normAutofit/>
          </a:bodyPr>
          <a:lstStyle/>
          <a:p>
            <a:r>
              <a:rPr kumimoji="1" lang="ja-JP" altLang="en-US" sz="8000" dirty="0" smtClean="0">
                <a:solidFill>
                  <a:srgbClr val="FFFFFF"/>
                </a:solidFill>
              </a:rPr>
              <a:t>クラス間の関係</a:t>
            </a:r>
            <a:endParaRPr kumimoji="1" lang="ja-JP" altLang="en-US" sz="8000" dirty="0">
              <a:solidFill>
                <a:srgbClr val="FFFFFF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684760" y="3322622"/>
            <a:ext cx="6694368" cy="2199992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sz="1600" dirty="0" smtClean="0"/>
              <a:t>・</a:t>
            </a:r>
            <a:r>
              <a:rPr lang="en-US" altLang="ja-JP" sz="1600" dirty="0" smtClean="0"/>
              <a:t>Uses-a</a:t>
            </a:r>
            <a:endParaRPr lang="en-US" altLang="ja-JP" sz="1600" dirty="0" smtClean="0"/>
          </a:p>
          <a:p>
            <a:pPr>
              <a:lnSpc>
                <a:spcPct val="100000"/>
              </a:lnSpc>
            </a:pPr>
            <a:r>
              <a:rPr lang="ja-JP" altLang="en-US" sz="1600" dirty="0" smtClean="0"/>
              <a:t>・</a:t>
            </a:r>
            <a:r>
              <a:rPr lang="en-US" altLang="ja-JP" sz="1600" dirty="0" smtClean="0"/>
              <a:t>HAS-A</a:t>
            </a:r>
            <a:endParaRPr lang="en-US" altLang="ja-JP" sz="1600" dirty="0" smtClean="0"/>
          </a:p>
          <a:p>
            <a:pPr>
              <a:lnSpc>
                <a:spcPct val="100000"/>
              </a:lnSpc>
            </a:pPr>
            <a:r>
              <a:rPr lang="ja-JP" altLang="en-US" sz="1600" dirty="0"/>
              <a:t>　</a:t>
            </a:r>
            <a:r>
              <a:rPr lang="en-US" altLang="ja-JP" sz="1600" dirty="0"/>
              <a:t>CHILD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EXTENDS PARENT</a:t>
            </a:r>
            <a:r>
              <a:rPr lang="ja-JP" altLang="en-US" sz="1600" dirty="0" smtClean="0"/>
              <a:t>　　　→　　</a:t>
            </a:r>
            <a:r>
              <a:rPr lang="en-US" altLang="ja-JP" sz="1600" dirty="0"/>
              <a:t>PARENT</a:t>
            </a:r>
            <a:r>
              <a:rPr lang="en-US" altLang="ja-JP" sz="1600" dirty="0" smtClean="0"/>
              <a:t> HAS A CHILD</a:t>
            </a:r>
            <a:endParaRPr lang="en-US" altLang="ja-JP" sz="1600" dirty="0" smtClean="0"/>
          </a:p>
          <a:p>
            <a:pPr>
              <a:lnSpc>
                <a:spcPct val="100000"/>
              </a:lnSpc>
            </a:pPr>
            <a:r>
              <a:rPr lang="ja-JP" altLang="en-US" sz="1600" dirty="0" smtClean="0"/>
              <a:t>・</a:t>
            </a:r>
            <a:r>
              <a:rPr lang="en-US" altLang="ja-JP" sz="1600" dirty="0" smtClean="0"/>
              <a:t>IS-A</a:t>
            </a:r>
            <a:endParaRPr lang="en-US" altLang="ja-JP" sz="1600" dirty="0" smtClean="0"/>
          </a:p>
          <a:p>
            <a:pPr>
              <a:lnSpc>
                <a:spcPct val="100000"/>
              </a:lnSpc>
            </a:pPr>
            <a:r>
              <a:rPr lang="ja-JP" altLang="en-US" sz="1600" dirty="0"/>
              <a:t>　</a:t>
            </a:r>
            <a:r>
              <a:rPr lang="en-US" altLang="ja-JP" sz="1600" dirty="0"/>
              <a:t>CHILD</a:t>
            </a:r>
            <a:r>
              <a:rPr lang="ja-JP" altLang="en-US" sz="1600" dirty="0"/>
              <a:t> </a:t>
            </a:r>
            <a:r>
              <a:rPr lang="en-US" altLang="ja-JP" sz="1600" dirty="0"/>
              <a:t>EXTENDS PARENT</a:t>
            </a:r>
            <a:r>
              <a:rPr lang="ja-JP" altLang="en-US" sz="1600" dirty="0"/>
              <a:t>　　　→　　</a:t>
            </a:r>
            <a:r>
              <a:rPr lang="en-US" altLang="ja-JP" sz="1600" dirty="0" smtClean="0"/>
              <a:t>CHILD</a:t>
            </a:r>
            <a:r>
              <a:rPr lang="ja-JP" altLang="en-US" sz="1600" dirty="0" smtClean="0"/>
              <a:t>　</a:t>
            </a:r>
            <a:r>
              <a:rPr lang="en-US" altLang="ja-JP" sz="1600" dirty="0" smtClean="0"/>
              <a:t>IS</a:t>
            </a:r>
            <a:r>
              <a:rPr lang="ja-JP" altLang="en-US" sz="1600" dirty="0" smtClean="0"/>
              <a:t>　</a:t>
            </a:r>
            <a:r>
              <a:rPr lang="en-US" altLang="ja-JP" sz="1600" dirty="0" smtClean="0"/>
              <a:t>A PARENT</a:t>
            </a:r>
            <a:endParaRPr lang="en-US" altLang="ja-JP" sz="1600" dirty="0"/>
          </a:p>
          <a:p>
            <a:pPr>
              <a:lnSpc>
                <a:spcPct val="100000"/>
              </a:lnSpc>
            </a:pPr>
            <a:endParaRPr lang="en-US" altLang="ja-JP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384811" y="1423229"/>
            <a:ext cx="8924355" cy="1455774"/>
          </a:xfrm>
        </p:spPr>
        <p:txBody>
          <a:bodyPr anchor="b">
            <a:normAutofit/>
          </a:bodyPr>
          <a:lstStyle/>
          <a:p>
            <a:r>
              <a:rPr kumimoji="1" lang="ja-JP" altLang="en-US" sz="8000" dirty="0" smtClean="0">
                <a:solidFill>
                  <a:srgbClr val="FFFFFF"/>
                </a:solidFill>
              </a:rPr>
              <a:t>クラスのメソッド</a:t>
            </a:r>
            <a:endParaRPr kumimoji="1" lang="ja-JP" altLang="en-US" sz="8000" dirty="0">
              <a:solidFill>
                <a:srgbClr val="FFFFFF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684760" y="3322621"/>
            <a:ext cx="6694368" cy="2797521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sz="1600" dirty="0" smtClean="0"/>
              <a:t>オーバーライド</a:t>
            </a:r>
            <a:endParaRPr lang="en-US" altLang="ja-JP" sz="1600" dirty="0" smtClean="0"/>
          </a:p>
          <a:p>
            <a:pPr>
              <a:lnSpc>
                <a:spcPct val="100000"/>
              </a:lnSpc>
            </a:pPr>
            <a:r>
              <a:rPr lang="ja-JP" altLang="en-US" sz="1600" dirty="0" smtClean="0"/>
              <a:t>オーバーロード</a:t>
            </a:r>
            <a:endParaRPr lang="en-US" altLang="ja-JP" sz="1600" dirty="0" smtClean="0"/>
          </a:p>
          <a:p>
            <a:pPr>
              <a:lnSpc>
                <a:spcPct val="100000"/>
              </a:lnSpc>
            </a:pPr>
            <a:endParaRPr lang="en-US" altLang="ja-JP" sz="1600" dirty="0"/>
          </a:p>
          <a:p>
            <a:pPr>
              <a:lnSpc>
                <a:spcPct val="100000"/>
              </a:lnSpc>
            </a:pPr>
            <a:r>
              <a:rPr lang="ja-JP" altLang="en-US" sz="1600" dirty="0" smtClean="0"/>
              <a:t>例：　</a:t>
            </a:r>
            <a:r>
              <a:rPr lang="en-US" altLang="ja-JP" sz="1600" dirty="0" smtClean="0"/>
              <a:t>String </a:t>
            </a:r>
            <a:r>
              <a:rPr lang="en-US" altLang="ja-JP" sz="1600" dirty="0" err="1" smtClean="0"/>
              <a:t>indexof</a:t>
            </a:r>
            <a:r>
              <a:rPr lang="en-US" altLang="ja-JP" sz="1600" dirty="0" smtClean="0"/>
              <a:t>(</a:t>
            </a:r>
            <a:r>
              <a:rPr lang="en-US" altLang="ja-JP" sz="1600" dirty="0" err="1" smtClean="0"/>
              <a:t>int</a:t>
            </a:r>
            <a:r>
              <a:rPr lang="en-US" altLang="ja-JP" sz="1600" dirty="0" smtClean="0"/>
              <a:t>)</a:t>
            </a:r>
            <a:endParaRPr lang="en-US" altLang="ja-JP" sz="1600" dirty="0" smtClean="0"/>
          </a:p>
          <a:p>
            <a:pPr>
              <a:lnSpc>
                <a:spcPct val="100000"/>
              </a:lnSpc>
            </a:pPr>
            <a:r>
              <a:rPr lang="en-US" altLang="ja-JP" sz="1600" dirty="0"/>
              <a:t> </a:t>
            </a:r>
            <a:r>
              <a:rPr lang="en-US" altLang="ja-JP" sz="1600" dirty="0" smtClean="0"/>
              <a:t>                   </a:t>
            </a:r>
            <a:r>
              <a:rPr lang="en-US" altLang="ja-JP" sz="1600" dirty="0" err="1" smtClean="0"/>
              <a:t>indexof</a:t>
            </a:r>
            <a:r>
              <a:rPr lang="en-US" altLang="ja-JP" sz="1600" dirty="0" smtClean="0"/>
              <a:t>(</a:t>
            </a:r>
            <a:r>
              <a:rPr lang="en-US" altLang="ja-JP" sz="1600" dirty="0" err="1" smtClean="0"/>
              <a:t>int</a:t>
            </a:r>
            <a:r>
              <a:rPr lang="en-US" altLang="ja-JP" sz="1600" dirty="0" smtClean="0"/>
              <a:t>, </a:t>
            </a:r>
            <a:r>
              <a:rPr lang="en-US" altLang="ja-JP" sz="1600" dirty="0" err="1" smtClean="0"/>
              <a:t>int</a:t>
            </a:r>
            <a:r>
              <a:rPr lang="en-US" altLang="ja-JP" sz="1600" dirty="0" smtClean="0"/>
              <a:t>)</a:t>
            </a:r>
            <a:endParaRPr lang="en-US" altLang="ja-JP" sz="1600" dirty="0" smtClean="0"/>
          </a:p>
          <a:p>
            <a:pPr>
              <a:lnSpc>
                <a:spcPct val="100000"/>
              </a:lnSpc>
            </a:pPr>
            <a:r>
              <a:rPr lang="en-US" altLang="ja-JP" sz="1600" dirty="0"/>
              <a:t> </a:t>
            </a:r>
            <a:r>
              <a:rPr lang="en-US" altLang="ja-JP" sz="1600" dirty="0" smtClean="0"/>
              <a:t>                   </a:t>
            </a:r>
            <a:r>
              <a:rPr lang="en-US" altLang="ja-JP" sz="1600" dirty="0" err="1" smtClean="0"/>
              <a:t>indexof</a:t>
            </a:r>
            <a:r>
              <a:rPr lang="en-US" altLang="ja-JP" sz="1600" dirty="0" smtClean="0"/>
              <a:t>(String)</a:t>
            </a:r>
            <a:endParaRPr lang="en-US" altLang="ja-JP" sz="1600" dirty="0" smtClean="0"/>
          </a:p>
          <a:p>
            <a:pPr>
              <a:lnSpc>
                <a:spcPct val="100000"/>
              </a:lnSpc>
            </a:pPr>
            <a:r>
              <a:rPr lang="en-US" altLang="ja-JP" sz="1600" dirty="0"/>
              <a:t> </a:t>
            </a:r>
            <a:r>
              <a:rPr lang="en-US" altLang="ja-JP" sz="1600" dirty="0" smtClean="0"/>
              <a:t>                   </a:t>
            </a:r>
            <a:r>
              <a:rPr lang="en-US" altLang="ja-JP" sz="1600" dirty="0" err="1" smtClean="0"/>
              <a:t>indexof</a:t>
            </a:r>
            <a:r>
              <a:rPr lang="en-US" altLang="ja-JP" sz="1600" dirty="0" smtClean="0"/>
              <a:t>(string, </a:t>
            </a:r>
            <a:r>
              <a:rPr lang="en-US" altLang="ja-JP" sz="1600" dirty="0" err="1" smtClean="0"/>
              <a:t>int</a:t>
            </a:r>
            <a:r>
              <a:rPr lang="en-US" altLang="ja-JP" sz="1600" dirty="0" smtClean="0"/>
              <a:t>)</a:t>
            </a:r>
            <a:endParaRPr lang="en-US" altLang="ja-JP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2356258" y="551994"/>
            <a:ext cx="7358110" cy="1756640"/>
          </a:xfrm>
        </p:spPr>
        <p:txBody>
          <a:bodyPr>
            <a:normAutofit/>
          </a:bodyPr>
          <a:lstStyle/>
          <a:p>
            <a:r>
              <a:rPr lang="ja-JP" altLang="en-US" sz="6000" dirty="0" smtClean="0"/>
              <a:t>インスタンス</a:t>
            </a:r>
            <a:endParaRPr lang="ja-JP" altLang="en-US" sz="6000" dirty="0"/>
          </a:p>
        </p:txBody>
      </p:sp>
      <p:sp>
        <p:nvSpPr>
          <p:cNvPr id="4" name="サブタイトル 2"/>
          <p:cNvSpPr>
            <a:spLocks noGrp="1"/>
          </p:cNvSpPr>
          <p:nvPr>
            <p:ph type="subTitle" idx="1"/>
          </p:nvPr>
        </p:nvSpPr>
        <p:spPr>
          <a:xfrm>
            <a:off x="3295461" y="2879002"/>
            <a:ext cx="7065560" cy="2598344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sz="1600" dirty="0" smtClean="0"/>
              <a:t>コンストラクタより</a:t>
            </a:r>
            <a:r>
              <a:rPr lang="en-US" altLang="ja-JP" sz="1600" dirty="0" smtClean="0"/>
              <a:t>CREATE</a:t>
            </a:r>
            <a:r>
              <a:rPr lang="ja-JP" altLang="en-US" sz="1600" dirty="0" smtClean="0"/>
              <a:t>する</a:t>
            </a:r>
            <a:endParaRPr lang="en-US" altLang="ja-JP" sz="1600" dirty="0" smtClean="0"/>
          </a:p>
          <a:p>
            <a:pPr>
              <a:lnSpc>
                <a:spcPct val="100000"/>
              </a:lnSpc>
            </a:pPr>
            <a:endParaRPr lang="en-US" altLang="ja-JP" sz="1600" dirty="0"/>
          </a:p>
          <a:p>
            <a:pPr>
              <a:lnSpc>
                <a:spcPct val="100000"/>
              </a:lnSpc>
            </a:pPr>
            <a:endParaRPr lang="en-US" altLang="ja-JP" sz="1600" dirty="0" smtClean="0"/>
          </a:p>
          <a:p>
            <a:pPr>
              <a:lnSpc>
                <a:spcPct val="100000"/>
              </a:lnSpc>
            </a:pPr>
            <a:endParaRPr lang="en-US" altLang="ja-JP" sz="16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564" y="3430587"/>
            <a:ext cx="2674938" cy="173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5" y="3232150"/>
            <a:ext cx="571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3384550"/>
            <a:ext cx="571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3536950"/>
            <a:ext cx="571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3689350"/>
            <a:ext cx="571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841750"/>
            <a:ext cx="571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3994150"/>
            <a:ext cx="571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4146550"/>
            <a:ext cx="571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4298950"/>
            <a:ext cx="571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4451350"/>
            <a:ext cx="571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4603750"/>
            <a:ext cx="571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5" y="4756150"/>
            <a:ext cx="571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4908550"/>
            <a:ext cx="571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5060950"/>
            <a:ext cx="571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1876424" y="860078"/>
            <a:ext cx="8791575" cy="849737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コンストラクタ</a:t>
            </a:r>
            <a:endParaRPr lang="ja-JP" altLang="en-US" dirty="0"/>
          </a:p>
        </p:txBody>
      </p:sp>
      <p:sp>
        <p:nvSpPr>
          <p:cNvPr id="4" name="サブタイトル 2"/>
          <p:cNvSpPr>
            <a:spLocks noGrp="1"/>
          </p:cNvSpPr>
          <p:nvPr>
            <p:ph type="subTitle" idx="1"/>
          </p:nvPr>
        </p:nvSpPr>
        <p:spPr>
          <a:xfrm>
            <a:off x="3666653" y="1991792"/>
            <a:ext cx="6694368" cy="4137404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sz="1600" dirty="0" smtClean="0"/>
              <a:t>・クラス名と一緒</a:t>
            </a:r>
            <a:endParaRPr lang="en-US" altLang="ja-JP" sz="1600" dirty="0" smtClean="0"/>
          </a:p>
          <a:p>
            <a:pPr>
              <a:lnSpc>
                <a:spcPct val="100000"/>
              </a:lnSpc>
            </a:pPr>
            <a:endParaRPr lang="en-US" altLang="ja-JP" sz="1600" dirty="0"/>
          </a:p>
          <a:p>
            <a:pPr>
              <a:lnSpc>
                <a:spcPct val="100000"/>
              </a:lnSpc>
            </a:pPr>
            <a:r>
              <a:rPr lang="ja-JP" altLang="en-US" sz="1600" dirty="0" smtClean="0"/>
              <a:t>・一つクラスに対して、一つ以上のコンストラクタを持つ</a:t>
            </a:r>
            <a:endParaRPr lang="en-US" altLang="ja-JP" sz="1600" dirty="0" smtClean="0"/>
          </a:p>
          <a:p>
            <a:pPr>
              <a:lnSpc>
                <a:spcPct val="100000"/>
              </a:lnSpc>
            </a:pPr>
            <a:endParaRPr lang="en-US" altLang="ja-JP" sz="1600" dirty="0"/>
          </a:p>
          <a:p>
            <a:pPr>
              <a:lnSpc>
                <a:spcPct val="100000"/>
              </a:lnSpc>
            </a:pPr>
            <a:r>
              <a:rPr lang="ja-JP" altLang="en-US" sz="1600" dirty="0" smtClean="0"/>
              <a:t>・戻り値なし</a:t>
            </a:r>
            <a:endParaRPr lang="en-US" altLang="ja-JP" sz="1600" dirty="0" smtClean="0"/>
          </a:p>
          <a:p>
            <a:pPr>
              <a:lnSpc>
                <a:spcPct val="100000"/>
              </a:lnSpc>
            </a:pPr>
            <a:endParaRPr lang="en-US" altLang="ja-JP" sz="1600" dirty="0"/>
          </a:p>
          <a:p>
            <a:pPr>
              <a:lnSpc>
                <a:spcPct val="100000"/>
              </a:lnSpc>
            </a:pPr>
            <a:r>
              <a:rPr lang="ja-JP" altLang="en-US" sz="1600" dirty="0" smtClean="0"/>
              <a:t>・</a:t>
            </a:r>
            <a:r>
              <a:rPr lang="en-US" altLang="ja-JP" sz="1600" dirty="0" smtClean="0"/>
              <a:t>NEW</a:t>
            </a:r>
            <a:r>
              <a:rPr lang="ja-JP" altLang="en-US" sz="1600" dirty="0" smtClean="0"/>
              <a:t>と一緒に利用</a:t>
            </a:r>
            <a:endParaRPr lang="en-US" altLang="ja-JP" sz="1600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043248" y="1249378"/>
            <a:ext cx="8924355" cy="1292382"/>
          </a:xfrm>
        </p:spPr>
        <p:txBody>
          <a:bodyPr anchor="b">
            <a:normAutofit/>
          </a:bodyPr>
          <a:lstStyle/>
          <a:p>
            <a:r>
              <a:rPr kumimoji="1" lang="ja-JP" altLang="en-US" sz="8000" dirty="0" smtClean="0">
                <a:solidFill>
                  <a:srgbClr val="FFFFFF"/>
                </a:solidFill>
              </a:rPr>
              <a:t>インスタンス特徴</a:t>
            </a:r>
            <a:endParaRPr kumimoji="1" lang="ja-JP" altLang="en-US" sz="8000" dirty="0">
              <a:solidFill>
                <a:srgbClr val="FFFFFF"/>
              </a:solidFill>
            </a:endParaRPr>
          </a:p>
        </p:txBody>
      </p:sp>
      <p:sp>
        <p:nvSpPr>
          <p:cNvPr id="5" name="サブタイトル 2"/>
          <p:cNvSpPr>
            <a:spLocks noGrp="1"/>
          </p:cNvSpPr>
          <p:nvPr>
            <p:ph type="subTitle" idx="1"/>
          </p:nvPr>
        </p:nvSpPr>
        <p:spPr>
          <a:xfrm>
            <a:off x="3684760" y="3322622"/>
            <a:ext cx="6694368" cy="2199992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dirty="0" smtClean="0"/>
              <a:t>インスタンスの</a:t>
            </a:r>
            <a:r>
              <a:rPr lang="en-US" altLang="ja-JP" sz="1800" dirty="0" smtClean="0"/>
              <a:t>Behavior</a:t>
            </a:r>
            <a:endParaRPr lang="en-US" altLang="ja-JP" sz="1800" dirty="0" smtClean="0"/>
          </a:p>
          <a:p>
            <a:pPr>
              <a:lnSpc>
                <a:spcPct val="100000"/>
              </a:lnSpc>
            </a:pPr>
            <a:r>
              <a:rPr lang="ja-JP" altLang="en-US" sz="1800" dirty="0" smtClean="0"/>
              <a:t>インスタンスの</a:t>
            </a:r>
            <a:r>
              <a:rPr lang="en-US" altLang="ja-JP" sz="1800" dirty="0" smtClean="0"/>
              <a:t>State</a:t>
            </a:r>
            <a:endParaRPr lang="en-US" altLang="ja-JP" sz="1800" dirty="0" smtClean="0"/>
          </a:p>
          <a:p>
            <a:pPr>
              <a:lnSpc>
                <a:spcPct val="100000"/>
              </a:lnSpc>
            </a:pPr>
            <a:r>
              <a:rPr lang="ja-JP" altLang="en-US" sz="1800" dirty="0" smtClean="0"/>
              <a:t>インスタンスの</a:t>
            </a:r>
            <a:r>
              <a:rPr lang="en-US" altLang="ja-JP" sz="1800" dirty="0" smtClean="0"/>
              <a:t>Identify</a:t>
            </a:r>
            <a:endParaRPr lang="en-US" altLang="ja-JP" sz="1800" dirty="0" smtClean="0"/>
          </a:p>
          <a:p>
            <a:pPr>
              <a:lnSpc>
                <a:spcPct val="100000"/>
              </a:lnSpc>
            </a:pPr>
            <a:r>
              <a:rPr lang="ja-JP" altLang="en-US" sz="1800" dirty="0"/>
              <a:t>　</a:t>
            </a:r>
            <a:r>
              <a:rPr lang="ja-JP" altLang="en-US" sz="1800" dirty="0" smtClean="0"/>
              <a:t>（</a:t>
            </a:r>
            <a:r>
              <a:rPr lang="ja-JP" altLang="en-US" sz="1800" dirty="0" smtClean="0"/>
              <a:t>同じクラスから生成したインスタンスの識別）</a:t>
            </a:r>
            <a:endParaRPr lang="en-US" altLang="ja-JP" sz="1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2202349" y="1058988"/>
            <a:ext cx="6570459" cy="706437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クラスメンバーの初期化</a:t>
            </a:r>
            <a:endParaRPr lang="ja-JP" altLang="en-US" dirty="0"/>
          </a:p>
        </p:txBody>
      </p:sp>
      <p:sp>
        <p:nvSpPr>
          <p:cNvPr id="4" name="サブタイトル 2"/>
          <p:cNvSpPr>
            <a:spLocks noGrp="1"/>
          </p:cNvSpPr>
          <p:nvPr>
            <p:ph type="subTitle" idx="1"/>
          </p:nvPr>
        </p:nvSpPr>
        <p:spPr>
          <a:xfrm>
            <a:off x="3666653" y="1991792"/>
            <a:ext cx="6694368" cy="4137404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ja-JP" altLang="en-US" sz="1600" dirty="0" smtClean="0"/>
              <a:t>・新しいインスタンスとして作成</a:t>
            </a:r>
            <a:endParaRPr lang="en-US" altLang="ja-JP" sz="1600" dirty="0" smtClean="0"/>
          </a:p>
          <a:p>
            <a:pPr>
              <a:lnSpc>
                <a:spcPct val="100000"/>
              </a:lnSpc>
            </a:pPr>
            <a:r>
              <a:rPr lang="ja-JP" altLang="en-US" sz="1600" dirty="0"/>
              <a:t>　</a:t>
            </a:r>
            <a:endParaRPr lang="en-US" altLang="ja-JP" sz="1600" dirty="0" smtClean="0"/>
          </a:p>
          <a:p>
            <a:pPr>
              <a:lnSpc>
                <a:spcPct val="100000"/>
              </a:lnSpc>
            </a:pPr>
            <a:endParaRPr lang="en-US" altLang="ja-JP" sz="1600" dirty="0" smtClean="0"/>
          </a:p>
          <a:p>
            <a:pPr>
              <a:lnSpc>
                <a:spcPct val="100000"/>
              </a:lnSpc>
            </a:pPr>
            <a:endParaRPr lang="en-US" altLang="ja-JP" sz="1600" dirty="0"/>
          </a:p>
          <a:p>
            <a:pPr>
              <a:lnSpc>
                <a:spcPct val="100000"/>
              </a:lnSpc>
            </a:pPr>
            <a:endParaRPr lang="en-US" altLang="ja-JP" sz="1600" dirty="0" smtClean="0"/>
          </a:p>
          <a:p>
            <a:pPr>
              <a:lnSpc>
                <a:spcPct val="100000"/>
              </a:lnSpc>
            </a:pPr>
            <a:r>
              <a:rPr lang="ja-JP" altLang="en-US" sz="1600" dirty="0" smtClean="0"/>
              <a:t>・既存なインスタンスを参照し</a:t>
            </a:r>
            <a:endParaRPr lang="en-US" altLang="ja-JP" sz="1600" dirty="0" smtClean="0"/>
          </a:p>
          <a:p>
            <a:pPr>
              <a:lnSpc>
                <a:spcPct val="100000"/>
              </a:lnSpc>
            </a:pPr>
            <a:endParaRPr lang="en-US" altLang="ja-JP" sz="1600" dirty="0"/>
          </a:p>
          <a:p>
            <a:pPr>
              <a:lnSpc>
                <a:spcPct val="100000"/>
              </a:lnSpc>
            </a:pPr>
            <a:endParaRPr lang="en-US" altLang="ja-JP" sz="1600" dirty="0" smtClean="0"/>
          </a:p>
          <a:p>
            <a:pPr>
              <a:lnSpc>
                <a:spcPct val="100000"/>
              </a:lnSpc>
            </a:pPr>
            <a:endParaRPr lang="en-US" altLang="ja-JP" sz="1600" dirty="0"/>
          </a:p>
          <a:p>
            <a:pPr>
              <a:lnSpc>
                <a:spcPct val="100000"/>
              </a:lnSpc>
            </a:pPr>
            <a:r>
              <a:rPr lang="ja-JP" altLang="en-US" sz="1600" dirty="0" smtClean="0"/>
              <a:t>・すべては参照</a:t>
            </a:r>
            <a:endParaRPr lang="en-US" altLang="ja-JP" sz="1600" dirty="0" smtClean="0"/>
          </a:p>
          <a:p>
            <a:pPr>
              <a:lnSpc>
                <a:spcPct val="100000"/>
              </a:lnSpc>
            </a:pPr>
            <a:r>
              <a:rPr lang="ja-JP" altLang="en-US" sz="1600" dirty="0"/>
              <a:t>　</a:t>
            </a:r>
            <a:r>
              <a:rPr lang="en-US" altLang="ja-JP" sz="1600" dirty="0" smtClean="0"/>
              <a:t>NEW(</a:t>
            </a:r>
            <a:r>
              <a:rPr lang="ja-JP" altLang="en-US" sz="1600" dirty="0" smtClean="0"/>
              <a:t>作成→参照</a:t>
            </a:r>
            <a:r>
              <a:rPr lang="en-US" altLang="ja-JP" sz="1600" dirty="0" smtClean="0"/>
              <a:t>)  NULL</a:t>
            </a:r>
            <a:r>
              <a:rPr lang="ja-JP" altLang="en-US" sz="1600" dirty="0" smtClean="0"/>
              <a:t>（参照削除）</a:t>
            </a:r>
            <a:endParaRPr lang="en-US" altLang="ja-JP" sz="1600" dirty="0" smtClean="0"/>
          </a:p>
          <a:p>
            <a:pPr>
              <a:lnSpc>
                <a:spcPct val="100000"/>
              </a:lnSpc>
            </a:pPr>
            <a:r>
              <a:rPr lang="ja-JP" altLang="en-US" sz="1600" dirty="0"/>
              <a:t>　</a:t>
            </a:r>
            <a:r>
              <a:rPr lang="en-US" altLang="ja-JP" sz="1600" dirty="0" smtClean="0"/>
              <a:t>Clone</a:t>
            </a:r>
            <a:endParaRPr lang="en-US" altLang="ja-JP" sz="1600" dirty="0" smtClean="0"/>
          </a:p>
        </p:txBody>
      </p:sp>
      <p:sp>
        <p:nvSpPr>
          <p:cNvPr id="2" name="正方形/長方形 1"/>
          <p:cNvSpPr/>
          <p:nvPr/>
        </p:nvSpPr>
        <p:spPr>
          <a:xfrm>
            <a:off x="4282289" y="2679856"/>
            <a:ext cx="1186004" cy="289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ローチャート : 代替処理 2"/>
          <p:cNvSpPr/>
          <p:nvPr/>
        </p:nvSpPr>
        <p:spPr>
          <a:xfrm>
            <a:off x="6681458" y="2652695"/>
            <a:ext cx="1765426" cy="108641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インスタンス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>
            <a:stCxn id="2" idx="3"/>
          </p:cNvCxnSpPr>
          <p:nvPr/>
        </p:nvCxnSpPr>
        <p:spPr>
          <a:xfrm>
            <a:off x="5468293" y="2824712"/>
            <a:ext cx="12131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4282289" y="4309480"/>
            <a:ext cx="1186004" cy="289711"/>
          </a:xfrm>
          <a:prstGeom prst="rect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ローチャート : 代替処理 11"/>
          <p:cNvSpPr/>
          <p:nvPr/>
        </p:nvSpPr>
        <p:spPr>
          <a:xfrm>
            <a:off x="6681458" y="4282319"/>
            <a:ext cx="1765426" cy="1086416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インスタンス</a:t>
            </a:r>
            <a:endParaRPr kumimoji="1" lang="ja-JP" altLang="en-US" dirty="0"/>
          </a:p>
        </p:txBody>
      </p:sp>
      <p:cxnSp>
        <p:nvCxnSpPr>
          <p:cNvPr id="13" name="直線矢印コネクタ 12"/>
          <p:cNvCxnSpPr>
            <a:stCxn id="11" idx="3"/>
          </p:cNvCxnSpPr>
          <p:nvPr/>
        </p:nvCxnSpPr>
        <p:spPr>
          <a:xfrm>
            <a:off x="5468293" y="4454336"/>
            <a:ext cx="1213165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4282289" y="4780260"/>
            <a:ext cx="1186004" cy="289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>
            <a:stCxn id="14" idx="3"/>
          </p:cNvCxnSpPr>
          <p:nvPr/>
        </p:nvCxnSpPr>
        <p:spPr>
          <a:xfrm>
            <a:off x="5468293" y="4925116"/>
            <a:ext cx="12131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2202349" y="1058988"/>
            <a:ext cx="6570459" cy="706437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インスタンス作成時</a:t>
            </a:r>
            <a:endParaRPr lang="ja-JP" altLang="en-US" dirty="0"/>
          </a:p>
        </p:txBody>
      </p:sp>
      <p:sp>
        <p:nvSpPr>
          <p:cNvPr id="4" name="サブタイトル 2"/>
          <p:cNvSpPr>
            <a:spLocks noGrp="1"/>
          </p:cNvSpPr>
          <p:nvPr>
            <p:ph type="subTitle" idx="1"/>
          </p:nvPr>
        </p:nvSpPr>
        <p:spPr>
          <a:xfrm>
            <a:off x="3666653" y="1991792"/>
            <a:ext cx="6694368" cy="4137404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sz="1600" dirty="0" smtClean="0"/>
              <a:t>・フィールド初期化</a:t>
            </a:r>
            <a:endParaRPr lang="en-US" altLang="ja-JP" sz="1600" dirty="0" smtClean="0"/>
          </a:p>
          <a:p>
            <a:pPr>
              <a:lnSpc>
                <a:spcPct val="100000"/>
              </a:lnSpc>
            </a:pPr>
            <a:r>
              <a:rPr lang="ja-JP" altLang="en-US" sz="1600" dirty="0"/>
              <a:t>　</a:t>
            </a:r>
            <a:r>
              <a:rPr lang="ja-JP" altLang="en-US" sz="1600" dirty="0" smtClean="0"/>
              <a:t>基本型：初期化</a:t>
            </a:r>
            <a:endParaRPr lang="en-US" altLang="ja-JP" sz="1600" dirty="0" smtClean="0"/>
          </a:p>
          <a:p>
            <a:pPr>
              <a:lnSpc>
                <a:spcPct val="100000"/>
              </a:lnSpc>
            </a:pPr>
            <a:r>
              <a:rPr lang="ja-JP" altLang="en-US" sz="1600" dirty="0"/>
              <a:t>　</a:t>
            </a:r>
            <a:r>
              <a:rPr lang="ja-JP" altLang="en-US" sz="1600" dirty="0" smtClean="0"/>
              <a:t>参照型：</a:t>
            </a:r>
            <a:r>
              <a:rPr lang="en-US" altLang="ja-JP" sz="1600" dirty="0" smtClean="0"/>
              <a:t>null</a:t>
            </a:r>
            <a:endParaRPr lang="en-US" altLang="ja-JP" sz="1600" dirty="0" smtClean="0"/>
          </a:p>
          <a:p>
            <a:pPr>
              <a:lnSpc>
                <a:spcPct val="100000"/>
              </a:lnSpc>
            </a:pPr>
            <a:r>
              <a:rPr lang="ja-JP" altLang="en-US" sz="1600" dirty="0"/>
              <a:t>　</a:t>
            </a:r>
            <a:r>
              <a:rPr lang="ja-JP" altLang="en-US" sz="1600" dirty="0" smtClean="0"/>
              <a:t>　よく見かけるソース</a:t>
            </a:r>
            <a:endParaRPr lang="en-US" altLang="ja-JP" sz="1600" dirty="0" smtClean="0"/>
          </a:p>
          <a:p>
            <a:pPr>
              <a:lnSpc>
                <a:spcPct val="100000"/>
              </a:lnSpc>
            </a:pPr>
            <a:r>
              <a:rPr lang="ja-JP" altLang="en-US" sz="1600" dirty="0" smtClean="0"/>
              <a:t>　　　</a:t>
            </a:r>
            <a:r>
              <a:rPr lang="ja-JP" altLang="en-US" sz="1600" dirty="0"/>
              <a:t>　</a:t>
            </a:r>
            <a:r>
              <a:rPr lang="en-US" altLang="ja-JP" sz="1600" dirty="0" smtClean="0"/>
              <a:t>private string </a:t>
            </a:r>
            <a:r>
              <a:rPr lang="en-US" altLang="ja-JP" sz="1600" dirty="0" err="1" smtClean="0"/>
              <a:t>abc</a:t>
            </a:r>
            <a:r>
              <a:rPr lang="en-US" altLang="ja-JP" sz="1600" dirty="0" smtClean="0"/>
              <a:t> = null</a:t>
            </a:r>
            <a:endParaRPr lang="en-US" altLang="ja-JP" sz="1600" dirty="0" smtClean="0"/>
          </a:p>
          <a:p>
            <a:pPr>
              <a:lnSpc>
                <a:spcPct val="100000"/>
              </a:lnSpc>
            </a:pPr>
            <a:r>
              <a:rPr lang="ja-JP" altLang="en-US" sz="1600" dirty="0"/>
              <a:t>　</a:t>
            </a:r>
            <a:r>
              <a:rPr lang="ja-JP" altLang="en-US" sz="1600" dirty="0" smtClean="0"/>
              <a:t>　　　</a:t>
            </a:r>
            <a:r>
              <a:rPr lang="en-US" altLang="ja-JP" sz="1600" dirty="0" smtClean="0"/>
              <a:t>private </a:t>
            </a:r>
            <a:r>
              <a:rPr lang="en-US" altLang="ja-JP" sz="1600" dirty="0" err="1" smtClean="0"/>
              <a:t>int</a:t>
            </a:r>
            <a:r>
              <a:rPr lang="en-US" altLang="ja-JP" sz="1600" dirty="0" smtClean="0"/>
              <a:t> </a:t>
            </a:r>
            <a:r>
              <a:rPr lang="en-US" altLang="ja-JP" sz="1600" dirty="0" err="1" smtClean="0"/>
              <a:t>cde</a:t>
            </a:r>
            <a:r>
              <a:rPr lang="en-US" altLang="ja-JP" sz="1600" dirty="0" smtClean="0"/>
              <a:t> = 0;</a:t>
            </a:r>
            <a:endParaRPr lang="en-US" altLang="ja-JP" sz="1600" dirty="0" smtClean="0"/>
          </a:p>
          <a:p>
            <a:pPr>
              <a:lnSpc>
                <a:spcPct val="100000"/>
              </a:lnSpc>
            </a:pPr>
            <a:r>
              <a:rPr lang="en-US" altLang="ja-JP" sz="1600" dirty="0"/>
              <a:t> </a:t>
            </a:r>
            <a:r>
              <a:rPr lang="en-US" altLang="ja-JP" sz="1600" dirty="0" smtClean="0"/>
              <a:t>         </a:t>
            </a:r>
            <a:r>
              <a:rPr lang="ja-JP" altLang="en-US" sz="1600" dirty="0" smtClean="0"/>
              <a:t>いいかどうか？</a:t>
            </a:r>
            <a:endParaRPr lang="en-US" altLang="ja-JP" sz="1600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2202349" y="1058988"/>
            <a:ext cx="6570459" cy="706437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インスタンス作成時</a:t>
            </a:r>
            <a:endParaRPr lang="ja-JP" altLang="en-US" dirty="0"/>
          </a:p>
        </p:txBody>
      </p:sp>
      <p:sp>
        <p:nvSpPr>
          <p:cNvPr id="4" name="サブタイトル 2"/>
          <p:cNvSpPr>
            <a:spLocks noGrp="1"/>
          </p:cNvSpPr>
          <p:nvPr>
            <p:ph type="subTitle" idx="1"/>
          </p:nvPr>
        </p:nvSpPr>
        <p:spPr>
          <a:xfrm>
            <a:off x="3666653" y="1991792"/>
            <a:ext cx="6694368" cy="4137404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sz="1600" dirty="0" smtClean="0"/>
              <a:t>・フィールド初期化</a:t>
            </a:r>
            <a:endParaRPr lang="en-US" altLang="ja-JP" sz="1600" dirty="0" smtClean="0"/>
          </a:p>
          <a:p>
            <a:pPr>
              <a:lnSpc>
                <a:spcPct val="100000"/>
              </a:lnSpc>
            </a:pPr>
            <a:r>
              <a:rPr lang="ja-JP" altLang="en-US" sz="1600" dirty="0"/>
              <a:t>　</a:t>
            </a:r>
            <a:r>
              <a:rPr lang="ja-JP" altLang="en-US" sz="1600" dirty="0" smtClean="0"/>
              <a:t>初期値設定がある場合は、初期処理になる</a:t>
            </a:r>
            <a:endParaRPr lang="en-US" altLang="ja-JP" sz="1600" dirty="0" smtClean="0"/>
          </a:p>
          <a:p>
            <a:pPr>
              <a:lnSpc>
                <a:spcPct val="100000"/>
              </a:lnSpc>
            </a:pPr>
            <a:r>
              <a:rPr lang="ja-JP" altLang="en-US" sz="1600" dirty="0"/>
              <a:t>　</a:t>
            </a:r>
            <a:r>
              <a:rPr lang="ja-JP" altLang="en-US" sz="1600" dirty="0" smtClean="0"/>
              <a:t>例：　</a:t>
            </a:r>
            <a:r>
              <a:rPr lang="en-US" altLang="ja-JP" sz="1600" dirty="0" smtClean="0"/>
              <a:t>private string xxx = </a:t>
            </a:r>
            <a:r>
              <a:rPr lang="en-US" altLang="ja-JP" sz="1600" dirty="0" err="1" smtClean="0"/>
              <a:t>Constants.C</a:t>
            </a:r>
            <a:r>
              <a:rPr lang="en-US" altLang="ja-JP" sz="1600" dirty="0" smtClean="0"/>
              <a:t>_**_**</a:t>
            </a:r>
            <a:endParaRPr lang="en-US" altLang="ja-JP" sz="1600" dirty="0" smtClean="0"/>
          </a:p>
          <a:p>
            <a:pPr>
              <a:lnSpc>
                <a:spcPct val="100000"/>
              </a:lnSpc>
            </a:pPr>
            <a:endParaRPr lang="en-US" altLang="ja-JP" sz="1600" dirty="0"/>
          </a:p>
          <a:p>
            <a:pPr>
              <a:lnSpc>
                <a:spcPct val="100000"/>
              </a:lnSpc>
            </a:pPr>
            <a:r>
              <a:rPr lang="ja-JP" altLang="en-US" sz="1600" dirty="0" smtClean="0"/>
              <a:t>・初期化ブロック</a:t>
            </a:r>
            <a:endParaRPr lang="en-US" altLang="ja-JP" sz="1600" dirty="0" smtClean="0"/>
          </a:p>
          <a:p>
            <a:pPr>
              <a:lnSpc>
                <a:spcPct val="100000"/>
              </a:lnSpc>
            </a:pPr>
            <a:r>
              <a:rPr lang="ja-JP" altLang="en-US" sz="1600" dirty="0"/>
              <a:t>　</a:t>
            </a:r>
            <a:r>
              <a:rPr lang="ja-JP" altLang="en-US" sz="1600" dirty="0" smtClean="0"/>
              <a:t>・</a:t>
            </a:r>
            <a:r>
              <a:rPr lang="en-US" altLang="ja-JP" sz="1600" dirty="0" smtClean="0"/>
              <a:t>Static</a:t>
            </a:r>
            <a:r>
              <a:rPr lang="ja-JP" altLang="en-US" sz="1600" dirty="0" smtClean="0"/>
              <a:t>｛</a:t>
            </a:r>
            <a:endParaRPr lang="en-US" altLang="ja-JP" sz="1600" dirty="0" smtClean="0"/>
          </a:p>
          <a:p>
            <a:pPr>
              <a:lnSpc>
                <a:spcPct val="100000"/>
              </a:lnSpc>
            </a:pPr>
            <a:r>
              <a:rPr lang="ja-JP" altLang="en-US" sz="1600" dirty="0"/>
              <a:t>　</a:t>
            </a:r>
            <a:r>
              <a:rPr lang="ja-JP" altLang="en-US" sz="1600" dirty="0" smtClean="0"/>
              <a:t>　｝</a:t>
            </a:r>
            <a:endParaRPr lang="en-US" altLang="ja-JP" sz="1600" dirty="0" smtClean="0"/>
          </a:p>
          <a:p>
            <a:pPr>
              <a:lnSpc>
                <a:spcPct val="100000"/>
              </a:lnSpc>
            </a:pPr>
            <a:endParaRPr lang="en-US" altLang="ja-JP" sz="1600" dirty="0"/>
          </a:p>
          <a:p>
            <a:pPr>
              <a:lnSpc>
                <a:spcPct val="100000"/>
              </a:lnSpc>
            </a:pPr>
            <a:r>
              <a:rPr lang="ja-JP" altLang="en-US" sz="1600" dirty="0" smtClean="0"/>
              <a:t>・｛</a:t>
            </a:r>
            <a:endParaRPr lang="en-US" altLang="ja-JP" sz="1600" dirty="0" smtClean="0"/>
          </a:p>
          <a:p>
            <a:pPr>
              <a:lnSpc>
                <a:spcPct val="100000"/>
              </a:lnSpc>
            </a:pPr>
            <a:r>
              <a:rPr lang="ja-JP" altLang="en-US" sz="1600" dirty="0"/>
              <a:t>　</a:t>
            </a:r>
            <a:r>
              <a:rPr lang="ja-JP" altLang="en-US" sz="1600" dirty="0" smtClean="0"/>
              <a:t>｝</a:t>
            </a:r>
            <a:endParaRPr lang="en-US" altLang="ja-JP" sz="1600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1966959" y="1113577"/>
            <a:ext cx="8791575" cy="1041149"/>
          </a:xfrm>
        </p:spPr>
        <p:txBody>
          <a:bodyPr>
            <a:normAutofit/>
          </a:bodyPr>
          <a:lstStyle/>
          <a:p>
            <a:r>
              <a:rPr lang="ja-JP" altLang="en-US" sz="5400" dirty="0" smtClean="0"/>
              <a:t>インスタンス：</a:t>
            </a:r>
            <a:r>
              <a:rPr lang="en-US" altLang="ja-JP" sz="5400" dirty="0" smtClean="0"/>
              <a:t>THIS</a:t>
            </a:r>
            <a:r>
              <a:rPr lang="ja-JP" altLang="en-US" sz="5400" dirty="0" smtClean="0"/>
              <a:t>キーワード</a:t>
            </a:r>
            <a:endParaRPr lang="ja-JP" altLang="en-US" sz="5400" dirty="0"/>
          </a:p>
        </p:txBody>
      </p:sp>
      <p:sp>
        <p:nvSpPr>
          <p:cNvPr id="4" name="サブタイトル 2"/>
          <p:cNvSpPr>
            <a:spLocks noGrp="1"/>
          </p:cNvSpPr>
          <p:nvPr>
            <p:ph type="subTitle" idx="1"/>
          </p:nvPr>
        </p:nvSpPr>
        <p:spPr>
          <a:xfrm>
            <a:off x="2335794" y="2417275"/>
            <a:ext cx="6694368" cy="189217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ja-JP" sz="1600" dirty="0"/>
              <a:t>This</a:t>
            </a:r>
            <a:r>
              <a:rPr lang="ja-JP" altLang="en-US" sz="1600" dirty="0"/>
              <a:t>とは、</a:t>
            </a:r>
            <a:r>
              <a:rPr lang="ja-JP" altLang="en-US" sz="1600" dirty="0"/>
              <a:t>自分自身のインスタンスを指す</a:t>
            </a:r>
            <a:r>
              <a:rPr lang="ja-JP" altLang="en-US" sz="1600" dirty="0" smtClean="0"/>
              <a:t>変数</a:t>
            </a:r>
            <a:endParaRPr lang="en-US" altLang="ja-JP" sz="1600" dirty="0" smtClean="0"/>
          </a:p>
          <a:p>
            <a:pPr>
              <a:lnSpc>
                <a:spcPct val="100000"/>
              </a:lnSpc>
            </a:pPr>
            <a:r>
              <a:rPr lang="en-US" altLang="ja-JP" sz="1600" dirty="0" smtClean="0"/>
              <a:t>THIS</a:t>
            </a:r>
            <a:r>
              <a:rPr lang="ja-JP" altLang="en-US" sz="1600" dirty="0" smtClean="0"/>
              <a:t>の使い方</a:t>
            </a:r>
            <a:endParaRPr lang="en-US" altLang="ja-JP" sz="1600" dirty="0" smtClean="0"/>
          </a:p>
          <a:p>
            <a:pPr>
              <a:lnSpc>
                <a:spcPct val="100000"/>
              </a:lnSpc>
            </a:pPr>
            <a:r>
              <a:rPr lang="ja-JP" altLang="en-US" sz="1600" dirty="0"/>
              <a:t>　</a:t>
            </a:r>
            <a:r>
              <a:rPr lang="ja-JP" altLang="en-US" sz="1600" dirty="0" smtClean="0"/>
              <a:t>・ローカル変数とフィールドの名称を同じにしたいとき</a:t>
            </a:r>
            <a:endParaRPr lang="en-US" altLang="ja-JP" sz="1600" dirty="0" smtClean="0"/>
          </a:p>
          <a:p>
            <a:pPr>
              <a:lnSpc>
                <a:spcPct val="100000"/>
              </a:lnSpc>
            </a:pPr>
            <a:r>
              <a:rPr lang="ja-JP" altLang="en-US" sz="1600" dirty="0"/>
              <a:t>　</a:t>
            </a:r>
            <a:r>
              <a:rPr lang="ja-JP" altLang="en-US" sz="1600" dirty="0" smtClean="0"/>
              <a:t>・自分自身のインスタンスをメソッドの戻り値としたいとき</a:t>
            </a:r>
            <a:endParaRPr lang="en-US" altLang="ja-JP" sz="1600" dirty="0" smtClean="0"/>
          </a:p>
          <a:p>
            <a:pPr>
              <a:lnSpc>
                <a:spcPct val="100000"/>
              </a:lnSpc>
            </a:pPr>
            <a:r>
              <a:rPr lang="ja-JP" altLang="en-US" sz="1600" dirty="0"/>
              <a:t>　　</a:t>
            </a:r>
            <a:r>
              <a:rPr lang="en-US" altLang="ja-JP" sz="1600" dirty="0" smtClean="0"/>
              <a:t>.</a:t>
            </a:r>
            <a:r>
              <a:rPr lang="en-US" altLang="ja-JP" sz="1600" dirty="0" err="1" smtClean="0"/>
              <a:t>getThis</a:t>
            </a:r>
            <a:r>
              <a:rPr lang="en-US" altLang="ja-JP" sz="1600" dirty="0" smtClean="0"/>
              <a:t>()</a:t>
            </a:r>
            <a:endParaRPr lang="en-US" altLang="ja-JP" sz="1600" dirty="0" smtClean="0"/>
          </a:p>
          <a:p>
            <a:pPr>
              <a:lnSpc>
                <a:spcPct val="100000"/>
              </a:lnSpc>
            </a:pPr>
            <a:endParaRPr lang="en-US" altLang="ja-JP" sz="1600" dirty="0"/>
          </a:p>
        </p:txBody>
      </p:sp>
      <p:sp>
        <p:nvSpPr>
          <p:cNvPr id="6" name="サブタイトル 2"/>
          <p:cNvSpPr txBox="1"/>
          <p:nvPr/>
        </p:nvSpPr>
        <p:spPr>
          <a:xfrm>
            <a:off x="2335794" y="4472412"/>
            <a:ext cx="6694368" cy="1892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1600" dirty="0" smtClean="0"/>
              <a:t>THIS</a:t>
            </a:r>
            <a:r>
              <a:rPr lang="ja-JP" altLang="en-US" sz="1600" dirty="0" smtClean="0"/>
              <a:t>使えないところ？</a:t>
            </a:r>
            <a:endParaRPr lang="en-US" altLang="ja-JP" sz="1600" dirty="0" smtClean="0"/>
          </a:p>
          <a:p>
            <a:pPr>
              <a:lnSpc>
                <a:spcPct val="100000"/>
              </a:lnSpc>
            </a:pPr>
            <a:r>
              <a:rPr lang="ja-JP" altLang="en-US" sz="1600" dirty="0"/>
              <a:t>　</a:t>
            </a:r>
            <a:r>
              <a:rPr lang="ja-JP" altLang="en-US" sz="1600" dirty="0" smtClean="0"/>
              <a:t>・クラススコープでは使えない</a:t>
            </a:r>
            <a:endParaRPr lang="en-US" altLang="ja-JP" sz="1600" dirty="0" smtClean="0"/>
          </a:p>
          <a:p>
            <a:pPr>
              <a:lnSpc>
                <a:spcPct val="100000"/>
              </a:lnSpc>
            </a:pPr>
            <a:r>
              <a:rPr lang="ja-JP" altLang="en-US" sz="1600" dirty="0"/>
              <a:t>　</a:t>
            </a:r>
            <a:r>
              <a:rPr lang="ja-JP" altLang="en-US" sz="1600" dirty="0" smtClean="0"/>
              <a:t>　</a:t>
            </a:r>
            <a:r>
              <a:rPr lang="en-US" altLang="ja-JP" sz="1600" dirty="0" smtClean="0"/>
              <a:t>static {this.***}</a:t>
            </a:r>
            <a:endParaRPr lang="en-US" altLang="ja-JP" sz="16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621872" y="3057231"/>
            <a:ext cx="8577263" cy="1713945"/>
          </a:xfrm>
        </p:spPr>
        <p:txBody>
          <a:bodyPr anchor="t">
            <a:normAutofit/>
          </a:bodyPr>
          <a:lstStyle/>
          <a:p>
            <a:r>
              <a:rPr lang="ja-JP" altLang="en-US" sz="2100" dirty="0" smtClean="0"/>
              <a:t>大変な作業をなくす</a:t>
            </a:r>
            <a:endParaRPr lang="en-US" altLang="ja-JP" sz="2100" dirty="0" smtClean="0"/>
          </a:p>
          <a:p>
            <a:r>
              <a:rPr lang="ja-JP" altLang="en-US" sz="2100" dirty="0"/>
              <a:t>　</a:t>
            </a:r>
            <a:r>
              <a:rPr lang="ja-JP" altLang="en-US" sz="2100" dirty="0" smtClean="0"/>
              <a:t>どうやって？次へ</a:t>
            </a:r>
            <a:endParaRPr lang="en-US" altLang="ja-JP" sz="2100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42836" y="1105352"/>
            <a:ext cx="8924355" cy="1330030"/>
          </a:xfrm>
        </p:spPr>
        <p:txBody>
          <a:bodyPr anchor="b">
            <a:normAutofit/>
          </a:bodyPr>
          <a:lstStyle/>
          <a:p>
            <a:r>
              <a:rPr kumimoji="1" lang="ja-JP" altLang="en-US" dirty="0" smtClean="0">
                <a:solidFill>
                  <a:srgbClr val="FFFFFF"/>
                </a:solidFill>
              </a:rPr>
              <a:t>なぜオブジェクト指向必要？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1939799" y="1041147"/>
            <a:ext cx="8791575" cy="1439503"/>
          </a:xfrm>
        </p:spPr>
        <p:txBody>
          <a:bodyPr>
            <a:normAutofit/>
          </a:bodyPr>
          <a:lstStyle/>
          <a:p>
            <a:r>
              <a:rPr lang="en-US" altLang="ja-JP" sz="5400" dirty="0" smtClean="0"/>
              <a:t>THIS</a:t>
            </a:r>
            <a:r>
              <a:rPr lang="ja-JP" altLang="en-US" sz="5400" dirty="0" smtClean="0"/>
              <a:t>（）</a:t>
            </a:r>
            <a:endParaRPr lang="ja-JP" altLang="en-US" sz="5400" dirty="0"/>
          </a:p>
        </p:txBody>
      </p:sp>
      <p:sp>
        <p:nvSpPr>
          <p:cNvPr id="4" name="サブタイトル 2"/>
          <p:cNvSpPr>
            <a:spLocks noGrp="1"/>
          </p:cNvSpPr>
          <p:nvPr>
            <p:ph type="subTitle" idx="1"/>
          </p:nvPr>
        </p:nvSpPr>
        <p:spPr>
          <a:xfrm>
            <a:off x="2335794" y="2417275"/>
            <a:ext cx="6694368" cy="353085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sz="1600" dirty="0"/>
              <a:t>自分</a:t>
            </a:r>
            <a:r>
              <a:rPr lang="ja-JP" altLang="en-US" sz="1600" dirty="0" smtClean="0"/>
              <a:t>自身のコンストラクタを呼び出すとき</a:t>
            </a:r>
            <a:endParaRPr lang="en-US" altLang="ja-JP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176" y="2499024"/>
            <a:ext cx="4068762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1939799" y="1041147"/>
            <a:ext cx="8791575" cy="1439503"/>
          </a:xfrm>
        </p:spPr>
        <p:txBody>
          <a:bodyPr>
            <a:normAutofit/>
          </a:bodyPr>
          <a:lstStyle/>
          <a:p>
            <a:r>
              <a:rPr lang="en-US" altLang="ja-JP" sz="5400" dirty="0" smtClean="0"/>
              <a:t>THIS</a:t>
            </a:r>
            <a:r>
              <a:rPr lang="ja-JP" altLang="en-US" sz="5400" dirty="0" smtClean="0"/>
              <a:t>レベルアップ１</a:t>
            </a:r>
            <a:endParaRPr lang="ja-JP" altLang="en-US" sz="5400" dirty="0"/>
          </a:p>
        </p:txBody>
      </p:sp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>
          <a:xfrm>
            <a:off x="1876424" y="2833735"/>
            <a:ext cx="8791575" cy="2424065"/>
          </a:xfrm>
        </p:spPr>
        <p:txBody>
          <a:bodyPr/>
          <a:lstStyle/>
          <a:p>
            <a:r>
              <a:rPr kumimoji="1" lang="ja-JP" altLang="en-US" dirty="0" smtClean="0"/>
              <a:t>インナークラスから外クラスのフィールドをアクセスしたいとき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160" y="3293308"/>
            <a:ext cx="6972300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1939799" y="1041147"/>
            <a:ext cx="8791575" cy="1439503"/>
          </a:xfrm>
        </p:spPr>
        <p:txBody>
          <a:bodyPr>
            <a:normAutofit/>
          </a:bodyPr>
          <a:lstStyle/>
          <a:p>
            <a:r>
              <a:rPr lang="en-US" altLang="ja-JP" sz="5400" dirty="0" smtClean="0"/>
              <a:t>Why</a:t>
            </a:r>
            <a:r>
              <a:rPr lang="ja-JP" altLang="en-US" sz="5400" dirty="0" smtClean="0"/>
              <a:t>インナークラス？</a:t>
            </a:r>
            <a:endParaRPr lang="ja-JP" altLang="en-US" sz="5400" dirty="0"/>
          </a:p>
        </p:txBody>
      </p:sp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>
          <a:xfrm>
            <a:off x="1876424" y="2833734"/>
            <a:ext cx="8791575" cy="3395049"/>
          </a:xfrm>
        </p:spPr>
        <p:txBody>
          <a:bodyPr>
            <a:normAutofit lnSpcReduction="10000"/>
          </a:bodyPr>
          <a:lstStyle/>
          <a:p>
            <a:r>
              <a:rPr lang="ja-JP" altLang="en-US" dirty="0"/>
              <a:t>内部</a:t>
            </a:r>
            <a:r>
              <a:rPr lang="ja-JP" altLang="en-US" dirty="0" smtClean="0"/>
              <a:t>しか使わない。そとに公開したくない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/>
              <a:t>もっと良い隠蔽</a:t>
            </a:r>
            <a:r>
              <a:rPr lang="en-US" altLang="ja-JP" dirty="0"/>
              <a:t>(</a:t>
            </a:r>
            <a:r>
              <a:rPr lang="ja-JP" altLang="en-US" dirty="0"/>
              <a:t>カプセル化</a:t>
            </a:r>
            <a:r>
              <a:rPr lang="en-US" altLang="ja-JP" dirty="0"/>
              <a:t>)</a:t>
            </a:r>
            <a:r>
              <a:rPr lang="ja-JP" altLang="en-US" dirty="0" err="1"/>
              <a:t>を提</a:t>
            </a:r>
            <a:r>
              <a:rPr lang="ja-JP" altLang="en-US" dirty="0" smtClean="0"/>
              <a:t>供する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例：　ＣＯＷ　ＣＯＷＬＥＧ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インナークラスの修飾子</a:t>
            </a:r>
            <a:endParaRPr lang="en-US" altLang="ja-JP" dirty="0" smtClean="0"/>
          </a:p>
          <a:p>
            <a:endParaRPr kumimoji="1" lang="ja-JP" alt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404" y="4094367"/>
            <a:ext cx="3413267" cy="244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7758821" y="5241956"/>
            <a:ext cx="2055136" cy="12041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1939799" y="1041147"/>
            <a:ext cx="8791575" cy="1439503"/>
          </a:xfrm>
        </p:spPr>
        <p:txBody>
          <a:bodyPr>
            <a:normAutofit/>
          </a:bodyPr>
          <a:lstStyle/>
          <a:p>
            <a:r>
              <a:rPr lang="en-US" altLang="ja-JP" sz="5400" dirty="0" smtClean="0"/>
              <a:t>THIS</a:t>
            </a:r>
            <a:r>
              <a:rPr lang="ja-JP" altLang="en-US" sz="5400" dirty="0" smtClean="0"/>
              <a:t>レベルアップ２</a:t>
            </a:r>
            <a:endParaRPr lang="ja-JP" altLang="en-US" sz="5400" dirty="0"/>
          </a:p>
        </p:txBody>
      </p:sp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>
          <a:xfrm>
            <a:off x="1876424" y="2833735"/>
            <a:ext cx="8791575" cy="2424065"/>
          </a:xfrm>
        </p:spPr>
        <p:txBody>
          <a:bodyPr/>
          <a:lstStyle/>
          <a:p>
            <a:r>
              <a:rPr lang="en-US" altLang="ja-JP" dirty="0" smtClean="0"/>
              <a:t>Synchronized</a:t>
            </a:r>
            <a:r>
              <a:rPr lang="ja-JP" altLang="en-US" dirty="0" smtClean="0"/>
              <a:t>（ＴＨＩＳ）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ＴＨＩＳオブジェクトのロックを取得した単一スレッドのみ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</a:t>
            </a:r>
            <a:r>
              <a:rPr kumimoji="1" lang="ja-JP" altLang="en-US" dirty="0" smtClean="0"/>
              <a:t>が実行できる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1032362"/>
          </a:xfrm>
        </p:spPr>
        <p:txBody>
          <a:bodyPr/>
          <a:lstStyle/>
          <a:p>
            <a:r>
              <a:rPr lang="ja-JP" altLang="en-US" dirty="0" smtClean="0"/>
              <a:t>アクセス以外の修飾子</a:t>
            </a:r>
            <a:endParaRPr lang="ja-JP" altLang="en-US" dirty="0"/>
          </a:p>
        </p:txBody>
      </p:sp>
      <p:sp>
        <p:nvSpPr>
          <p:cNvPr id="8" name="サブタイトル 1"/>
          <p:cNvSpPr>
            <a:spLocks noGrp="1"/>
          </p:cNvSpPr>
          <p:nvPr>
            <p:ph type="subTitle" idx="1"/>
          </p:nvPr>
        </p:nvSpPr>
        <p:spPr>
          <a:xfrm>
            <a:off x="2084654" y="2616452"/>
            <a:ext cx="8900656" cy="3621386"/>
          </a:xfrm>
        </p:spPr>
        <p:txBody>
          <a:bodyPr/>
          <a:lstStyle/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abstract</a:t>
            </a:r>
            <a:r>
              <a:rPr lang="en-US" altLang="ja-JP" dirty="0" smtClean="0"/>
              <a:t>	</a:t>
            </a:r>
            <a:r>
              <a:rPr lang="ja-JP" altLang="en-US" dirty="0" smtClean="0"/>
              <a:t>抽象クラス、抽象メソッド</a:t>
            </a:r>
            <a:endParaRPr lang="en-US" altLang="ja-JP" dirty="0" smtClean="0"/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STATIC</a:t>
            </a:r>
            <a:r>
              <a:rPr lang="en-US" altLang="ja-JP" dirty="0"/>
              <a:t>	</a:t>
            </a:r>
            <a:r>
              <a:rPr lang="en-US" altLang="ja-JP" dirty="0" smtClean="0"/>
              <a:t>	</a:t>
            </a:r>
            <a:r>
              <a:rPr lang="ja-JP" altLang="en-US" dirty="0" smtClean="0"/>
              <a:t>クラススコープ</a:t>
            </a:r>
            <a:endParaRPr lang="en-US" altLang="ja-JP" dirty="0" smtClean="0"/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FINAL		</a:t>
            </a:r>
            <a:r>
              <a:rPr lang="ja-JP" altLang="en-US" dirty="0" smtClean="0"/>
              <a:t>継承できずオーバーライドできないメンバー</a:t>
            </a:r>
            <a:endParaRPr lang="en-US" altLang="ja-JP" dirty="0" smtClean="0"/>
          </a:p>
          <a:p>
            <a:r>
              <a:rPr lang="en-US" altLang="ja-JP" dirty="0" smtClean="0"/>
              <a:t>		</a:t>
            </a:r>
            <a:r>
              <a:rPr lang="ja-JP" altLang="en-US" dirty="0" smtClean="0"/>
              <a:t>（次のスライド～）</a:t>
            </a:r>
            <a:endParaRPr lang="en-US" altLang="ja-JP" dirty="0" smtClean="0"/>
          </a:p>
          <a:p>
            <a:r>
              <a:rPr kumimoji="1" lang="ja-JP" altLang="en-US" dirty="0" smtClean="0"/>
              <a:t>・</a:t>
            </a:r>
            <a:r>
              <a:rPr kumimoji="1" lang="ja-JP" altLang="en-US" dirty="0" err="1" smtClean="0"/>
              <a:t>ｓ</a:t>
            </a:r>
            <a:r>
              <a:rPr kumimoji="1" lang="en-US" altLang="ja-JP" dirty="0" err="1" smtClean="0"/>
              <a:t>TRICTFp</a:t>
            </a:r>
            <a:r>
              <a:rPr kumimoji="1" lang="en-US" altLang="ja-JP" dirty="0" smtClean="0"/>
              <a:t>	CPU</a:t>
            </a:r>
            <a:r>
              <a:rPr kumimoji="1" lang="ja-JP" altLang="en-US" dirty="0" smtClean="0"/>
              <a:t>依存せず厳密に同じ演算結果</a:t>
            </a:r>
            <a:endParaRPr kumimoji="1" lang="en-US" altLang="ja-JP" dirty="0" smtClean="0"/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Transient</a:t>
            </a:r>
            <a:r>
              <a:rPr lang="en-US" altLang="ja-JP" dirty="0"/>
              <a:t>	</a:t>
            </a:r>
            <a:r>
              <a:rPr lang="ja-JP" altLang="en-US" dirty="0" smtClean="0"/>
              <a:t>直列化不可能</a:t>
            </a:r>
            <a:endParaRPr lang="en-US" altLang="ja-JP" dirty="0" smtClean="0"/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VOLATILE	</a:t>
            </a:r>
            <a:r>
              <a:rPr kumimoji="1" lang="ja-JP" altLang="en-US" dirty="0" smtClean="0"/>
              <a:t>マルチスレッドによるアクセス（スレッド単位にキャッシュしない）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1876424" y="1122362"/>
            <a:ext cx="8791575" cy="1387405"/>
          </a:xfrm>
        </p:spPr>
        <p:txBody>
          <a:bodyPr/>
          <a:lstStyle/>
          <a:p>
            <a:r>
              <a:rPr lang="ja-JP" altLang="en-US" dirty="0" smtClean="0"/>
              <a:t>定数定義</a:t>
            </a:r>
            <a:endParaRPr lang="ja-JP" altLang="en-US" dirty="0"/>
          </a:p>
        </p:txBody>
      </p:sp>
      <p:sp>
        <p:nvSpPr>
          <p:cNvPr id="7" name="サブタイトル 6"/>
          <p:cNvSpPr>
            <a:spLocks noGrp="1"/>
          </p:cNvSpPr>
          <p:nvPr>
            <p:ph type="subTitle" idx="1"/>
          </p:nvPr>
        </p:nvSpPr>
        <p:spPr>
          <a:xfrm>
            <a:off x="2485283" y="2743200"/>
            <a:ext cx="6350899" cy="434566"/>
          </a:xfrm>
        </p:spPr>
        <p:txBody>
          <a:bodyPr>
            <a:normAutofit lnSpcReduction="10000"/>
          </a:bodyPr>
          <a:lstStyle/>
          <a:p>
            <a:r>
              <a:rPr lang="ja-JP" altLang="en-US" dirty="0" smtClean="0"/>
              <a:t>定義方法は</a:t>
            </a:r>
            <a:r>
              <a:rPr lang="ja-JP" altLang="en-US" dirty="0"/>
              <a:t>？</a:t>
            </a:r>
            <a:endParaRPr lang="en-US" altLang="ja-JP" dirty="0"/>
          </a:p>
        </p:txBody>
      </p:sp>
      <p:sp>
        <p:nvSpPr>
          <p:cNvPr id="4" name="サブタイトル 6"/>
          <p:cNvSpPr txBox="1"/>
          <p:nvPr/>
        </p:nvSpPr>
        <p:spPr>
          <a:xfrm>
            <a:off x="2485283" y="3395050"/>
            <a:ext cx="6350899" cy="4345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Public static final ……</a:t>
            </a:r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1876424" y="1122362"/>
            <a:ext cx="8791575" cy="1387405"/>
          </a:xfrm>
        </p:spPr>
        <p:txBody>
          <a:bodyPr/>
          <a:lstStyle/>
          <a:p>
            <a:r>
              <a:rPr lang="ja-JP" altLang="en-US" dirty="0" smtClean="0"/>
              <a:t>ＦＩＮＡＬ</a:t>
            </a:r>
            <a:endParaRPr lang="ja-JP" altLang="en-US" dirty="0"/>
          </a:p>
        </p:txBody>
      </p:sp>
      <p:sp>
        <p:nvSpPr>
          <p:cNvPr id="7" name="サブタイトル 6"/>
          <p:cNvSpPr>
            <a:spLocks noGrp="1"/>
          </p:cNvSpPr>
          <p:nvPr>
            <p:ph type="subTitle" idx="1"/>
          </p:nvPr>
        </p:nvSpPr>
        <p:spPr>
          <a:xfrm>
            <a:off x="2485283" y="2743200"/>
            <a:ext cx="6350899" cy="2544024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ＦＩＮＡＬ修飾子ターゲット？</a:t>
            </a:r>
            <a:endParaRPr lang="en-US" altLang="ja-JP" dirty="0" smtClean="0"/>
          </a:p>
          <a:p>
            <a:r>
              <a:rPr lang="ja-JP" altLang="en-US" dirty="0" smtClean="0"/>
              <a:t>・ＣＬＡＳＳ：継承禁止</a:t>
            </a:r>
            <a:endParaRPr lang="en-US" altLang="ja-JP" dirty="0" smtClean="0"/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method</a:t>
            </a:r>
            <a:r>
              <a:rPr lang="ja-JP" altLang="en-US" dirty="0" smtClean="0"/>
              <a:t>：オーバーライド禁止</a:t>
            </a:r>
            <a:endParaRPr lang="en-US" altLang="ja-JP" dirty="0" smtClean="0"/>
          </a:p>
          <a:p>
            <a:r>
              <a:rPr lang="ja-JP" altLang="en-US" dirty="0" smtClean="0"/>
              <a:t>・ＦＩＬＥＤ：再設定禁止</a:t>
            </a:r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1005202"/>
          </a:xfrm>
        </p:spPr>
        <p:txBody>
          <a:bodyPr/>
          <a:lstStyle/>
          <a:p>
            <a:r>
              <a:rPr lang="en-US" altLang="ja-JP" dirty="0" smtClean="0"/>
              <a:t>STATIC</a:t>
            </a:r>
            <a:endParaRPr lang="ja-JP" altLang="en-US" dirty="0"/>
          </a:p>
        </p:txBody>
      </p:sp>
      <p:sp>
        <p:nvSpPr>
          <p:cNvPr id="7" name="サブタイトル 6"/>
          <p:cNvSpPr>
            <a:spLocks noGrp="1"/>
          </p:cNvSpPr>
          <p:nvPr>
            <p:ph type="subTitle" idx="1"/>
          </p:nvPr>
        </p:nvSpPr>
        <p:spPr>
          <a:xfrm>
            <a:off x="3091865" y="2344848"/>
            <a:ext cx="6350899" cy="3865829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FILED</a:t>
            </a:r>
            <a:r>
              <a:rPr lang="ja-JP" altLang="en-US" dirty="0" smtClean="0"/>
              <a:t>：　すべてのクラスの共有（コピー）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定数の場合は多い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変数がすくない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METHOD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en-US" altLang="ja-JP" dirty="0" smtClean="0"/>
              <a:t>STATIC FILED</a:t>
            </a:r>
            <a:r>
              <a:rPr lang="ja-JP" altLang="en-US" dirty="0" smtClean="0"/>
              <a:t>しかアクセスできない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非</a:t>
            </a:r>
            <a:r>
              <a:rPr lang="en-US" altLang="ja-JP" dirty="0" smtClean="0"/>
              <a:t>STATICMETHOD</a:t>
            </a:r>
            <a:r>
              <a:rPr lang="ja-JP" altLang="en-US" dirty="0" smtClean="0"/>
              <a:t>から</a:t>
            </a:r>
            <a:r>
              <a:rPr lang="en-US" altLang="ja-JP" dirty="0" smtClean="0"/>
              <a:t>STATIC FILED</a:t>
            </a:r>
            <a:r>
              <a:rPr lang="ja-JP" altLang="en-US" dirty="0" smtClean="0"/>
              <a:t>アクセス可能が</a:t>
            </a:r>
            <a:r>
              <a:rPr lang="en-US" altLang="ja-JP" dirty="0" smtClean="0"/>
              <a:t>…</a:t>
            </a:r>
            <a:endParaRPr lang="en-US" altLang="ja-JP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1876424" y="1122362"/>
            <a:ext cx="8791575" cy="1387405"/>
          </a:xfrm>
        </p:spPr>
        <p:txBody>
          <a:bodyPr/>
          <a:lstStyle/>
          <a:p>
            <a:r>
              <a:rPr lang="ja-JP" altLang="en-US" dirty="0" smtClean="0"/>
              <a:t>パッケージ</a:t>
            </a:r>
            <a:endParaRPr lang="ja-JP" altLang="en-US" dirty="0"/>
          </a:p>
        </p:txBody>
      </p:sp>
      <p:sp>
        <p:nvSpPr>
          <p:cNvPr id="7" name="サブタイトル 6"/>
          <p:cNvSpPr>
            <a:spLocks noGrp="1"/>
          </p:cNvSpPr>
          <p:nvPr>
            <p:ph type="subTitle" idx="1"/>
          </p:nvPr>
        </p:nvSpPr>
        <p:spPr>
          <a:xfrm>
            <a:off x="2485283" y="2743200"/>
            <a:ext cx="6984642" cy="3051018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・構造</a:t>
            </a:r>
            <a:endParaRPr lang="en-US" altLang="ja-JP" dirty="0" smtClean="0"/>
          </a:p>
          <a:p>
            <a:r>
              <a:rPr lang="ja-JP" altLang="en-US" dirty="0" smtClean="0"/>
              <a:t>・同じクラス</a:t>
            </a:r>
            <a:endParaRPr lang="en-US" altLang="ja-JP" dirty="0" smtClean="0"/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IMPORT</a:t>
            </a:r>
            <a:endParaRPr lang="en-US" altLang="ja-JP" dirty="0" smtClean="0"/>
          </a:p>
          <a:p>
            <a:r>
              <a:rPr lang="en-US" altLang="ja-JP" dirty="0"/>
              <a:t> </a:t>
            </a:r>
            <a:r>
              <a:rPr lang="en-US" altLang="ja-JP" dirty="0" smtClean="0"/>
              <a:t>  IMPORT package.*</a:t>
            </a:r>
            <a:endParaRPr lang="en-US" altLang="ja-JP" dirty="0"/>
          </a:p>
          <a:p>
            <a:r>
              <a:rPr lang="en-US" altLang="ja-JP" dirty="0"/>
              <a:t>   import </a:t>
            </a:r>
            <a:r>
              <a:rPr lang="en-US" altLang="ja-JP" dirty="0" err="1"/>
              <a:t>package.class</a:t>
            </a:r>
            <a:endParaRPr lang="en-US" altLang="ja-JP" dirty="0" smtClean="0"/>
          </a:p>
          <a:p>
            <a:r>
              <a:rPr lang="en-US" altLang="ja-JP" dirty="0"/>
              <a:t> </a:t>
            </a:r>
            <a:r>
              <a:rPr lang="en-US" altLang="ja-JP" dirty="0" smtClean="0"/>
              <a:t>  import static </a:t>
            </a:r>
            <a:r>
              <a:rPr lang="en-US" altLang="ja-JP" dirty="0" err="1" smtClean="0"/>
              <a:t>package.class.filed</a:t>
            </a:r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1876424" y="1122362"/>
            <a:ext cx="8791575" cy="1387405"/>
          </a:xfrm>
        </p:spPr>
        <p:txBody>
          <a:bodyPr/>
          <a:lstStyle/>
          <a:p>
            <a:r>
              <a:rPr lang="ja-JP" altLang="en-US" dirty="0" smtClean="0"/>
              <a:t>クラスデザインのコツ</a:t>
            </a:r>
            <a:endParaRPr lang="ja-JP" altLang="en-US" dirty="0"/>
          </a:p>
        </p:txBody>
      </p:sp>
      <p:sp>
        <p:nvSpPr>
          <p:cNvPr id="7" name="サブタイトル 6"/>
          <p:cNvSpPr>
            <a:spLocks noGrp="1"/>
          </p:cNvSpPr>
          <p:nvPr>
            <p:ph type="subTitle" idx="1"/>
          </p:nvPr>
        </p:nvSpPr>
        <p:spPr>
          <a:xfrm>
            <a:off x="2485283" y="2743200"/>
            <a:ext cx="8369822" cy="3286408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・データを隠蔽する</a:t>
            </a:r>
            <a:endParaRPr lang="en-US" altLang="ja-JP" dirty="0" smtClean="0"/>
          </a:p>
          <a:p>
            <a:r>
              <a:rPr lang="ja-JP" altLang="en-US" dirty="0" smtClean="0"/>
              <a:t>・初期化を明確する（ローカル変数はシステムより初期化されない）</a:t>
            </a:r>
            <a:endParaRPr lang="en-US" altLang="ja-JP" dirty="0" smtClean="0"/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FINAL</a:t>
            </a:r>
            <a:r>
              <a:rPr lang="ja-JP" altLang="en-US" dirty="0" smtClean="0"/>
              <a:t>意識する（フィールド</a:t>
            </a:r>
            <a:r>
              <a:rPr lang="ja-JP" altLang="en-US" dirty="0" smtClean="0"/>
              <a:t>一旦決まったら、修正させない　入社日）</a:t>
            </a:r>
            <a:endParaRPr lang="en-US" altLang="ja-JP" dirty="0" smtClean="0"/>
          </a:p>
          <a:p>
            <a:r>
              <a:rPr lang="ja-JP" altLang="en-US" dirty="0" smtClean="0"/>
              <a:t>・細分化（やりすぎでよくない。複雑なこと→簡単化）</a:t>
            </a:r>
            <a:endParaRPr lang="en-US" altLang="ja-JP" dirty="0" smtClean="0"/>
          </a:p>
          <a:p>
            <a:r>
              <a:rPr lang="ja-JP" altLang="en-US" dirty="0" smtClean="0"/>
              <a:t>・名前からクラスの役割をわかる（ソースの可読性）</a:t>
            </a:r>
            <a:endParaRPr lang="en-US" altLang="ja-JP" dirty="0" smtClean="0"/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STATIC</a:t>
            </a:r>
            <a:r>
              <a:rPr lang="ja-JP" altLang="en-US" dirty="0" smtClean="0"/>
              <a:t>意識</a:t>
            </a:r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621872" y="3057231"/>
            <a:ext cx="8577263" cy="3316409"/>
          </a:xfrm>
        </p:spPr>
        <p:txBody>
          <a:bodyPr anchor="t">
            <a:normAutofit/>
          </a:bodyPr>
          <a:lstStyle/>
          <a:p>
            <a:r>
              <a:rPr lang="ja-JP" altLang="en-US" sz="2100" dirty="0" smtClean="0"/>
              <a:t>三つの車（メーカー違う）のプログラミングをする場合</a:t>
            </a:r>
            <a:endParaRPr lang="en-US" altLang="ja-JP" sz="2100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42836" y="1105352"/>
            <a:ext cx="8924355" cy="1330030"/>
          </a:xfrm>
        </p:spPr>
        <p:txBody>
          <a:bodyPr anchor="b">
            <a:normAutofit/>
          </a:bodyPr>
          <a:lstStyle/>
          <a:p>
            <a:r>
              <a:rPr kumimoji="1" lang="ja-JP" altLang="en-US" dirty="0" smtClean="0">
                <a:solidFill>
                  <a:srgbClr val="FFFFFF"/>
                </a:solidFill>
              </a:rPr>
              <a:t>なぜオブジェクト指向必要？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150606" y="3720975"/>
            <a:ext cx="6989275" cy="479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共通処理</a:t>
            </a:r>
            <a:endParaRPr kumimoji="1" lang="ja-JP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606" y="4625038"/>
            <a:ext cx="1483824" cy="65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3150606" y="5404919"/>
            <a:ext cx="1483824" cy="534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アクセル処理</a:t>
            </a:r>
            <a:endParaRPr kumimoji="1" lang="en-US" altLang="ja-JP" sz="1600" dirty="0" smtClean="0"/>
          </a:p>
          <a:p>
            <a:pPr algn="ctr"/>
            <a:r>
              <a:rPr kumimoji="1" lang="ja-JP" altLang="en-US" sz="1600" dirty="0" smtClean="0"/>
              <a:t>ブレーキ処理</a:t>
            </a:r>
            <a:endParaRPr kumimoji="1" lang="ja-JP" altLang="en-US" sz="1600" dirty="0"/>
          </a:p>
        </p:txBody>
      </p:sp>
      <p:sp>
        <p:nvSpPr>
          <p:cNvPr id="11" name="正方形/長方形 10"/>
          <p:cNvSpPr/>
          <p:nvPr/>
        </p:nvSpPr>
        <p:spPr>
          <a:xfrm>
            <a:off x="5812801" y="5404919"/>
            <a:ext cx="1483824" cy="534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アクセル処理</a:t>
            </a:r>
            <a:endParaRPr kumimoji="1" lang="en-US" altLang="ja-JP" sz="1600" dirty="0" smtClean="0"/>
          </a:p>
          <a:p>
            <a:pPr algn="ctr"/>
            <a:r>
              <a:rPr kumimoji="1" lang="ja-JP" altLang="en-US" sz="1600" dirty="0" smtClean="0"/>
              <a:t>ブレーキ処理</a:t>
            </a:r>
            <a:endParaRPr kumimoji="1" lang="ja-JP" altLang="en-US" sz="1600" dirty="0"/>
          </a:p>
        </p:txBody>
      </p:sp>
      <p:sp>
        <p:nvSpPr>
          <p:cNvPr id="12" name="正方形/長方形 11"/>
          <p:cNvSpPr/>
          <p:nvPr/>
        </p:nvSpPr>
        <p:spPr>
          <a:xfrm>
            <a:off x="8582685" y="5404919"/>
            <a:ext cx="1483824" cy="534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アクセル処理</a:t>
            </a:r>
            <a:endParaRPr kumimoji="1" lang="en-US" altLang="ja-JP" sz="1600" dirty="0" smtClean="0"/>
          </a:p>
          <a:p>
            <a:pPr algn="ctr"/>
            <a:r>
              <a:rPr kumimoji="1" lang="ja-JP" altLang="en-US" sz="1600" dirty="0" smtClean="0"/>
              <a:t>ブレーキ処理</a:t>
            </a:r>
            <a:endParaRPr kumimoji="1" lang="ja-JP" altLang="en-US" sz="1600" dirty="0"/>
          </a:p>
        </p:txBody>
      </p:sp>
      <p:sp>
        <p:nvSpPr>
          <p:cNvPr id="13" name="サブタイトル 2"/>
          <p:cNvSpPr txBox="1"/>
          <p:nvPr/>
        </p:nvSpPr>
        <p:spPr>
          <a:xfrm>
            <a:off x="2774271" y="6065822"/>
            <a:ext cx="8577263" cy="586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100" dirty="0" smtClean="0"/>
              <a:t>１００台の車？　新しい機能追加？　の対応はどうなる？</a:t>
            </a:r>
            <a:endParaRPr lang="en-US" altLang="ja-JP" sz="2100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136" y="4357296"/>
            <a:ext cx="959191" cy="100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706" y="4447159"/>
            <a:ext cx="1178888" cy="82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1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1876424" y="1122362"/>
            <a:ext cx="8791575" cy="1387405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レベルアップへ</a:t>
            </a:r>
            <a:endParaRPr lang="ja-JP" altLang="en-US" dirty="0"/>
          </a:p>
        </p:txBody>
      </p:sp>
      <p:sp>
        <p:nvSpPr>
          <p:cNvPr id="7" name="サブタイトル 6"/>
          <p:cNvSpPr>
            <a:spLocks noGrp="1"/>
          </p:cNvSpPr>
          <p:nvPr>
            <p:ph type="subTitle" idx="1"/>
          </p:nvPr>
        </p:nvSpPr>
        <p:spPr>
          <a:xfrm>
            <a:off x="3544539" y="2589290"/>
            <a:ext cx="6314685" cy="4046899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・複数コンストラクタの改善</a:t>
            </a:r>
            <a:endParaRPr lang="en-US" altLang="ja-JP" dirty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en-US" altLang="ja-JP" dirty="0" smtClean="0"/>
              <a:t>Builder</a:t>
            </a:r>
            <a:r>
              <a:rPr lang="ja-JP" altLang="en-US" dirty="0" smtClean="0"/>
              <a:t>（</a:t>
            </a:r>
            <a:r>
              <a:rPr lang="en-US" altLang="ja-JP" dirty="0" smtClean="0"/>
              <a:t>Abstract FACTORY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lang="ja-JP" altLang="en-US" dirty="0" smtClean="0"/>
              <a:t>・シングルインスタンス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en-US" altLang="ja-JP" dirty="0" smtClean="0"/>
              <a:t>Singleton</a:t>
            </a:r>
            <a:endParaRPr lang="en-US" altLang="ja-JP" dirty="0" smtClean="0"/>
          </a:p>
          <a:p>
            <a:r>
              <a:rPr lang="ja-JP" altLang="en-US" dirty="0" smtClean="0"/>
              <a:t>・必要ないインスタンスの作成を避ける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en-US" altLang="ja-JP" dirty="0" smtClean="0"/>
              <a:t>new String(“…”)   STRING BUILDER</a:t>
            </a:r>
            <a:endParaRPr lang="en-US" altLang="ja-JP" dirty="0" smtClean="0"/>
          </a:p>
          <a:p>
            <a:r>
              <a:rPr lang="ja-JP" altLang="en-US" dirty="0" smtClean="0"/>
              <a:t>・インスタンス消滅を意識する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＝</a:t>
            </a:r>
            <a:r>
              <a:rPr lang="en-US" altLang="ja-JP" dirty="0" smtClean="0"/>
              <a:t>null</a:t>
            </a:r>
            <a:r>
              <a:rPr lang="ja-JP" altLang="en-US" dirty="0" smtClean="0"/>
              <a:t>　　　性能面</a:t>
            </a:r>
            <a:endParaRPr lang="en-US" altLang="ja-JP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1876424" y="1122362"/>
            <a:ext cx="8791575" cy="1387405"/>
          </a:xfrm>
        </p:spPr>
        <p:txBody>
          <a:bodyPr/>
          <a:lstStyle/>
          <a:p>
            <a:r>
              <a:rPr lang="ja-JP" altLang="en-US" dirty="0" smtClean="0"/>
              <a:t>練習</a:t>
            </a:r>
            <a:endParaRPr lang="ja-JP" altLang="en-US" dirty="0"/>
          </a:p>
        </p:txBody>
      </p:sp>
      <p:sp>
        <p:nvSpPr>
          <p:cNvPr id="6" name="サブタイトル 6"/>
          <p:cNvSpPr txBox="1"/>
          <p:nvPr/>
        </p:nvSpPr>
        <p:spPr>
          <a:xfrm>
            <a:off x="3091069" y="2705996"/>
            <a:ext cx="8108068" cy="3721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３</a:t>
            </a:r>
            <a:r>
              <a:rPr lang="ja-JP" altLang="en-US" dirty="0" smtClean="0"/>
              <a:t>種類（</a:t>
            </a:r>
            <a:r>
              <a:rPr lang="en-US" altLang="ja-JP" dirty="0" smtClean="0"/>
              <a:t>A,B,C</a:t>
            </a:r>
            <a:r>
              <a:rPr lang="ja-JP" altLang="en-US" dirty="0" smtClean="0"/>
              <a:t>）車クラス設計と実装</a:t>
            </a:r>
            <a:endParaRPr lang="en-US" altLang="ja-JP" dirty="0" smtClean="0"/>
          </a:p>
          <a:p>
            <a:r>
              <a:rPr lang="ja-JP" altLang="en-US" dirty="0" smtClean="0"/>
              <a:t>要求：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①アクセル、ブレーキ処理共通化</a:t>
            </a:r>
            <a:r>
              <a:rPr lang="ja-JP" altLang="en-US" dirty="0"/>
              <a:t>、</a:t>
            </a:r>
            <a:r>
              <a:rPr lang="ja-JP" altLang="en-US" dirty="0" smtClean="0"/>
              <a:t>タイヤ数取得メソッド共通化</a:t>
            </a:r>
            <a:endParaRPr lang="en-US" altLang="ja-JP" dirty="0" smtClean="0"/>
          </a:p>
          <a:p>
            <a:r>
              <a:rPr lang="ja-JP" altLang="en-US" dirty="0" smtClean="0"/>
              <a:t>　　　②車両</a:t>
            </a:r>
            <a:r>
              <a:rPr lang="ja-JP" altLang="en-US" dirty="0"/>
              <a:t>共通属性を持つ</a:t>
            </a:r>
            <a:endParaRPr lang="en-US" altLang="ja-JP" dirty="0"/>
          </a:p>
          <a:p>
            <a:r>
              <a:rPr lang="ja-JP" altLang="en-US" dirty="0"/>
              <a:t>　　　　　タイヤ数：　</a:t>
            </a:r>
            <a:r>
              <a:rPr lang="ja-JP" altLang="en-US" dirty="0" smtClean="0"/>
              <a:t>４つ</a:t>
            </a:r>
            <a:endParaRPr lang="en-US" altLang="ja-JP" dirty="0" smtClean="0"/>
          </a:p>
          <a:p>
            <a:r>
              <a:rPr lang="ja-JP" altLang="en-US" dirty="0" smtClean="0"/>
              <a:t>　　　③</a:t>
            </a:r>
            <a:r>
              <a:rPr lang="en-US" altLang="ja-JP" dirty="0" smtClean="0"/>
              <a:t>A</a:t>
            </a:r>
            <a:r>
              <a:rPr lang="ja-JP" altLang="en-US" dirty="0" smtClean="0"/>
              <a:t>車：　アクセル踏むとともに、ライト付く</a:t>
            </a:r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④</a:t>
            </a:r>
            <a:r>
              <a:rPr lang="en-US" altLang="ja-JP" dirty="0" smtClean="0"/>
              <a:t>B</a:t>
            </a:r>
            <a:r>
              <a:rPr lang="ja-JP" altLang="en-US" dirty="0" smtClean="0"/>
              <a:t>車：　トラックであり、タイヤ数が</a:t>
            </a:r>
            <a:r>
              <a:rPr lang="en-US" altLang="ja-JP" dirty="0" smtClean="0"/>
              <a:t>8</a:t>
            </a:r>
            <a:r>
              <a:rPr lang="ja-JP" altLang="en-US" dirty="0" smtClean="0"/>
              <a:t>つ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⑤</a:t>
            </a:r>
            <a:r>
              <a:rPr lang="en-US" altLang="ja-JP" dirty="0" smtClean="0"/>
              <a:t>C</a:t>
            </a:r>
            <a:r>
              <a:rPr lang="ja-JP" altLang="en-US" dirty="0" smtClean="0"/>
              <a:t>車：　最終的な車種であり、これから生産終了（継承させいない）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endParaRPr lang="en-US" altLang="ja-JP" dirty="0"/>
          </a:p>
        </p:txBody>
      </p:sp>
      <p:sp>
        <p:nvSpPr>
          <p:cNvPr id="8" name="サブタイトル 6"/>
          <p:cNvSpPr txBox="1"/>
          <p:nvPr/>
        </p:nvSpPr>
        <p:spPr>
          <a:xfrm>
            <a:off x="3091070" y="3512745"/>
            <a:ext cx="5479773" cy="615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1876424" y="1122362"/>
            <a:ext cx="8791575" cy="1387405"/>
          </a:xfrm>
        </p:spPr>
        <p:txBody>
          <a:bodyPr/>
          <a:lstStyle/>
          <a:p>
            <a:r>
              <a:rPr lang="ja-JP" altLang="en-US" dirty="0" smtClean="0"/>
              <a:t>次回予告</a:t>
            </a:r>
            <a:endParaRPr lang="ja-JP" altLang="en-US" dirty="0"/>
          </a:p>
        </p:txBody>
      </p:sp>
      <p:sp>
        <p:nvSpPr>
          <p:cNvPr id="7" name="サブタイトル 6"/>
          <p:cNvSpPr>
            <a:spLocks noGrp="1"/>
          </p:cNvSpPr>
          <p:nvPr>
            <p:ph type="subTitle" idx="1"/>
          </p:nvPr>
        </p:nvSpPr>
        <p:spPr>
          <a:xfrm>
            <a:off x="2485283" y="2743199"/>
            <a:ext cx="7373941" cy="3503692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dirty="0" smtClean="0"/>
              <a:t>・継承</a:t>
            </a:r>
            <a:endParaRPr lang="en-US" altLang="ja-JP" dirty="0" smtClean="0"/>
          </a:p>
          <a:p>
            <a:r>
              <a:rPr lang="ja-JP" altLang="en-US" dirty="0" smtClean="0"/>
              <a:t>・多態性の実現</a:t>
            </a:r>
            <a:endParaRPr lang="en-US" altLang="ja-JP" dirty="0" smtClean="0"/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Object</a:t>
            </a:r>
            <a:r>
              <a:rPr lang="ja-JP" altLang="en-US" dirty="0" smtClean="0"/>
              <a:t>（</a:t>
            </a:r>
            <a:r>
              <a:rPr lang="en-US" altLang="ja-JP" dirty="0" err="1" smtClean="0"/>
              <a:t>hashcode</a:t>
            </a:r>
            <a:r>
              <a:rPr lang="en-US" altLang="ja-JP" dirty="0"/>
              <a:t> 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tostring</a:t>
            </a:r>
            <a:r>
              <a:rPr lang="en-US" altLang="ja-JP" dirty="0" smtClean="0"/>
              <a:t>)</a:t>
            </a:r>
            <a:endParaRPr lang="en-US" altLang="ja-JP" dirty="0" smtClean="0"/>
          </a:p>
          <a:p>
            <a:r>
              <a:rPr lang="ja-JP" altLang="en-US" dirty="0" smtClean="0"/>
              <a:t>・リファクタリング</a:t>
            </a:r>
            <a:endParaRPr lang="en-US" altLang="ja-JP" dirty="0" smtClean="0"/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GENERIC</a:t>
            </a:r>
            <a:endParaRPr lang="en-US" altLang="ja-JP" dirty="0" smtClean="0"/>
          </a:p>
          <a:p>
            <a:r>
              <a:rPr lang="ja-JP" altLang="en-US" dirty="0" smtClean="0"/>
              <a:t>・インタフェース</a:t>
            </a:r>
            <a:endParaRPr lang="en-US" altLang="ja-JP" dirty="0" smtClean="0"/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BOXING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UNBOXING</a:t>
            </a:r>
            <a:endParaRPr lang="en-US" altLang="ja-JP" dirty="0" smtClean="0"/>
          </a:p>
          <a:p>
            <a:r>
              <a:rPr lang="ja-JP" altLang="en-US" dirty="0" smtClean="0"/>
              <a:t>・プロキシー</a:t>
            </a:r>
            <a:endParaRPr lang="en-US" altLang="ja-JP" dirty="0" smtClean="0"/>
          </a:p>
          <a:p>
            <a:r>
              <a:rPr lang="ja-JP" altLang="en-US" dirty="0" smtClean="0"/>
              <a:t>・インスタンススコープ</a:t>
            </a:r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621872" y="2625505"/>
            <a:ext cx="8577263" cy="3748135"/>
          </a:xfrm>
        </p:spPr>
        <p:txBody>
          <a:bodyPr anchor="t">
            <a:normAutofit/>
          </a:bodyPr>
          <a:lstStyle/>
          <a:p>
            <a:r>
              <a:rPr lang="ja-JP" altLang="en-US" sz="2100" dirty="0" smtClean="0"/>
              <a:t>オブジェクトにすると、下記のイメージ</a:t>
            </a:r>
            <a:endParaRPr lang="en-US" altLang="ja-JP" sz="2100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46380" y="1078191"/>
            <a:ext cx="8924355" cy="1330030"/>
          </a:xfrm>
        </p:spPr>
        <p:txBody>
          <a:bodyPr anchor="b">
            <a:normAutofit/>
          </a:bodyPr>
          <a:lstStyle/>
          <a:p>
            <a:r>
              <a:rPr kumimoji="1" lang="ja-JP" altLang="en-US" dirty="0" smtClean="0">
                <a:solidFill>
                  <a:srgbClr val="FFFFFF"/>
                </a:solidFill>
              </a:rPr>
              <a:t>なぜオブジェクト指向必要？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150607" y="3295461"/>
            <a:ext cx="6915902" cy="905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アクセル処理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ブレーキ処理</a:t>
            </a:r>
            <a:endParaRPr kumimoji="1" lang="ja-JP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606" y="4625038"/>
            <a:ext cx="1483824" cy="65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3150606" y="5404919"/>
            <a:ext cx="1483824" cy="534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特殊処理</a:t>
            </a:r>
            <a:endParaRPr kumimoji="1" lang="ja-JP" altLang="en-US" sz="1600" dirty="0"/>
          </a:p>
        </p:txBody>
      </p:sp>
      <p:sp>
        <p:nvSpPr>
          <p:cNvPr id="11" name="正方形/長方形 10"/>
          <p:cNvSpPr/>
          <p:nvPr/>
        </p:nvSpPr>
        <p:spPr>
          <a:xfrm>
            <a:off x="5812801" y="5404919"/>
            <a:ext cx="1483824" cy="534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特殊処理</a:t>
            </a:r>
            <a:endParaRPr kumimoji="1" lang="ja-JP" altLang="en-US" sz="1600" dirty="0"/>
          </a:p>
        </p:txBody>
      </p:sp>
      <p:sp>
        <p:nvSpPr>
          <p:cNvPr id="12" name="正方形/長方形 11"/>
          <p:cNvSpPr/>
          <p:nvPr/>
        </p:nvSpPr>
        <p:spPr>
          <a:xfrm>
            <a:off x="8582685" y="5404919"/>
            <a:ext cx="1483824" cy="534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特殊処理</a:t>
            </a:r>
            <a:endParaRPr kumimoji="1" lang="ja-JP" altLang="en-US" sz="1600" dirty="0"/>
          </a:p>
        </p:txBody>
      </p:sp>
      <p:sp>
        <p:nvSpPr>
          <p:cNvPr id="13" name="サブタイトル 2"/>
          <p:cNvSpPr txBox="1"/>
          <p:nvPr/>
        </p:nvSpPr>
        <p:spPr>
          <a:xfrm>
            <a:off x="2774271" y="6065822"/>
            <a:ext cx="8577263" cy="586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kumimoji="1"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100" dirty="0" smtClean="0"/>
              <a:t>１００台の車？　新しい機能追加？　の対応はどうなる？</a:t>
            </a:r>
            <a:endParaRPr lang="en-US" altLang="ja-JP" sz="2100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136" y="4357296"/>
            <a:ext cx="959191" cy="100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706" y="4447159"/>
            <a:ext cx="1178888" cy="82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013" y="3295461"/>
            <a:ext cx="1369388" cy="85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621872" y="3057231"/>
            <a:ext cx="8577263" cy="2646451"/>
          </a:xfrm>
        </p:spPr>
        <p:txBody>
          <a:bodyPr anchor="t">
            <a:normAutofit/>
          </a:bodyPr>
          <a:lstStyle/>
          <a:p>
            <a:r>
              <a:rPr lang="ja-JP" altLang="en-US" sz="2100" dirty="0" smtClean="0"/>
              <a:t>手続き：データ（まとめて管理）＋たくさん手続き処理</a:t>
            </a:r>
            <a:endParaRPr lang="en-US" altLang="ja-JP" sz="2100" dirty="0"/>
          </a:p>
          <a:p>
            <a:r>
              <a:rPr lang="ja-JP" altLang="en-US" sz="2100" dirty="0" smtClean="0"/>
              <a:t>オブジェクト指向：データ１：手続き１</a:t>
            </a:r>
            <a:endParaRPr lang="en-US" altLang="ja-JP" sz="2100" dirty="0" smtClean="0"/>
          </a:p>
          <a:p>
            <a:endParaRPr lang="en-US" altLang="ja-JP" sz="2100" dirty="0"/>
          </a:p>
          <a:p>
            <a:r>
              <a:rPr lang="ja-JP" altLang="en-US" sz="2100" dirty="0" smtClean="0"/>
              <a:t>例：シンプル</a:t>
            </a:r>
            <a:r>
              <a:rPr lang="en-US" altLang="ja-JP" sz="2100" dirty="0" smtClean="0"/>
              <a:t>Web</a:t>
            </a:r>
            <a:r>
              <a:rPr lang="ja-JP" altLang="en-US" sz="2100" dirty="0" smtClean="0"/>
              <a:t>ブラウザ開発</a:t>
            </a:r>
            <a:endParaRPr lang="en-US" altLang="ja-JP" sz="2100" dirty="0" smtClean="0"/>
          </a:p>
          <a:p>
            <a:r>
              <a:rPr lang="ja-JP" altLang="en-US" sz="2100" dirty="0"/>
              <a:t>　</a:t>
            </a:r>
            <a:r>
              <a:rPr lang="ja-JP" altLang="en-US" sz="2100" dirty="0" smtClean="0"/>
              <a:t>　</a:t>
            </a:r>
            <a:r>
              <a:rPr lang="ja-JP" altLang="en-US" sz="2100" dirty="0" smtClean="0"/>
              <a:t>手続き</a:t>
            </a:r>
            <a:r>
              <a:rPr lang="ja-JP" altLang="en-US" sz="2100" dirty="0" smtClean="0"/>
              <a:t>２５００　　　オブジェクト指向　１００＊２５</a:t>
            </a:r>
            <a:endParaRPr lang="en-US" altLang="ja-JP" sz="2100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42836" y="1105352"/>
            <a:ext cx="8924355" cy="1330030"/>
          </a:xfrm>
        </p:spPr>
        <p:txBody>
          <a:bodyPr anchor="b">
            <a:normAutofit/>
          </a:bodyPr>
          <a:lstStyle/>
          <a:p>
            <a:r>
              <a:rPr kumimoji="1" lang="ja-JP" altLang="en-US" dirty="0" smtClean="0">
                <a:solidFill>
                  <a:srgbClr val="FFFFFF"/>
                </a:solidFill>
              </a:rPr>
              <a:t>手続き</a:t>
            </a:r>
            <a:r>
              <a:rPr kumimoji="1" lang="ja-JP" altLang="en-US" dirty="0" smtClean="0">
                <a:solidFill>
                  <a:srgbClr val="FFFFFF"/>
                </a:solidFill>
              </a:rPr>
              <a:t>型</a:t>
            </a:r>
            <a:r>
              <a:rPr kumimoji="1" lang="ja-JP" altLang="en-US" dirty="0" smtClean="0">
                <a:solidFill>
                  <a:srgbClr val="FFFFFF"/>
                </a:solidFill>
              </a:rPr>
              <a:t>プロとの</a:t>
            </a:r>
            <a:r>
              <a:rPr kumimoji="1" lang="ja-JP" altLang="en-US" dirty="0" smtClean="0">
                <a:solidFill>
                  <a:srgbClr val="FFFFFF"/>
                </a:solidFill>
              </a:rPr>
              <a:t>違い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621872" y="2652666"/>
            <a:ext cx="8577263" cy="3503690"/>
          </a:xfrm>
        </p:spPr>
        <p:txBody>
          <a:bodyPr anchor="t">
            <a:normAutofit fontScale="92500" lnSpcReduction="20000"/>
          </a:bodyPr>
          <a:lstStyle/>
          <a:p>
            <a:r>
              <a:rPr lang="ja-JP" altLang="en-US" sz="2100" dirty="0" smtClean="0"/>
              <a:t>カプセル化</a:t>
            </a:r>
            <a:endParaRPr lang="en-US" altLang="ja-JP" sz="2100" dirty="0" smtClean="0"/>
          </a:p>
          <a:p>
            <a:r>
              <a:rPr lang="ja-JP" altLang="en-US" sz="2100" dirty="0"/>
              <a:t>　</a:t>
            </a:r>
            <a:r>
              <a:rPr lang="ja-JP" altLang="en-US" sz="2100" dirty="0" smtClean="0"/>
              <a:t>　オブジェクト安全性を高める</a:t>
            </a:r>
            <a:endParaRPr lang="en-US" altLang="ja-JP" sz="2100" dirty="0" smtClean="0"/>
          </a:p>
          <a:p>
            <a:endParaRPr lang="en-US" altLang="ja-JP" sz="2100" dirty="0"/>
          </a:p>
          <a:p>
            <a:r>
              <a:rPr lang="ja-JP" altLang="en-US" sz="2100" dirty="0" smtClean="0"/>
              <a:t>継承</a:t>
            </a:r>
            <a:endParaRPr lang="en-US" altLang="ja-JP" sz="2100" dirty="0" smtClean="0"/>
          </a:p>
          <a:p>
            <a:r>
              <a:rPr lang="ja-JP" altLang="en-US" sz="2100" dirty="0"/>
              <a:t>　</a:t>
            </a:r>
            <a:r>
              <a:rPr lang="ja-JP" altLang="en-US" sz="2100" dirty="0" smtClean="0"/>
              <a:t>　共通部品まとめ、再利用可能</a:t>
            </a:r>
            <a:endParaRPr lang="en-US" altLang="ja-JP" sz="2100" dirty="0" smtClean="0"/>
          </a:p>
          <a:p>
            <a:endParaRPr lang="en-US" altLang="ja-JP" sz="2100" dirty="0"/>
          </a:p>
          <a:p>
            <a:r>
              <a:rPr lang="ja-JP" altLang="en-US" sz="2100" dirty="0" smtClean="0"/>
              <a:t>ポリモーフィズム（多態性）</a:t>
            </a:r>
            <a:endParaRPr lang="en-US" altLang="ja-JP" sz="2100" dirty="0" smtClean="0"/>
          </a:p>
          <a:p>
            <a:r>
              <a:rPr lang="ja-JP" altLang="en-US" sz="2100" dirty="0"/>
              <a:t>　</a:t>
            </a:r>
            <a:r>
              <a:rPr lang="ja-JP" altLang="en-US" sz="2100" dirty="0" smtClean="0"/>
              <a:t>　オーバーライド、オーバーロード</a:t>
            </a:r>
            <a:endParaRPr lang="en-US" altLang="ja-JP" sz="2100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42836" y="1105352"/>
            <a:ext cx="8924355" cy="1320977"/>
          </a:xfrm>
        </p:spPr>
        <p:txBody>
          <a:bodyPr anchor="b">
            <a:normAutofit/>
          </a:bodyPr>
          <a:lstStyle/>
          <a:p>
            <a:r>
              <a:rPr kumimoji="1" lang="ja-JP" altLang="en-US" dirty="0" smtClean="0">
                <a:solidFill>
                  <a:srgbClr val="FFFFFF"/>
                </a:solidFill>
              </a:rPr>
              <a:t>オブジェクト</a:t>
            </a:r>
            <a:r>
              <a:rPr kumimoji="1" lang="ja-JP" altLang="en-US" dirty="0" smtClean="0">
                <a:solidFill>
                  <a:srgbClr val="FFFFFF"/>
                </a:solidFill>
              </a:rPr>
              <a:t>指向の</a:t>
            </a:r>
            <a:r>
              <a:rPr kumimoji="1" lang="en-US" altLang="ja-JP" dirty="0" smtClean="0">
                <a:solidFill>
                  <a:srgbClr val="FFFFFF"/>
                </a:solidFill>
              </a:rPr>
              <a:t>3</a:t>
            </a:r>
            <a:r>
              <a:rPr kumimoji="1" lang="ja-JP" altLang="en-US" dirty="0" smtClean="0">
                <a:solidFill>
                  <a:srgbClr val="FFFFFF"/>
                </a:solidFill>
              </a:rPr>
              <a:t>つ特徴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621872" y="2815628"/>
            <a:ext cx="8577263" cy="3232087"/>
          </a:xfrm>
        </p:spPr>
        <p:txBody>
          <a:bodyPr anchor="t">
            <a:normAutofit fontScale="85000" lnSpcReduction="20000"/>
          </a:bodyPr>
          <a:lstStyle/>
          <a:p>
            <a:r>
              <a:rPr lang="ja-JP" altLang="en-US" sz="2100" dirty="0" smtClean="0"/>
              <a:t>クラスやそのメンバーがどこからアクセス可能</a:t>
            </a:r>
            <a:endParaRPr lang="en-US" altLang="ja-JP" sz="2100" dirty="0" smtClean="0"/>
          </a:p>
          <a:p>
            <a:r>
              <a:rPr lang="en-US" altLang="ja-JP" sz="2100" dirty="0" smtClean="0"/>
              <a:t>public     protected    private   </a:t>
            </a:r>
            <a:r>
              <a:rPr lang="ja-JP" altLang="en-US" sz="2100" dirty="0" smtClean="0"/>
              <a:t>なし</a:t>
            </a:r>
            <a:endParaRPr lang="en-US" altLang="ja-JP" sz="2100" dirty="0" smtClean="0"/>
          </a:p>
          <a:p>
            <a:r>
              <a:rPr lang="ja-JP" altLang="en-US" sz="2100" dirty="0" smtClean="0"/>
              <a:t>？</a:t>
            </a:r>
            <a:endParaRPr lang="en-US" altLang="ja-JP" sz="2100" dirty="0" smtClean="0"/>
          </a:p>
          <a:p>
            <a:r>
              <a:rPr lang="en-US" altLang="ja-JP" sz="2100" dirty="0" smtClean="0"/>
              <a:t>Public:		</a:t>
            </a:r>
            <a:r>
              <a:rPr lang="ja-JP" altLang="en-US" sz="2100" dirty="0" smtClean="0"/>
              <a:t>すべて</a:t>
            </a:r>
            <a:r>
              <a:rPr lang="ja-JP" altLang="en-US" sz="2100" dirty="0"/>
              <a:t>のクラスからアクセスできる</a:t>
            </a:r>
            <a:endParaRPr lang="ja-JP" altLang="en-US" sz="2100" dirty="0"/>
          </a:p>
          <a:p>
            <a:r>
              <a:rPr lang="en-US" altLang="ja-JP" sz="2100" dirty="0" smtClean="0"/>
              <a:t>Protected:</a:t>
            </a:r>
            <a:r>
              <a:rPr lang="en-US" altLang="ja-JP" sz="2100" dirty="0"/>
              <a:t>	</a:t>
            </a:r>
            <a:r>
              <a:rPr lang="ja-JP" altLang="en-US" sz="2100" dirty="0">
                <a:sym typeface="+mn-ea"/>
              </a:rPr>
              <a:t>同じパッケージのクラス</a:t>
            </a:r>
            <a:r>
              <a:rPr lang="ja-JP" altLang="en-US" sz="2100" dirty="0"/>
              <a:t>とサブクラスからアクセスできる</a:t>
            </a:r>
            <a:endParaRPr lang="ja-JP" altLang="en-US" sz="2100" dirty="0"/>
          </a:p>
          <a:p>
            <a:r>
              <a:rPr lang="en-US" altLang="ja-JP" sz="2100" dirty="0" smtClean="0"/>
              <a:t>Private:		</a:t>
            </a:r>
            <a:r>
              <a:rPr lang="ja-JP" altLang="en-US" sz="2400" dirty="0" smtClean="0"/>
              <a:t>現在</a:t>
            </a:r>
            <a:r>
              <a:rPr lang="ja-JP" altLang="en-US" sz="2400" dirty="0"/>
              <a:t>のクラスからだけアクセス</a:t>
            </a:r>
            <a:r>
              <a:rPr lang="ja-JP" altLang="en-US" sz="2400" dirty="0" smtClean="0"/>
              <a:t>できる</a:t>
            </a:r>
            <a:endParaRPr lang="en-US" altLang="ja-JP" sz="2100" dirty="0" smtClean="0"/>
          </a:p>
          <a:p>
            <a:r>
              <a:rPr lang="ja-JP" altLang="en-US" sz="2100" dirty="0"/>
              <a:t>なし</a:t>
            </a:r>
            <a:r>
              <a:rPr lang="ja-JP" altLang="en-US" sz="2100" dirty="0" smtClean="0"/>
              <a:t>：</a:t>
            </a:r>
            <a:r>
              <a:rPr lang="en-US" altLang="ja-JP" sz="2100" dirty="0" smtClean="0"/>
              <a:t>		</a:t>
            </a:r>
            <a:r>
              <a:rPr lang="ja-JP" altLang="en-US" sz="2100" dirty="0" smtClean="0"/>
              <a:t>現在</a:t>
            </a:r>
            <a:r>
              <a:rPr lang="ja-JP" altLang="en-US" sz="2100" dirty="0"/>
              <a:t>のクラスと同じパッケージのクラスからアクセス</a:t>
            </a:r>
            <a:r>
              <a:rPr lang="ja-JP" altLang="en-US" sz="2100" dirty="0" smtClean="0"/>
              <a:t>できる</a:t>
            </a:r>
            <a:endParaRPr lang="en-US" altLang="ja-JP" sz="2100" dirty="0" smtClean="0"/>
          </a:p>
          <a:p>
            <a:r>
              <a:rPr lang="en-US" altLang="ja-JP" sz="2100" dirty="0" smtClean="0"/>
              <a:t>※</a:t>
            </a:r>
            <a:r>
              <a:rPr lang="ja-JP" altLang="en-US" sz="2100" dirty="0" smtClean="0"/>
              <a:t>アクセス修飾子以外の修飾子は</a:t>
            </a:r>
            <a:r>
              <a:rPr lang="ja-JP" altLang="en-US" sz="2100" dirty="0"/>
              <a:t>あとで</a:t>
            </a:r>
            <a:r>
              <a:rPr lang="ja-JP" altLang="en-US" sz="2100" dirty="0" smtClean="0"/>
              <a:t>！</a:t>
            </a:r>
            <a:endParaRPr lang="en-US" altLang="ja-JP" sz="2100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42836" y="1105352"/>
            <a:ext cx="8924355" cy="1221389"/>
          </a:xfrm>
        </p:spPr>
        <p:txBody>
          <a:bodyPr anchor="b">
            <a:normAutofit/>
          </a:bodyPr>
          <a:lstStyle/>
          <a:p>
            <a:r>
              <a:rPr kumimoji="1" lang="ja-JP" altLang="en-US" dirty="0" smtClean="0">
                <a:solidFill>
                  <a:srgbClr val="FFFFFF"/>
                </a:solidFill>
              </a:rPr>
              <a:t>一緒に考えよう：アクセス修飾子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372824" y="4083113"/>
            <a:ext cx="6694368" cy="2199992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sz="1600" dirty="0" smtClean="0"/>
              <a:t>カプセル</a:t>
            </a:r>
            <a:endParaRPr lang="en-US" altLang="ja-JP" sz="1600" dirty="0" smtClean="0"/>
          </a:p>
          <a:p>
            <a:pPr>
              <a:lnSpc>
                <a:spcPct val="100000"/>
              </a:lnSpc>
            </a:pPr>
            <a:r>
              <a:rPr lang="ja-JP" altLang="en-US" sz="1600" dirty="0" smtClean="0"/>
              <a:t>継承</a:t>
            </a:r>
            <a:endParaRPr lang="en-US" altLang="ja-JP" sz="1600" dirty="0" smtClean="0"/>
          </a:p>
          <a:p>
            <a:pPr>
              <a:lnSpc>
                <a:spcPct val="100000"/>
              </a:lnSpc>
            </a:pPr>
            <a:r>
              <a:rPr lang="ja-JP" altLang="en-US" sz="1600" dirty="0"/>
              <a:t>すべてクラス</a:t>
            </a:r>
            <a:r>
              <a:rPr lang="ja-JP" altLang="en-US" sz="1600" dirty="0" smtClean="0"/>
              <a:t>の親：</a:t>
            </a:r>
            <a:r>
              <a:rPr lang="en-US" altLang="ja-JP" sz="1600" dirty="0" smtClean="0"/>
              <a:t>Object</a:t>
            </a:r>
            <a:endParaRPr lang="en-US" altLang="ja-JP" sz="1600" dirty="0" smtClean="0"/>
          </a:p>
          <a:p>
            <a:pPr>
              <a:lnSpc>
                <a:spcPct val="100000"/>
              </a:lnSpc>
            </a:pPr>
            <a:r>
              <a:rPr lang="ja-JP" altLang="en-US" sz="1600" dirty="0"/>
              <a:t>　</a:t>
            </a:r>
            <a:r>
              <a:rPr lang="ja-JP" altLang="en-US" sz="1600" dirty="0" smtClean="0"/>
              <a:t>　　　　　　　　　　　</a:t>
            </a:r>
            <a:r>
              <a:rPr lang="en-US" altLang="ja-JP" sz="1600" dirty="0" smtClean="0"/>
              <a:t>Object</a:t>
            </a:r>
            <a:r>
              <a:rPr lang="ja-JP" altLang="en-US" sz="1600" dirty="0" smtClean="0"/>
              <a:t>　</a:t>
            </a:r>
            <a:r>
              <a:rPr lang="en-US" altLang="ja-JP" sz="1600" dirty="0" err="1" smtClean="0"/>
              <a:t>tostring</a:t>
            </a:r>
            <a:r>
              <a:rPr lang="en-US" altLang="ja-JP" sz="1600" dirty="0" smtClean="0"/>
              <a:t> </a:t>
            </a:r>
            <a:r>
              <a:rPr lang="en-US" altLang="ja-JP" sz="1600" dirty="0" err="1" smtClean="0"/>
              <a:t>hashCOde</a:t>
            </a:r>
            <a:r>
              <a:rPr lang="en-US" altLang="ja-JP" sz="1600" dirty="0"/>
              <a:t> </a:t>
            </a:r>
            <a:r>
              <a:rPr lang="ja-JP" altLang="en-US" sz="1600" dirty="0" smtClean="0"/>
              <a:t>（詳しく説明）</a:t>
            </a:r>
            <a:endParaRPr lang="en-US" altLang="ja-JP" sz="1600" dirty="0" smtClean="0"/>
          </a:p>
          <a:p>
            <a:pPr>
              <a:lnSpc>
                <a:spcPct val="100000"/>
              </a:lnSpc>
            </a:pPr>
            <a:r>
              <a:rPr lang="en-US" altLang="ja-JP" sz="1600" dirty="0" smtClean="0"/>
              <a:t>※</a:t>
            </a:r>
            <a:r>
              <a:rPr lang="ja-JP" altLang="en-US" sz="1600" dirty="0"/>
              <a:t> ・ビルドインクラス</a:t>
            </a:r>
            <a:endParaRPr lang="en-US" altLang="ja-JP" sz="1600" dirty="0"/>
          </a:p>
        </p:txBody>
      </p:sp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2142836" y="1105351"/>
            <a:ext cx="8924355" cy="2323649"/>
          </a:xfrm>
        </p:spPr>
        <p:txBody>
          <a:bodyPr anchor="b">
            <a:normAutofit/>
          </a:bodyPr>
          <a:lstStyle/>
          <a:p>
            <a:r>
              <a:rPr kumimoji="1" lang="ja-JP" altLang="en-US" sz="8000" dirty="0" smtClean="0">
                <a:solidFill>
                  <a:srgbClr val="FFFFFF"/>
                </a:solidFill>
              </a:rPr>
              <a:t>クラス</a:t>
            </a:r>
            <a:endParaRPr kumimoji="1" lang="ja-JP" altLang="en-US" sz="8000" dirty="0">
              <a:solidFill>
                <a:srgbClr val="FFFFFF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666654" y="3213980"/>
            <a:ext cx="6694368" cy="1575303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ja-JP" sz="1600" dirty="0" smtClean="0"/>
              <a:t>Public</a:t>
            </a:r>
            <a:endParaRPr lang="en-US" altLang="ja-JP" sz="1600" dirty="0" smtClean="0"/>
          </a:p>
          <a:p>
            <a:pPr>
              <a:lnSpc>
                <a:spcPct val="100000"/>
              </a:lnSpc>
            </a:pPr>
            <a:r>
              <a:rPr lang="ja-JP" altLang="en-US" sz="1600" dirty="0" smtClean="0"/>
              <a:t>指定なし</a:t>
            </a:r>
            <a:endParaRPr lang="en-US" altLang="ja-JP" sz="1600" dirty="0" smtClean="0"/>
          </a:p>
          <a:p>
            <a:pPr>
              <a:lnSpc>
                <a:spcPct val="100000"/>
              </a:lnSpc>
            </a:pPr>
            <a:r>
              <a:rPr lang="en-US" altLang="ja-JP" sz="1600" dirty="0" smtClean="0"/>
              <a:t>Final</a:t>
            </a:r>
            <a:endParaRPr lang="en-US" altLang="ja-JP" sz="1600" dirty="0" smtClean="0"/>
          </a:p>
          <a:p>
            <a:pPr>
              <a:lnSpc>
                <a:spcPct val="100000"/>
              </a:lnSpc>
            </a:pPr>
            <a:r>
              <a:rPr lang="en-US" altLang="ja-JP" sz="1600" dirty="0" smtClean="0"/>
              <a:t>abstract</a:t>
            </a:r>
            <a:endParaRPr lang="en-US" altLang="ja-JP" sz="1600" dirty="0"/>
          </a:p>
        </p:txBody>
      </p:sp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2142836" y="1105352"/>
            <a:ext cx="8924355" cy="1755544"/>
          </a:xfrm>
        </p:spPr>
        <p:txBody>
          <a:bodyPr anchor="b">
            <a:normAutofit/>
          </a:bodyPr>
          <a:lstStyle/>
          <a:p>
            <a:r>
              <a:rPr kumimoji="1" lang="ja-JP" altLang="en-US" sz="8000" dirty="0" smtClean="0">
                <a:solidFill>
                  <a:srgbClr val="FFFFFF"/>
                </a:solidFill>
              </a:rPr>
              <a:t>クラスの修飾子</a:t>
            </a:r>
            <a:endParaRPr kumimoji="1" lang="ja-JP" altLang="en-US" sz="8000" dirty="0">
              <a:solidFill>
                <a:srgbClr val="FFFFFF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回路">
  <a:themeElements>
    <a:clrScheme name="回路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回路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路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回路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2.xml><?xml version="1.0" encoding="utf-8"?>
<a:themeOverride xmlns:a="http://schemas.openxmlformats.org/drawingml/2006/main">
  <a:clrScheme name="回路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3.xml><?xml version="1.0" encoding="utf-8"?>
<a:themeOverride xmlns:a="http://schemas.openxmlformats.org/drawingml/2006/main">
  <a:clrScheme name="回路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4.xml><?xml version="1.0" encoding="utf-8"?>
<a:themeOverride xmlns:a="http://schemas.openxmlformats.org/drawingml/2006/main">
  <a:clrScheme name="回路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5.xml><?xml version="1.0" encoding="utf-8"?>
<a:themeOverride xmlns:a="http://schemas.openxmlformats.org/drawingml/2006/main">
  <a:clrScheme name="回路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6.xml><?xml version="1.0" encoding="utf-8"?>
<a:themeOverride xmlns:a="http://schemas.openxmlformats.org/drawingml/2006/main">
  <a:clrScheme name="回路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7.xml><?xml version="1.0" encoding="utf-8"?>
<a:themeOverride xmlns:a="http://schemas.openxmlformats.org/drawingml/2006/main">
  <a:clrScheme name="回路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8.xml><?xml version="1.0" encoding="utf-8"?>
<a:themeOverride xmlns:a="http://schemas.openxmlformats.org/drawingml/2006/main">
  <a:clrScheme name="回路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9.xml><?xml version="1.0" encoding="utf-8"?>
<a:themeOverride xmlns:a="http://schemas.openxmlformats.org/drawingml/2006/main">
  <a:clrScheme name="回路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2918</Words>
  <Application>WPS Presentation</Application>
  <PresentationFormat>ユーザー設定</PresentationFormat>
  <Paragraphs>366</Paragraphs>
  <Slides>32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2" baseType="lpstr">
      <vt:lpstr>Arial</vt:lpstr>
      <vt:lpstr>ＭＳ Ｐゴシック</vt:lpstr>
      <vt:lpstr>Wingdings</vt:lpstr>
      <vt:lpstr>Trebuchet MS</vt:lpstr>
      <vt:lpstr>Tw Cen MT</vt:lpstr>
      <vt:lpstr>Microsoft YaHei</vt:lpstr>
      <vt:lpstr>ＭＳ Ｐゴシック</vt:lpstr>
      <vt:lpstr>Arial Unicode MS</vt:lpstr>
      <vt:lpstr>游ゴシック</vt:lpstr>
      <vt:lpstr>回路</vt:lpstr>
      <vt:lpstr>オブジェクト指向１</vt:lpstr>
      <vt:lpstr>なぜオブジェクト指向必要？</vt:lpstr>
      <vt:lpstr>なぜオブジェクト指向必要？</vt:lpstr>
      <vt:lpstr>なぜオブジェクト指向必要？</vt:lpstr>
      <vt:lpstr>手続き型プロとの違い</vt:lpstr>
      <vt:lpstr>オブジェクト指向の3つ特徴</vt:lpstr>
      <vt:lpstr>一緒に考えよう：アクセス修飾子</vt:lpstr>
      <vt:lpstr>クラス</vt:lpstr>
      <vt:lpstr>クラスの修飾子</vt:lpstr>
      <vt:lpstr>クラスの構造</vt:lpstr>
      <vt:lpstr>クラス間の関係</vt:lpstr>
      <vt:lpstr>クラスのメソッド</vt:lpstr>
      <vt:lpstr>インスタンス</vt:lpstr>
      <vt:lpstr>コンストラクタ</vt:lpstr>
      <vt:lpstr>インスタンス特徴</vt:lpstr>
      <vt:lpstr>クラスメンバーの初期化</vt:lpstr>
      <vt:lpstr>インスタンス作成時</vt:lpstr>
      <vt:lpstr>インスタンス作成時</vt:lpstr>
      <vt:lpstr>インスタンス：THISキーワード</vt:lpstr>
      <vt:lpstr>THIS（）</vt:lpstr>
      <vt:lpstr>THISレベルアップ１</vt:lpstr>
      <vt:lpstr>Whyインナークラス？</vt:lpstr>
      <vt:lpstr>THISレベルアップ２</vt:lpstr>
      <vt:lpstr>アクセス以外の修飾子</vt:lpstr>
      <vt:lpstr>定数定義</vt:lpstr>
      <vt:lpstr>ＦＩＮＡＬ</vt:lpstr>
      <vt:lpstr>STATIC</vt:lpstr>
      <vt:lpstr>パッケージ</vt:lpstr>
      <vt:lpstr>クラスデザインのコツ</vt:lpstr>
      <vt:lpstr>レベルアップへ</vt:lpstr>
      <vt:lpstr>練習</vt:lpstr>
      <vt:lpstr>次回予告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毛ST</dc:creator>
  <cp:lastModifiedBy>gmoue</cp:lastModifiedBy>
  <cp:revision>139</cp:revision>
  <dcterms:created xsi:type="dcterms:W3CDTF">2018-02-23T04:30:00Z</dcterms:created>
  <dcterms:modified xsi:type="dcterms:W3CDTF">2022-03-16T10:37:32Z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D371778EFC004CE2B80F2269EB90CF21</vt:lpwstr>
  </property>
  <property fmtid="{D5CDD505-2E9C-101B-9397-08002B2CF9AE}" pid="3" name="KSOProductBuildVer">
    <vt:lpwstr>1041-11.2.0.10463</vt:lpwstr>
  </property>
</Properties>
</file>