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38"/>
  </p:notesMasterIdLst>
  <p:sldIdLst>
    <p:sldId id="260" r:id="rId2"/>
    <p:sldId id="256" r:id="rId3"/>
    <p:sldId id="257" r:id="rId4"/>
    <p:sldId id="298" r:id="rId5"/>
    <p:sldId id="261" r:id="rId6"/>
    <p:sldId id="262" r:id="rId7"/>
    <p:sldId id="264" r:id="rId8"/>
    <p:sldId id="263" r:id="rId9"/>
    <p:sldId id="265" r:id="rId10"/>
    <p:sldId id="266" r:id="rId11"/>
    <p:sldId id="267" r:id="rId12"/>
    <p:sldId id="270" r:id="rId13"/>
    <p:sldId id="271" r:id="rId14"/>
    <p:sldId id="272" r:id="rId15"/>
    <p:sldId id="273" r:id="rId16"/>
    <p:sldId id="275" r:id="rId17"/>
    <p:sldId id="276" r:id="rId18"/>
    <p:sldId id="277" r:id="rId19"/>
    <p:sldId id="278" r:id="rId20"/>
    <p:sldId id="281" r:id="rId21"/>
    <p:sldId id="282" r:id="rId22"/>
    <p:sldId id="283" r:id="rId23"/>
    <p:sldId id="284" r:id="rId24"/>
    <p:sldId id="286" r:id="rId25"/>
    <p:sldId id="287" r:id="rId26"/>
    <p:sldId id="288" r:id="rId27"/>
    <p:sldId id="289" r:id="rId28"/>
    <p:sldId id="285" r:id="rId29"/>
    <p:sldId id="290" r:id="rId30"/>
    <p:sldId id="291" r:id="rId31"/>
    <p:sldId id="292" r:id="rId32"/>
    <p:sldId id="293" r:id="rId33"/>
    <p:sldId id="294" r:id="rId34"/>
    <p:sldId id="295" r:id="rId35"/>
    <p:sldId id="297" r:id="rId36"/>
    <p:sldId id="296" r:id="rId3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タイトルなしのセクション" id="{E5D36C4E-E697-4176-B28F-6A1D70070A5D}">
          <p14:sldIdLst>
            <p14:sldId id="260"/>
            <p14:sldId id="256"/>
            <p14:sldId id="257"/>
            <p14:sldId id="298"/>
            <p14:sldId id="261"/>
            <p14:sldId id="262"/>
            <p14:sldId id="264"/>
            <p14:sldId id="263"/>
            <p14:sldId id="265"/>
            <p14:sldId id="266"/>
            <p14:sldId id="267"/>
            <p14:sldId id="270"/>
            <p14:sldId id="271"/>
            <p14:sldId id="272"/>
            <p14:sldId id="273"/>
            <p14:sldId id="275"/>
            <p14:sldId id="276"/>
            <p14:sldId id="277"/>
            <p14:sldId id="278"/>
            <p14:sldId id="281"/>
            <p14:sldId id="282"/>
            <p14:sldId id="283"/>
            <p14:sldId id="284"/>
            <p14:sldId id="286"/>
            <p14:sldId id="287"/>
            <p14:sldId id="288"/>
            <p14:sldId id="289"/>
            <p14:sldId id="285"/>
            <p14:sldId id="290"/>
            <p14:sldId id="291"/>
            <p14:sldId id="292"/>
            <p14:sldId id="293"/>
            <p14:sldId id="294"/>
            <p14:sldId id="295"/>
            <p14:sldId id="297"/>
            <p14:sldId id="296"/>
          </p14:sldIdLst>
        </p14:section>
      </p14:sectionLst>
    </p:ex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734" autoAdjust="0"/>
    <p:restoredTop sz="87433" autoAdjust="0"/>
  </p:normalViewPr>
  <p:slideViewPr>
    <p:cSldViewPr snapToGrid="0">
      <p:cViewPr>
        <p:scale>
          <a:sx n="84" d="100"/>
          <a:sy n="84" d="100"/>
        </p:scale>
        <p:origin x="-269" y="-16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6E5D9A-D6B6-4F73-B697-ADEA0CCABE12}" type="datetimeFigureOut">
              <a:rPr kumimoji="1" lang="ja-JP" altLang="en-US" smtClean="0"/>
              <a:t>2019/5/19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EE2189-27F9-42D8-8822-734849965A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06719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EE2189-27F9-42D8-8822-734849965A86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00710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EE2189-27F9-42D8-8822-734849965A86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55979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EE2189-27F9-42D8-8822-734849965A86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33442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EE2189-27F9-42D8-8822-734849965A86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2758993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EE2189-27F9-42D8-8822-734849965A86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765404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EE2189-27F9-42D8-8822-734849965A86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7777811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EE2189-27F9-42D8-8822-734849965A86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071111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EE2189-27F9-42D8-8822-734849965A86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4086604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EE2189-27F9-42D8-8822-734849965A86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4966264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EE2189-27F9-42D8-8822-734849965A86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7360863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EE2189-27F9-42D8-8822-734849965A86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515103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EE2189-27F9-42D8-8822-734849965A86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8893479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EE2189-27F9-42D8-8822-734849965A86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6851420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EE2189-27F9-42D8-8822-734849965A86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2462554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EE2189-27F9-42D8-8822-734849965A86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4582610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EE2189-27F9-42D8-8822-734849965A86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014525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EE2189-27F9-42D8-8822-734849965A86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873732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EE2189-27F9-42D8-8822-734849965A86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9523000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EE2189-27F9-42D8-8822-734849965A86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3834719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EE2189-27F9-42D8-8822-734849965A86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7583881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EE2189-27F9-42D8-8822-734849965A86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32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4935604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EE2189-27F9-42D8-8822-734849965A86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33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371933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EE2189-27F9-42D8-8822-734849965A86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7673817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EE2189-27F9-42D8-8822-734849965A86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34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2733895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EE2189-27F9-42D8-8822-734849965A86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35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9208995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EE2189-27F9-42D8-8822-734849965A86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36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002816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EE2189-27F9-42D8-8822-734849965A86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670085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EE2189-27F9-42D8-8822-734849965A86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453877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EE2189-27F9-42D8-8822-734849965A86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376375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EE2189-27F9-42D8-8822-734849965A86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414068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EE2189-27F9-42D8-8822-734849965A86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577232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EE2189-27F9-42D8-8822-734849965A86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505835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A077C36C-5965-41D4-BD27-B89980D65C06}" type="datetimeFigureOut">
              <a:rPr kumimoji="1" lang="ja-JP" altLang="en-US" smtClean="0"/>
              <a:t>2019/5/19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437626B0-6C44-4EFC-B1EE-DD00893CB7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5727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C36C-5965-41D4-BD27-B89980D65C06}" type="datetimeFigureOut">
              <a:rPr kumimoji="1" lang="ja-JP" altLang="en-US" smtClean="0"/>
              <a:t>2019/5/19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626B0-6C44-4EFC-B1EE-DD00893CB7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0512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C36C-5965-41D4-BD27-B89980D65C06}" type="datetimeFigureOut">
              <a:rPr kumimoji="1" lang="ja-JP" altLang="en-US" smtClean="0"/>
              <a:t>2019/5/19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626B0-6C44-4EFC-B1EE-DD00893CB7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09147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C36C-5965-41D4-BD27-B89980D65C06}" type="datetimeFigureOut">
              <a:rPr kumimoji="1" lang="ja-JP" altLang="en-US" smtClean="0"/>
              <a:t>2019/5/19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626B0-6C44-4EFC-B1EE-DD00893CB7E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143774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C36C-5965-41D4-BD27-B89980D65C06}" type="datetimeFigureOut">
              <a:rPr kumimoji="1" lang="ja-JP" altLang="en-US" smtClean="0"/>
              <a:t>2019/5/19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626B0-6C44-4EFC-B1EE-DD00893CB7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65062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C36C-5965-41D4-BD27-B89980D65C06}" type="datetimeFigureOut">
              <a:rPr kumimoji="1" lang="ja-JP" altLang="en-US" smtClean="0"/>
              <a:t>2019/5/19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626B0-6C44-4EFC-B1EE-DD00893CB7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67293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画像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C36C-5965-41D4-BD27-B89980D65C06}" type="datetimeFigureOut">
              <a:rPr kumimoji="1" lang="ja-JP" altLang="en-US" smtClean="0"/>
              <a:t>2019/5/19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626B0-6C44-4EFC-B1EE-DD00893CB7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04643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C36C-5965-41D4-BD27-B89980D65C06}" type="datetimeFigureOut">
              <a:rPr kumimoji="1" lang="ja-JP" altLang="en-US" smtClean="0"/>
              <a:t>2019/5/19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626B0-6C44-4EFC-B1EE-DD00893CB7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65109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C36C-5965-41D4-BD27-B89980D65C06}" type="datetimeFigureOut">
              <a:rPr kumimoji="1" lang="ja-JP" altLang="en-US" smtClean="0"/>
              <a:t>2019/5/19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626B0-6C44-4EFC-B1EE-DD00893CB7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2374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C36C-5965-41D4-BD27-B89980D65C06}" type="datetimeFigureOut">
              <a:rPr kumimoji="1" lang="ja-JP" altLang="en-US" smtClean="0"/>
              <a:t>2019/5/19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626B0-6C44-4EFC-B1EE-DD00893CB7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1585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C36C-5965-41D4-BD27-B89980D65C06}" type="datetimeFigureOut">
              <a:rPr kumimoji="1" lang="ja-JP" altLang="en-US" smtClean="0"/>
              <a:t>2019/5/19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626B0-6C44-4EFC-B1EE-DD00893CB7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0558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C36C-5965-41D4-BD27-B89980D65C06}" type="datetimeFigureOut">
              <a:rPr kumimoji="1" lang="ja-JP" altLang="en-US" smtClean="0"/>
              <a:t>2019/5/19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626B0-6C44-4EFC-B1EE-DD00893CB7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4761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C36C-5965-41D4-BD27-B89980D65C06}" type="datetimeFigureOut">
              <a:rPr kumimoji="1" lang="ja-JP" altLang="en-US" smtClean="0"/>
              <a:t>2019/5/19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626B0-6C44-4EFC-B1EE-DD00893CB7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6978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C36C-5965-41D4-BD27-B89980D65C06}" type="datetimeFigureOut">
              <a:rPr kumimoji="1" lang="ja-JP" altLang="en-US" smtClean="0"/>
              <a:t>2019/5/19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626B0-6C44-4EFC-B1EE-DD00893CB7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6932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C36C-5965-41D4-BD27-B89980D65C06}" type="datetimeFigureOut">
              <a:rPr kumimoji="1" lang="ja-JP" altLang="en-US" smtClean="0"/>
              <a:t>2019/5/19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626B0-6C44-4EFC-B1EE-DD00893CB7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4564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C36C-5965-41D4-BD27-B89980D65C06}" type="datetimeFigureOut">
              <a:rPr kumimoji="1" lang="ja-JP" altLang="en-US" smtClean="0"/>
              <a:t>2019/5/19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626B0-6C44-4EFC-B1EE-DD00893CB7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253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C36C-5965-41D4-BD27-B89980D65C06}" type="datetimeFigureOut">
              <a:rPr kumimoji="1" lang="ja-JP" altLang="en-US" smtClean="0"/>
              <a:t>2019/5/19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626B0-6C44-4EFC-B1EE-DD00893CB7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0572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77C36C-5965-41D4-BD27-B89980D65C06}" type="datetimeFigureOut">
              <a:rPr kumimoji="1" lang="ja-JP" altLang="en-US" smtClean="0"/>
              <a:t>2019/5/19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7626B0-6C44-4EFC-B1EE-DD00893CB7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12593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  <p:sldLayoutId id="2147483804" r:id="rId12"/>
    <p:sldLayoutId id="2147483805" r:id="rId13"/>
    <p:sldLayoutId id="2147483806" r:id="rId14"/>
    <p:sldLayoutId id="2147483807" r:id="rId15"/>
    <p:sldLayoutId id="2147483808" r:id="rId16"/>
    <p:sldLayoutId id="214748380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A4046600-D8F1-4369-8843-1B8BEF917C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75345" y="1613352"/>
            <a:ext cx="8924355" cy="2264168"/>
          </a:xfrm>
        </p:spPr>
        <p:txBody>
          <a:bodyPr anchor="b">
            <a:normAutofit/>
          </a:bodyPr>
          <a:lstStyle/>
          <a:p>
            <a:r>
              <a:rPr kumimoji="1" lang="en-US" altLang="ja-JP" sz="8000" dirty="0" smtClean="0">
                <a:solidFill>
                  <a:srgbClr val="FFFFFF"/>
                </a:solidFill>
              </a:rPr>
              <a:t>IT</a:t>
            </a:r>
            <a:r>
              <a:rPr kumimoji="1" lang="ja-JP" altLang="en-US" sz="8000" dirty="0" smtClean="0">
                <a:solidFill>
                  <a:srgbClr val="FFFFFF"/>
                </a:solidFill>
              </a:rPr>
              <a:t>プロへの道</a:t>
            </a:r>
            <a:endParaRPr kumimoji="1" lang="ja-JP" altLang="en-US" sz="8000" dirty="0">
              <a:solidFill>
                <a:srgbClr val="FFFFFF"/>
              </a:solidFill>
            </a:endParaRPr>
          </a:p>
        </p:txBody>
      </p:sp>
      <p:sp>
        <p:nvSpPr>
          <p:cNvPr id="3" name="タイトル 1">
            <a:extLst>
              <a:ext uri="{FF2B5EF4-FFF2-40B4-BE49-F238E27FC236}">
                <a16:creationId xmlns="" xmlns:a16="http://schemas.microsoft.com/office/drawing/2014/main" id="{3A929DD7-D395-4F33-9951-D29620E23444}"/>
              </a:ext>
            </a:extLst>
          </p:cNvPr>
          <p:cNvSpPr txBox="1">
            <a:spLocks/>
          </p:cNvSpPr>
          <p:nvPr/>
        </p:nvSpPr>
        <p:spPr>
          <a:xfrm>
            <a:off x="10094614" y="6201624"/>
            <a:ext cx="2097386" cy="54490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 err="1" smtClean="0">
                <a:solidFill>
                  <a:srgbClr val="FFFFFF"/>
                </a:solidFill>
              </a:rPr>
              <a:t>Eaner</a:t>
            </a:r>
            <a:endParaRPr lang="ja-JP" altLang="en-US" sz="40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488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="" xmlns:a16="http://schemas.microsoft.com/office/drawing/2014/main" id="{0E04CAF2-0F09-4473-B138-9404C716DA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6424" y="2359102"/>
            <a:ext cx="8791575" cy="1217680"/>
          </a:xfrm>
        </p:spPr>
        <p:txBody>
          <a:bodyPr/>
          <a:lstStyle/>
          <a:p>
            <a:r>
              <a:rPr lang="ja-JP" altLang="en-US" dirty="0"/>
              <a:t>資格取る＜＜＜＜活用する</a:t>
            </a:r>
          </a:p>
        </p:txBody>
      </p:sp>
    </p:spTree>
    <p:extLst>
      <p:ext uri="{BB962C8B-B14F-4D97-AF65-F5344CB8AC3E}">
        <p14:creationId xmlns:p14="http://schemas.microsoft.com/office/powerpoint/2010/main" val="1511163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="" xmlns:a16="http://schemas.microsoft.com/office/drawing/2014/main" id="{0E04CAF2-0F09-4473-B138-9404C716DA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6424" y="1122362"/>
            <a:ext cx="8791575" cy="1387405"/>
          </a:xfrm>
        </p:spPr>
        <p:txBody>
          <a:bodyPr/>
          <a:lstStyle/>
          <a:p>
            <a:r>
              <a:rPr lang="ja-JP" altLang="en-US" dirty="0"/>
              <a:t>技術者の要件</a:t>
            </a:r>
          </a:p>
        </p:txBody>
      </p:sp>
      <p:sp>
        <p:nvSpPr>
          <p:cNvPr id="7" name="サブタイトル 6">
            <a:extLst>
              <a:ext uri="{FF2B5EF4-FFF2-40B4-BE49-F238E27FC236}">
                <a16:creationId xmlns="" xmlns:a16="http://schemas.microsoft.com/office/drawing/2014/main" id="{2E0A438C-9380-47FB-A5D0-019C847F54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91070" y="3359426"/>
            <a:ext cx="7036904" cy="2474844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ja-JP" altLang="en-US" dirty="0"/>
              <a:t>抽象的な考え方（物の共通特徴）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ja-JP" altLang="en-US" dirty="0"/>
              <a:t>本来のあるべき</a:t>
            </a:r>
            <a:r>
              <a:rPr lang="ja-JP" altLang="en-US" dirty="0" smtClean="0"/>
              <a:t>姿を</a:t>
            </a:r>
            <a:r>
              <a:rPr lang="ja-JP" altLang="en-US" dirty="0"/>
              <a:t>考える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ja-JP" altLang="en-US" dirty="0"/>
              <a:t>結論を出す前、たくさん議論が必要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ja-JP" altLang="en-US" dirty="0"/>
              <a:t>問題を報告するだけではなく、考案して検討に入る</a:t>
            </a:r>
            <a:endParaRPr lang="en-US" altLang="ja-JP" dirty="0"/>
          </a:p>
        </p:txBody>
      </p:sp>
      <p:sp>
        <p:nvSpPr>
          <p:cNvPr id="6" name="サブタイトル 6">
            <a:extLst>
              <a:ext uri="{FF2B5EF4-FFF2-40B4-BE49-F238E27FC236}">
                <a16:creationId xmlns="" xmlns:a16="http://schemas.microsoft.com/office/drawing/2014/main" id="{8126F6E4-3403-479C-8704-0BE6ED9030D3}"/>
              </a:ext>
            </a:extLst>
          </p:cNvPr>
          <p:cNvSpPr txBox="1">
            <a:spLocks/>
          </p:cNvSpPr>
          <p:nvPr/>
        </p:nvSpPr>
        <p:spPr>
          <a:xfrm>
            <a:off x="3091070" y="2626484"/>
            <a:ext cx="6579704" cy="45464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None/>
              <a:defRPr kumimoji="1" sz="2000" kern="1200" cap="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/>
              <a:t>どういう要件を持つべき？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526016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build="p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="" xmlns:a16="http://schemas.microsoft.com/office/drawing/2014/main" id="{0E04CAF2-0F09-4473-B138-9404C716DA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45998" y="1679713"/>
            <a:ext cx="9275280" cy="2584174"/>
          </a:xfrm>
        </p:spPr>
        <p:txBody>
          <a:bodyPr>
            <a:normAutofit fontScale="90000"/>
          </a:bodyPr>
          <a:lstStyle/>
          <a:p>
            <a:r>
              <a:rPr lang="ja-JP" altLang="en-US" dirty="0"/>
              <a:t>最初の質問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ja-JP" altLang="en-US" dirty="0"/>
              <a:t>　　チキンスープを飲んで、行動につながるまで、無限大の遠さを有限にするのは？</a:t>
            </a:r>
          </a:p>
        </p:txBody>
      </p:sp>
      <p:sp>
        <p:nvSpPr>
          <p:cNvPr id="4" name="サブタイトル 3">
            <a:extLst>
              <a:ext uri="{FF2B5EF4-FFF2-40B4-BE49-F238E27FC236}">
                <a16:creationId xmlns="" xmlns:a16="http://schemas.microsoft.com/office/drawing/2014/main" id="{31769943-2741-4E65-B769-D217525052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23930" y="4701210"/>
            <a:ext cx="8044069" cy="1152938"/>
          </a:xfrm>
        </p:spPr>
        <p:txBody>
          <a:bodyPr>
            <a:normAutofit/>
          </a:bodyPr>
          <a:lstStyle/>
          <a:p>
            <a:r>
              <a:rPr lang="ja-JP" altLang="en-US" sz="2800" dirty="0"/>
              <a:t>いよいよ、答えを発表します～～</a:t>
            </a:r>
          </a:p>
        </p:txBody>
      </p:sp>
    </p:spTree>
    <p:extLst>
      <p:ext uri="{BB962C8B-B14F-4D97-AF65-F5344CB8AC3E}">
        <p14:creationId xmlns:p14="http://schemas.microsoft.com/office/powerpoint/2010/main" val="442709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="" xmlns:a16="http://schemas.microsoft.com/office/drawing/2014/main" id="{0E04CAF2-0F09-4473-B138-9404C716DA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45998" y="1679713"/>
            <a:ext cx="9275280" cy="1381539"/>
          </a:xfrm>
        </p:spPr>
        <p:txBody>
          <a:bodyPr>
            <a:normAutofit/>
          </a:bodyPr>
          <a:lstStyle/>
          <a:p>
            <a:r>
              <a:rPr lang="zh-TW" altLang="en-US" dirty="0"/>
              <a:t>意識！意識！！意識！！！</a:t>
            </a:r>
            <a:endParaRPr lang="ja-JP" altLang="en-US" dirty="0"/>
          </a:p>
        </p:txBody>
      </p:sp>
      <p:sp>
        <p:nvSpPr>
          <p:cNvPr id="4" name="サブタイトル 3">
            <a:extLst>
              <a:ext uri="{FF2B5EF4-FFF2-40B4-BE49-F238E27FC236}">
                <a16:creationId xmlns="" xmlns:a16="http://schemas.microsoft.com/office/drawing/2014/main" id="{31769943-2741-4E65-B769-D217525052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50704" y="4025348"/>
            <a:ext cx="7517295" cy="785191"/>
          </a:xfrm>
        </p:spPr>
        <p:txBody>
          <a:bodyPr>
            <a:normAutofit/>
          </a:bodyPr>
          <a:lstStyle/>
          <a:p>
            <a:r>
              <a:rPr lang="en-US" altLang="ja-JP" sz="2800" dirty="0"/>
              <a:t>IT</a:t>
            </a:r>
            <a:r>
              <a:rPr lang="ja-JP" altLang="en-US" sz="2800" dirty="0"/>
              <a:t>業界のプロ意識が重要</a:t>
            </a:r>
          </a:p>
        </p:txBody>
      </p:sp>
    </p:spTree>
    <p:extLst>
      <p:ext uri="{BB962C8B-B14F-4D97-AF65-F5344CB8AC3E}">
        <p14:creationId xmlns:p14="http://schemas.microsoft.com/office/powerpoint/2010/main" val="1104820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="" xmlns:a16="http://schemas.microsoft.com/office/drawing/2014/main" id="{0E04CAF2-0F09-4473-B138-9404C716DA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45998" y="1679713"/>
            <a:ext cx="9275280" cy="1152939"/>
          </a:xfrm>
        </p:spPr>
        <p:txBody>
          <a:bodyPr>
            <a:normAutofit/>
          </a:bodyPr>
          <a:lstStyle/>
          <a:p>
            <a:r>
              <a:rPr lang="ja-JP" altLang="en-US" dirty="0"/>
              <a:t>プロ</a:t>
            </a:r>
            <a:r>
              <a:rPr lang="zh-TW" altLang="en-US" dirty="0"/>
              <a:t>意識</a:t>
            </a:r>
            <a:endParaRPr lang="ja-JP" altLang="en-US" dirty="0"/>
          </a:p>
        </p:txBody>
      </p:sp>
      <p:sp>
        <p:nvSpPr>
          <p:cNvPr id="4" name="サブタイトル 3">
            <a:extLst>
              <a:ext uri="{FF2B5EF4-FFF2-40B4-BE49-F238E27FC236}">
                <a16:creationId xmlns="" xmlns:a16="http://schemas.microsoft.com/office/drawing/2014/main" id="{31769943-2741-4E65-B769-D217525052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50704" y="4025348"/>
            <a:ext cx="7517295" cy="785191"/>
          </a:xfrm>
        </p:spPr>
        <p:txBody>
          <a:bodyPr>
            <a:normAutofit/>
          </a:bodyPr>
          <a:lstStyle/>
          <a:p>
            <a:r>
              <a:rPr lang="ja-JP" altLang="en-US" sz="2800" dirty="0"/>
              <a:t>この論点は、天才（タレントまで）を対象外にする</a:t>
            </a:r>
          </a:p>
        </p:txBody>
      </p:sp>
      <p:pic>
        <p:nvPicPr>
          <p:cNvPr id="6" name="図 5" descr="プロフェッショナル仕事の流儀">
            <a:extLst>
              <a:ext uri="{FF2B5EF4-FFF2-40B4-BE49-F238E27FC236}">
                <a16:creationId xmlns="" xmlns:a16="http://schemas.microsoft.com/office/drawing/2014/main" id="{00C7D145-76B2-473D-BAC3-96B7FEFDE4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8002" y="5895412"/>
            <a:ext cx="2152650" cy="8628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2018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="" xmlns:a16="http://schemas.microsoft.com/office/drawing/2014/main" id="{0E04CAF2-0F09-4473-B138-9404C716DA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2804" y="1349846"/>
            <a:ext cx="9771169" cy="1019470"/>
          </a:xfrm>
        </p:spPr>
        <p:txBody>
          <a:bodyPr>
            <a:normAutofit/>
          </a:bodyPr>
          <a:lstStyle/>
          <a:p>
            <a:r>
              <a:rPr lang="ja-JP" altLang="en-US" dirty="0"/>
              <a:t>シロウト　</a:t>
            </a:r>
            <a:r>
              <a:rPr lang="en-US" altLang="ja-JP" dirty="0"/>
              <a:t>VS</a:t>
            </a:r>
            <a:r>
              <a:rPr lang="ja-JP" altLang="en-US" dirty="0"/>
              <a:t>　</a:t>
            </a:r>
            <a:r>
              <a:rPr lang="ja-JP" altLang="en-US" dirty="0">
                <a:highlight>
                  <a:srgbClr val="008000"/>
                </a:highlight>
              </a:rPr>
              <a:t>プロ</a:t>
            </a:r>
          </a:p>
        </p:txBody>
      </p:sp>
      <p:sp>
        <p:nvSpPr>
          <p:cNvPr id="4" name="サブタイトル 3">
            <a:extLst>
              <a:ext uri="{FF2B5EF4-FFF2-40B4-BE49-F238E27FC236}">
                <a16:creationId xmlns="" xmlns:a16="http://schemas.microsoft.com/office/drawing/2014/main" id="{31769943-2741-4E65-B769-D217525052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37352" y="2627520"/>
            <a:ext cx="7517295" cy="1311215"/>
          </a:xfrm>
        </p:spPr>
        <p:txBody>
          <a:bodyPr>
            <a:normAutofit/>
          </a:bodyPr>
          <a:lstStyle/>
          <a:p>
            <a:r>
              <a:rPr lang="ja-JP" altLang="en-US" sz="2800" dirty="0"/>
              <a:t>言われる通り、仕事する人。</a:t>
            </a:r>
            <a:endParaRPr lang="en-US" altLang="ja-JP" sz="2800" dirty="0"/>
          </a:p>
          <a:p>
            <a:r>
              <a:rPr lang="ja-JP" altLang="en-US" sz="2800" dirty="0">
                <a:highlight>
                  <a:srgbClr val="008000"/>
                </a:highlight>
              </a:rPr>
              <a:t>問題の本質を即座に理解でき、対応も的確。</a:t>
            </a:r>
          </a:p>
        </p:txBody>
      </p:sp>
      <p:pic>
        <p:nvPicPr>
          <p:cNvPr id="6" name="図 5" descr="プロフェッショナル仕事の流儀">
            <a:extLst>
              <a:ext uri="{FF2B5EF4-FFF2-40B4-BE49-F238E27FC236}">
                <a16:creationId xmlns="" xmlns:a16="http://schemas.microsoft.com/office/drawing/2014/main" id="{B9F9BB31-36BB-4EE5-BEC0-C99579E96B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8002" y="5895412"/>
            <a:ext cx="2152650" cy="8628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サブタイトル 3">
            <a:extLst>
              <a:ext uri="{FF2B5EF4-FFF2-40B4-BE49-F238E27FC236}">
                <a16:creationId xmlns="" xmlns:a16="http://schemas.microsoft.com/office/drawing/2014/main" id="{640B1F8C-C652-467A-9A7A-5098B9F063F7}"/>
              </a:ext>
            </a:extLst>
          </p:cNvPr>
          <p:cNvSpPr txBox="1">
            <a:spLocks/>
          </p:cNvSpPr>
          <p:nvPr/>
        </p:nvSpPr>
        <p:spPr>
          <a:xfrm>
            <a:off x="2360707" y="4196939"/>
            <a:ext cx="6697029" cy="13112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None/>
              <a:defRPr kumimoji="1" sz="2000" kern="1200" cap="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/>
              <a:t>自分の実力を早く見せたく、実現に重視。</a:t>
            </a:r>
            <a:endParaRPr lang="en-US" altLang="ja-JP" sz="2800" dirty="0"/>
          </a:p>
          <a:p>
            <a:r>
              <a:rPr lang="ja-JP" altLang="en-US" sz="2800" dirty="0">
                <a:highlight>
                  <a:srgbClr val="008000"/>
                </a:highlight>
              </a:rPr>
              <a:t>問題解決をするため、最善な案を考える。</a:t>
            </a:r>
          </a:p>
        </p:txBody>
      </p:sp>
      <p:sp>
        <p:nvSpPr>
          <p:cNvPr id="8" name="サブタイトル 3">
            <a:extLst>
              <a:ext uri="{FF2B5EF4-FFF2-40B4-BE49-F238E27FC236}">
                <a16:creationId xmlns="" xmlns:a16="http://schemas.microsoft.com/office/drawing/2014/main" id="{37B5E7B8-8429-4C3C-AC8E-645362054482}"/>
              </a:ext>
            </a:extLst>
          </p:cNvPr>
          <p:cNvSpPr txBox="1">
            <a:spLocks/>
          </p:cNvSpPr>
          <p:nvPr/>
        </p:nvSpPr>
        <p:spPr>
          <a:xfrm>
            <a:off x="5543854" y="5508154"/>
            <a:ext cx="4083225" cy="6335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None/>
              <a:defRPr kumimoji="1" sz="2000" kern="1200" cap="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/>
              <a:t>問題解決の時間と価値？</a:t>
            </a:r>
          </a:p>
        </p:txBody>
      </p:sp>
    </p:spTree>
    <p:extLst>
      <p:ext uri="{BB962C8B-B14F-4D97-AF65-F5344CB8AC3E}">
        <p14:creationId xmlns:p14="http://schemas.microsoft.com/office/powerpoint/2010/main" val="1093140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 build="p"/>
      <p:bldP spid="7" grpId="0" build="p"/>
      <p:bldP spid="8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="" xmlns:a16="http://schemas.microsoft.com/office/drawing/2014/main" id="{0E04CAF2-0F09-4473-B138-9404C716DA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50109" y="1885272"/>
            <a:ext cx="9771169" cy="1257853"/>
          </a:xfrm>
        </p:spPr>
        <p:txBody>
          <a:bodyPr>
            <a:normAutofit/>
          </a:bodyPr>
          <a:lstStyle/>
          <a:p>
            <a:r>
              <a:rPr lang="ja-JP" altLang="en-US" dirty="0"/>
              <a:t>プロ：日本のたくみ精神</a:t>
            </a:r>
          </a:p>
        </p:txBody>
      </p:sp>
      <p:sp>
        <p:nvSpPr>
          <p:cNvPr id="4" name="サブタイトル 3">
            <a:extLst>
              <a:ext uri="{FF2B5EF4-FFF2-40B4-BE49-F238E27FC236}">
                <a16:creationId xmlns="" xmlns:a16="http://schemas.microsoft.com/office/drawing/2014/main" id="{31769943-2741-4E65-B769-D217525052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52304" y="3445765"/>
            <a:ext cx="7517295" cy="858380"/>
          </a:xfrm>
        </p:spPr>
        <p:txBody>
          <a:bodyPr>
            <a:normAutofit/>
          </a:bodyPr>
          <a:lstStyle/>
          <a:p>
            <a:r>
              <a:rPr lang="ja-JP" altLang="en-US" sz="2800" dirty="0"/>
              <a:t>匠＝巧</a:t>
            </a:r>
          </a:p>
        </p:txBody>
      </p:sp>
      <p:sp>
        <p:nvSpPr>
          <p:cNvPr id="7" name="サブタイトル 3">
            <a:extLst>
              <a:ext uri="{FF2B5EF4-FFF2-40B4-BE49-F238E27FC236}">
                <a16:creationId xmlns="" xmlns:a16="http://schemas.microsoft.com/office/drawing/2014/main" id="{B8E8D949-9526-494F-9A41-4E57FAB07563}"/>
              </a:ext>
            </a:extLst>
          </p:cNvPr>
          <p:cNvSpPr txBox="1">
            <a:spLocks/>
          </p:cNvSpPr>
          <p:nvPr/>
        </p:nvSpPr>
        <p:spPr>
          <a:xfrm>
            <a:off x="3252304" y="4535656"/>
            <a:ext cx="7517295" cy="858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None/>
              <a:defRPr kumimoji="1" sz="2000" kern="1200" cap="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/>
              <a:t>匠→巧</a:t>
            </a:r>
          </a:p>
        </p:txBody>
      </p:sp>
      <p:pic>
        <p:nvPicPr>
          <p:cNvPr id="8" name="図 7" descr="プロフェッショナル仕事の流儀">
            <a:extLst>
              <a:ext uri="{FF2B5EF4-FFF2-40B4-BE49-F238E27FC236}">
                <a16:creationId xmlns="" xmlns:a16="http://schemas.microsoft.com/office/drawing/2014/main" id="{3B2E1FC3-0FC8-40A9-84AD-3A2E82745D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8002" y="5895412"/>
            <a:ext cx="2152650" cy="8628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2230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 build="p"/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="" xmlns:a16="http://schemas.microsoft.com/office/drawing/2014/main" id="{0E04CAF2-0F09-4473-B138-9404C716DA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50109" y="1885272"/>
            <a:ext cx="9771169" cy="1827746"/>
          </a:xfrm>
        </p:spPr>
        <p:txBody>
          <a:bodyPr>
            <a:normAutofit/>
          </a:bodyPr>
          <a:lstStyle/>
          <a:p>
            <a:r>
              <a:rPr lang="ja-JP" altLang="en-US" dirty="0"/>
              <a:t>プロになるのは？</a:t>
            </a:r>
          </a:p>
        </p:txBody>
      </p:sp>
      <p:pic>
        <p:nvPicPr>
          <p:cNvPr id="8" name="図 7" descr="プロフェッショナル仕事の流儀">
            <a:extLst>
              <a:ext uri="{FF2B5EF4-FFF2-40B4-BE49-F238E27FC236}">
                <a16:creationId xmlns="" xmlns:a16="http://schemas.microsoft.com/office/drawing/2014/main" id="{BFE75FEB-4C3B-42F0-B25C-6EF23991D7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8002" y="5895412"/>
            <a:ext cx="2152650" cy="8628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7320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="" xmlns:a16="http://schemas.microsoft.com/office/drawing/2014/main" id="{0E04CAF2-0F09-4473-B138-9404C716DA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7600" y="1939636"/>
            <a:ext cx="11074400" cy="1154545"/>
          </a:xfrm>
        </p:spPr>
        <p:txBody>
          <a:bodyPr>
            <a:normAutofit fontScale="90000"/>
          </a:bodyPr>
          <a:lstStyle/>
          <a:p>
            <a:r>
              <a:rPr lang="ja-JP" altLang="en-US" dirty="0"/>
              <a:t>電卓で、下記の式を計算するとき、どうする？</a:t>
            </a:r>
          </a:p>
        </p:txBody>
      </p:sp>
      <p:sp>
        <p:nvSpPr>
          <p:cNvPr id="3" name="サブタイトル 2">
            <a:extLst>
              <a:ext uri="{FF2B5EF4-FFF2-40B4-BE49-F238E27FC236}">
                <a16:creationId xmlns="" xmlns:a16="http://schemas.microsoft.com/office/drawing/2014/main" id="{8DC06A2A-5749-4CAB-B468-5040230A3C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03782" y="3602038"/>
            <a:ext cx="6964217" cy="683635"/>
          </a:xfrm>
        </p:spPr>
        <p:txBody>
          <a:bodyPr>
            <a:normAutofit/>
          </a:bodyPr>
          <a:lstStyle/>
          <a:p>
            <a:r>
              <a:rPr lang="en-US" altLang="ja-JP" sz="2800" dirty="0"/>
              <a:t>1000*2000+15*8888</a:t>
            </a:r>
            <a:endParaRPr lang="ja-JP" altLang="en-US" sz="2800" dirty="0"/>
          </a:p>
        </p:txBody>
      </p:sp>
      <p:sp>
        <p:nvSpPr>
          <p:cNvPr id="4" name="サブタイトル 2">
            <a:extLst>
              <a:ext uri="{FF2B5EF4-FFF2-40B4-BE49-F238E27FC236}">
                <a16:creationId xmlns="" xmlns:a16="http://schemas.microsoft.com/office/drawing/2014/main" id="{EC623C41-B8AA-42DE-9213-A2D20FA9D1FD}"/>
              </a:ext>
            </a:extLst>
          </p:cNvPr>
          <p:cNvSpPr txBox="1">
            <a:spLocks/>
          </p:cNvSpPr>
          <p:nvPr/>
        </p:nvSpPr>
        <p:spPr>
          <a:xfrm>
            <a:off x="3703782" y="4451712"/>
            <a:ext cx="6964217" cy="6836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None/>
              <a:defRPr kumimoji="1" sz="2000" kern="1200" cap="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2800" dirty="0"/>
              <a:t>(12+55+77)*1.08/((222+0.1334)*4)</a:t>
            </a:r>
            <a:endParaRPr lang="ja-JP" altLang="en-US" sz="2800" dirty="0"/>
          </a:p>
        </p:txBody>
      </p:sp>
      <p:pic>
        <p:nvPicPr>
          <p:cNvPr id="6" name="図 5" descr="「電卓　シャープ　GT」の画像検索結果">
            <a:extLst>
              <a:ext uri="{FF2B5EF4-FFF2-40B4-BE49-F238E27FC236}">
                <a16:creationId xmlns="" xmlns:a16="http://schemas.microsoft.com/office/drawing/2014/main" id="{F9BDC2CA-6946-4757-A1A9-7B916005F4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1296" y="4517219"/>
            <a:ext cx="2029725" cy="2187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図 6" descr="プロフェッショナル仕事の流儀">
            <a:extLst>
              <a:ext uri="{FF2B5EF4-FFF2-40B4-BE49-F238E27FC236}">
                <a16:creationId xmlns="" xmlns:a16="http://schemas.microsoft.com/office/drawing/2014/main" id="{C6C56D6A-88AD-47B0-A709-183A9F5953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8002" y="5895412"/>
            <a:ext cx="2152650" cy="8628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8468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 build="p"/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="" xmlns:a16="http://schemas.microsoft.com/office/drawing/2014/main" id="{0E04CAF2-0F09-4473-B138-9404C716DA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7520" y="1529438"/>
            <a:ext cx="11074400" cy="1154545"/>
          </a:xfrm>
        </p:spPr>
        <p:txBody>
          <a:bodyPr>
            <a:normAutofit/>
          </a:bodyPr>
          <a:lstStyle/>
          <a:p>
            <a:r>
              <a:rPr lang="ja-JP" altLang="en-US" dirty="0"/>
              <a:t>チキンスープ部分に入ります。</a:t>
            </a:r>
          </a:p>
        </p:txBody>
      </p:sp>
      <p:sp>
        <p:nvSpPr>
          <p:cNvPr id="3" name="サブタイトル 2">
            <a:extLst>
              <a:ext uri="{FF2B5EF4-FFF2-40B4-BE49-F238E27FC236}">
                <a16:creationId xmlns="" xmlns:a16="http://schemas.microsoft.com/office/drawing/2014/main" id="{8DC06A2A-5749-4CAB-B468-5040230A3C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36800" y="3205018"/>
            <a:ext cx="8331199" cy="822037"/>
          </a:xfrm>
        </p:spPr>
        <p:txBody>
          <a:bodyPr>
            <a:normAutofit/>
          </a:bodyPr>
          <a:lstStyle/>
          <a:p>
            <a:r>
              <a:rPr lang="ja-JP" altLang="en-US" sz="2800" dirty="0"/>
              <a:t>不便、難しい所を避けず、妥協しない</a:t>
            </a:r>
          </a:p>
        </p:txBody>
      </p:sp>
      <p:sp>
        <p:nvSpPr>
          <p:cNvPr id="4" name="サブタイトル 2">
            <a:extLst>
              <a:ext uri="{FF2B5EF4-FFF2-40B4-BE49-F238E27FC236}">
                <a16:creationId xmlns="" xmlns:a16="http://schemas.microsoft.com/office/drawing/2014/main" id="{EC623C41-B8AA-42DE-9213-A2D20FA9D1FD}"/>
              </a:ext>
            </a:extLst>
          </p:cNvPr>
          <p:cNvSpPr txBox="1">
            <a:spLocks/>
          </p:cNvSpPr>
          <p:nvPr/>
        </p:nvSpPr>
        <p:spPr>
          <a:xfrm>
            <a:off x="3450706" y="3937446"/>
            <a:ext cx="6964217" cy="683635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None/>
              <a:defRPr kumimoji="1" sz="2000" kern="1200" cap="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/>
              <a:t>技術者としても、難しい技術（最適かも）を避けて自分なりの解決方法を採用</a:t>
            </a:r>
          </a:p>
        </p:txBody>
      </p:sp>
      <p:sp>
        <p:nvSpPr>
          <p:cNvPr id="7" name="サブタイトル 2">
            <a:extLst>
              <a:ext uri="{FF2B5EF4-FFF2-40B4-BE49-F238E27FC236}">
                <a16:creationId xmlns="" xmlns:a16="http://schemas.microsoft.com/office/drawing/2014/main" id="{6258EF48-E7DD-4D0C-BF3E-B7B825559C72}"/>
              </a:ext>
            </a:extLst>
          </p:cNvPr>
          <p:cNvSpPr txBox="1">
            <a:spLocks/>
          </p:cNvSpPr>
          <p:nvPr/>
        </p:nvSpPr>
        <p:spPr>
          <a:xfrm>
            <a:off x="2336800" y="4876729"/>
            <a:ext cx="8331199" cy="60043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None/>
              <a:defRPr kumimoji="1" sz="2000" kern="1200" cap="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/>
              <a:t>辛い所を乗り越え、後ですごく楽</a:t>
            </a:r>
          </a:p>
        </p:txBody>
      </p:sp>
      <p:sp>
        <p:nvSpPr>
          <p:cNvPr id="8" name="サブタイトル 2">
            <a:extLst>
              <a:ext uri="{FF2B5EF4-FFF2-40B4-BE49-F238E27FC236}">
                <a16:creationId xmlns="" xmlns:a16="http://schemas.microsoft.com/office/drawing/2014/main" id="{B0570FC7-4BAA-4523-89F0-EC4E2478C5E4}"/>
              </a:ext>
            </a:extLst>
          </p:cNvPr>
          <p:cNvSpPr txBox="1">
            <a:spLocks/>
          </p:cNvSpPr>
          <p:nvPr/>
        </p:nvSpPr>
        <p:spPr>
          <a:xfrm>
            <a:off x="3450705" y="5553594"/>
            <a:ext cx="6964217" cy="6836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None/>
              <a:defRPr kumimoji="1" sz="2000" kern="1200" cap="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/>
              <a:t>「諦めたらそこで終わりでしょう！」って</a:t>
            </a:r>
          </a:p>
        </p:txBody>
      </p:sp>
      <p:pic>
        <p:nvPicPr>
          <p:cNvPr id="9" name="図 8" descr="プロフェッショナル仕事の流儀">
            <a:extLst>
              <a:ext uri="{FF2B5EF4-FFF2-40B4-BE49-F238E27FC236}">
                <a16:creationId xmlns="" xmlns:a16="http://schemas.microsoft.com/office/drawing/2014/main" id="{1BA1B737-82EE-4840-8824-A9174486A4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8002" y="5895412"/>
            <a:ext cx="2152650" cy="8628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7920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 build="p"/>
      <p:bldP spid="7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>
            <a:extLst>
              <a:ext uri="{FF2B5EF4-FFF2-40B4-BE49-F238E27FC236}">
                <a16:creationId xmlns="" xmlns:a16="http://schemas.microsoft.com/office/drawing/2014/main" id="{44F2B53F-5AB2-4BCD-9167-A2941A6AD4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13224" y="4297556"/>
            <a:ext cx="6353968" cy="1433391"/>
          </a:xfrm>
        </p:spPr>
        <p:txBody>
          <a:bodyPr anchor="t">
            <a:normAutofit lnSpcReduction="10000"/>
          </a:bodyPr>
          <a:lstStyle/>
          <a:p>
            <a:r>
              <a:rPr lang="ja-JP" altLang="en-US" dirty="0">
                <a:solidFill>
                  <a:srgbClr val="FFFFFF"/>
                </a:solidFill>
              </a:rPr>
              <a:t>ないとだめなものですが</a:t>
            </a:r>
            <a:r>
              <a:rPr lang="en-US" altLang="ja-JP" dirty="0">
                <a:solidFill>
                  <a:srgbClr val="FFFFFF"/>
                </a:solidFill>
              </a:rPr>
              <a:t>……</a:t>
            </a:r>
          </a:p>
          <a:p>
            <a:r>
              <a:rPr lang="ja-JP" altLang="en-US" dirty="0">
                <a:solidFill>
                  <a:srgbClr val="FFFFFF"/>
                </a:solidFill>
              </a:rPr>
              <a:t>飲みすぎて、太くて眠たくなる。</a:t>
            </a:r>
            <a:endParaRPr lang="en-US" altLang="ja-JP" dirty="0">
              <a:solidFill>
                <a:srgbClr val="FFFFFF"/>
              </a:solidFill>
            </a:endParaRPr>
          </a:p>
          <a:p>
            <a:r>
              <a:rPr lang="ja-JP" altLang="en-US" dirty="0">
                <a:solidFill>
                  <a:srgbClr val="FFFFFF"/>
                </a:solidFill>
              </a:rPr>
              <a:t>刺激がなくなる。</a:t>
            </a:r>
            <a:endParaRPr kumimoji="1" lang="ja-JP" altLang="en-US" dirty="0">
              <a:solidFill>
                <a:srgbClr val="FFFFFF"/>
              </a:solidFill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A4046600-D8F1-4369-8843-1B8BEF917C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42836" y="1105351"/>
            <a:ext cx="8924355" cy="2323649"/>
          </a:xfrm>
        </p:spPr>
        <p:txBody>
          <a:bodyPr anchor="b">
            <a:normAutofit/>
          </a:bodyPr>
          <a:lstStyle/>
          <a:p>
            <a:r>
              <a:rPr lang="ja-JP" altLang="en-US" sz="8000" dirty="0">
                <a:solidFill>
                  <a:srgbClr val="FFFFFF"/>
                </a:solidFill>
              </a:rPr>
              <a:t>チキンスープ</a:t>
            </a:r>
            <a:endParaRPr kumimoji="1" lang="ja-JP" altLang="en-US" sz="80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0182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="" xmlns:a16="http://schemas.microsoft.com/office/drawing/2014/main" id="{0E04CAF2-0F09-4473-B138-9404C716DA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69440" y="1702412"/>
            <a:ext cx="8617527" cy="1154545"/>
          </a:xfrm>
        </p:spPr>
        <p:txBody>
          <a:bodyPr>
            <a:normAutofit/>
          </a:bodyPr>
          <a:lstStyle/>
          <a:p>
            <a:r>
              <a:rPr lang="ja-JP" altLang="en-US" dirty="0"/>
              <a:t>現場の仕事</a:t>
            </a:r>
          </a:p>
        </p:txBody>
      </p:sp>
      <p:sp>
        <p:nvSpPr>
          <p:cNvPr id="3" name="サブタイトル 2">
            <a:extLst>
              <a:ext uri="{FF2B5EF4-FFF2-40B4-BE49-F238E27FC236}">
                <a16:creationId xmlns="" xmlns:a16="http://schemas.microsoft.com/office/drawing/2014/main" id="{8DC06A2A-5749-4CAB-B468-5040230A3C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94363" y="3147823"/>
            <a:ext cx="8331199" cy="1011312"/>
          </a:xfrm>
        </p:spPr>
        <p:txBody>
          <a:bodyPr>
            <a:normAutofit/>
          </a:bodyPr>
          <a:lstStyle/>
          <a:p>
            <a:r>
              <a:rPr lang="ja-JP" altLang="en-US" sz="2800" dirty="0"/>
              <a:t>修羅場</a:t>
            </a:r>
            <a:r>
              <a:rPr lang="ja-JP" altLang="en-US" dirty="0" err="1"/>
              <a:t>しゅらば</a:t>
            </a:r>
            <a:endParaRPr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473800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="" xmlns:a16="http://schemas.microsoft.com/office/drawing/2014/main" id="{0E04CAF2-0F09-4473-B138-9404C716DA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69440" y="1702412"/>
            <a:ext cx="8617527" cy="1154545"/>
          </a:xfrm>
        </p:spPr>
        <p:txBody>
          <a:bodyPr>
            <a:normAutofit/>
          </a:bodyPr>
          <a:lstStyle/>
          <a:p>
            <a:r>
              <a:rPr lang="ja-JP" altLang="en-US" dirty="0"/>
              <a:t>報連相</a:t>
            </a:r>
          </a:p>
        </p:txBody>
      </p:sp>
      <p:sp>
        <p:nvSpPr>
          <p:cNvPr id="3" name="サブタイトル 2">
            <a:extLst>
              <a:ext uri="{FF2B5EF4-FFF2-40B4-BE49-F238E27FC236}">
                <a16:creationId xmlns="" xmlns:a16="http://schemas.microsoft.com/office/drawing/2014/main" id="{8DC06A2A-5749-4CAB-B468-5040230A3C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94363" y="2856957"/>
            <a:ext cx="8331199" cy="3663916"/>
          </a:xfrm>
        </p:spPr>
        <p:txBody>
          <a:bodyPr>
            <a:normAutofit fontScale="925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ja-JP" altLang="en-US" sz="2800" dirty="0"/>
              <a:t>提案</a:t>
            </a:r>
          </a:p>
          <a:p>
            <a:r>
              <a:rPr lang="ja-JP" altLang="en-US" dirty="0"/>
              <a:t>  　採用されないのはほとんど</a:t>
            </a:r>
          </a:p>
          <a:p>
            <a:r>
              <a:rPr lang="ja-JP" altLang="en-US" dirty="0"/>
              <a:t>  　それでもやる</a:t>
            </a:r>
          </a:p>
          <a:p>
            <a:endParaRPr lang="ja-JP" alt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ja-JP" altLang="en-US" sz="2400" dirty="0"/>
              <a:t>進捗と問題点の報告</a:t>
            </a:r>
          </a:p>
          <a:p>
            <a:r>
              <a:rPr lang="ja-JP" altLang="en-US" dirty="0"/>
              <a:t>  　相手の気持ち、立場を考慮</a:t>
            </a:r>
          </a:p>
          <a:p>
            <a:r>
              <a:rPr lang="ja-JP" altLang="en-US" dirty="0"/>
              <a:t>  　リーダーから聞かれるより、空気を読んで報告</a:t>
            </a:r>
            <a:endParaRPr lang="en-US" altLang="ja-JP" dirty="0"/>
          </a:p>
          <a:p>
            <a:r>
              <a:rPr lang="ja-JP" altLang="en-US" b="1" dirty="0"/>
              <a:t>　　効果的なコミュニケーションを行う</a:t>
            </a:r>
          </a:p>
          <a:p>
            <a:endParaRPr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286561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="" xmlns:a16="http://schemas.microsoft.com/office/drawing/2014/main" id="{0E04CAF2-0F09-4473-B138-9404C716DA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50472" y="1875450"/>
            <a:ext cx="8617527" cy="1553550"/>
          </a:xfrm>
        </p:spPr>
        <p:txBody>
          <a:bodyPr>
            <a:normAutofit/>
          </a:bodyPr>
          <a:lstStyle/>
          <a:p>
            <a:r>
              <a:rPr lang="ja-JP" altLang="en-US" dirty="0"/>
              <a:t>人間関係＞＝技術力</a:t>
            </a:r>
          </a:p>
        </p:txBody>
      </p:sp>
      <p:sp>
        <p:nvSpPr>
          <p:cNvPr id="4" name="サブタイトル 3">
            <a:extLst>
              <a:ext uri="{FF2B5EF4-FFF2-40B4-BE49-F238E27FC236}">
                <a16:creationId xmlns="" xmlns:a16="http://schemas.microsoft.com/office/drawing/2014/main" id="{3A397D7F-6C3D-4716-95C1-8E4D5B0EF0E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09312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="" xmlns:a16="http://schemas.microsoft.com/office/drawing/2014/main" id="{0E04CAF2-0F09-4473-B138-9404C716DA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6424" y="2383450"/>
            <a:ext cx="8617527" cy="1553550"/>
          </a:xfrm>
        </p:spPr>
        <p:txBody>
          <a:bodyPr>
            <a:normAutofit/>
          </a:bodyPr>
          <a:lstStyle/>
          <a:p>
            <a:r>
              <a:rPr lang="ja-JP" altLang="en-US" dirty="0"/>
              <a:t>自分中心ではなく、</a:t>
            </a:r>
            <a:r>
              <a:rPr lang="ja-JP" altLang="en-US" sz="9600" dirty="0"/>
              <a:t>和</a:t>
            </a:r>
            <a:endParaRPr lang="ja-JP" altLang="en-US" dirty="0"/>
          </a:p>
        </p:txBody>
      </p:sp>
      <p:sp>
        <p:nvSpPr>
          <p:cNvPr id="4" name="サブタイトル 3">
            <a:extLst>
              <a:ext uri="{FF2B5EF4-FFF2-40B4-BE49-F238E27FC236}">
                <a16:creationId xmlns="" xmlns:a16="http://schemas.microsoft.com/office/drawing/2014/main" id="{3A397D7F-6C3D-4716-95C1-8E4D5B0EF0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76424" y="4839854"/>
            <a:ext cx="8791575" cy="417945"/>
          </a:xfrm>
        </p:spPr>
        <p:txBody>
          <a:bodyPr>
            <a:normAutofit fontScale="92500" lnSpcReduction="10000"/>
          </a:bodyPr>
          <a:lstStyle/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09757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="" xmlns:a16="http://schemas.microsoft.com/office/drawing/2014/main" id="{0E04CAF2-0F09-4473-B138-9404C716DA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6424" y="2383450"/>
            <a:ext cx="8617527" cy="1338805"/>
          </a:xfrm>
        </p:spPr>
        <p:txBody>
          <a:bodyPr>
            <a:normAutofit/>
          </a:bodyPr>
          <a:lstStyle/>
          <a:p>
            <a:r>
              <a:rPr lang="ja-JP" altLang="en-US" dirty="0"/>
              <a:t>積極的に動かす、挨拶も</a:t>
            </a:r>
          </a:p>
        </p:txBody>
      </p:sp>
      <p:sp>
        <p:nvSpPr>
          <p:cNvPr id="4" name="サブタイトル 3">
            <a:extLst>
              <a:ext uri="{FF2B5EF4-FFF2-40B4-BE49-F238E27FC236}">
                <a16:creationId xmlns="" xmlns:a16="http://schemas.microsoft.com/office/drawing/2014/main" id="{3A397D7F-6C3D-4716-95C1-8E4D5B0EF0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76424" y="4839854"/>
            <a:ext cx="8791575" cy="417945"/>
          </a:xfrm>
        </p:spPr>
        <p:txBody>
          <a:bodyPr>
            <a:normAutofit fontScale="92500" lnSpcReduction="10000"/>
          </a:bodyPr>
          <a:lstStyle/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73966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="" xmlns:a16="http://schemas.microsoft.com/office/drawing/2014/main" id="{0E04CAF2-0F09-4473-B138-9404C716DA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6424" y="2383450"/>
            <a:ext cx="8617527" cy="1553550"/>
          </a:xfrm>
        </p:spPr>
        <p:txBody>
          <a:bodyPr>
            <a:normAutofit/>
          </a:bodyPr>
          <a:lstStyle/>
          <a:p>
            <a:r>
              <a:rPr lang="ja-JP" altLang="en-US" dirty="0"/>
              <a:t>どんな事があっても、焦らずに</a:t>
            </a:r>
            <a:r>
              <a:rPr lang="ja-JP" altLang="en-US" b="1" dirty="0"/>
              <a:t>協力</a:t>
            </a:r>
            <a:r>
              <a:rPr lang="ja-JP" altLang="en-US" dirty="0"/>
              <a:t>を探す</a:t>
            </a:r>
          </a:p>
        </p:txBody>
      </p:sp>
      <p:sp>
        <p:nvSpPr>
          <p:cNvPr id="4" name="サブタイトル 3">
            <a:extLst>
              <a:ext uri="{FF2B5EF4-FFF2-40B4-BE49-F238E27FC236}">
                <a16:creationId xmlns="" xmlns:a16="http://schemas.microsoft.com/office/drawing/2014/main" id="{3A397D7F-6C3D-4716-95C1-8E4D5B0EF0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76424" y="4839854"/>
            <a:ext cx="8791575" cy="417945"/>
          </a:xfrm>
        </p:spPr>
        <p:txBody>
          <a:bodyPr>
            <a:normAutofit fontScale="92500" lnSpcReduction="10000"/>
          </a:bodyPr>
          <a:lstStyle/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0498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="" xmlns:a16="http://schemas.microsoft.com/office/drawing/2014/main" id="{0E04CAF2-0F09-4473-B138-9404C716DA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76582" y="2430319"/>
            <a:ext cx="9354994" cy="1184564"/>
          </a:xfrm>
        </p:spPr>
        <p:txBody>
          <a:bodyPr>
            <a:normAutofit/>
          </a:bodyPr>
          <a:lstStyle/>
          <a:p>
            <a:r>
              <a:rPr lang="ja-JP" altLang="en-US" dirty="0"/>
              <a:t>自分の技術力を積極的にアピール</a:t>
            </a:r>
          </a:p>
        </p:txBody>
      </p:sp>
      <p:sp>
        <p:nvSpPr>
          <p:cNvPr id="4" name="サブタイトル 3">
            <a:extLst>
              <a:ext uri="{FF2B5EF4-FFF2-40B4-BE49-F238E27FC236}">
                <a16:creationId xmlns="" xmlns:a16="http://schemas.microsoft.com/office/drawing/2014/main" id="{3A397D7F-6C3D-4716-95C1-8E4D5B0EF0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76582" y="4165599"/>
            <a:ext cx="8691417" cy="914399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ja-JP" altLang="en-US" sz="48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期待以上の働きをする</a:t>
            </a:r>
          </a:p>
        </p:txBody>
      </p:sp>
    </p:spTree>
    <p:extLst>
      <p:ext uri="{BB962C8B-B14F-4D97-AF65-F5344CB8AC3E}">
        <p14:creationId xmlns:p14="http://schemas.microsoft.com/office/powerpoint/2010/main" val="3388943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="" xmlns:a16="http://schemas.microsoft.com/office/drawing/2014/main" id="{0E04CAF2-0F09-4473-B138-9404C716DA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6424" y="2383450"/>
            <a:ext cx="8617527" cy="1431168"/>
          </a:xfrm>
        </p:spPr>
        <p:txBody>
          <a:bodyPr>
            <a:normAutofit/>
          </a:bodyPr>
          <a:lstStyle/>
          <a:p>
            <a:r>
              <a:rPr lang="ja-JP" altLang="en-US" dirty="0"/>
              <a:t>周りの人をサポートする意識</a:t>
            </a:r>
          </a:p>
        </p:txBody>
      </p:sp>
      <p:sp>
        <p:nvSpPr>
          <p:cNvPr id="4" name="サブタイトル 3">
            <a:extLst>
              <a:ext uri="{FF2B5EF4-FFF2-40B4-BE49-F238E27FC236}">
                <a16:creationId xmlns="" xmlns:a16="http://schemas.microsoft.com/office/drawing/2014/main" id="{3A397D7F-6C3D-4716-95C1-8E4D5B0EF0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76424" y="4839854"/>
            <a:ext cx="8791575" cy="417945"/>
          </a:xfrm>
        </p:spPr>
        <p:txBody>
          <a:bodyPr>
            <a:normAutofit fontScale="92500" lnSpcReduction="10000"/>
          </a:bodyPr>
          <a:lstStyle/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43381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="" xmlns:a16="http://schemas.microsoft.com/office/drawing/2014/main" id="{0E04CAF2-0F09-4473-B138-9404C716DA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6424" y="2652225"/>
            <a:ext cx="8617527" cy="1553550"/>
          </a:xfrm>
        </p:spPr>
        <p:txBody>
          <a:bodyPr>
            <a:normAutofit fontScale="90000"/>
          </a:bodyPr>
          <a:lstStyle/>
          <a:p>
            <a:r>
              <a:rPr lang="ja-JP" altLang="en-US" dirty="0"/>
              <a:t>問題の本質を理解し、対応も早くて的確。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ja-JP" altLang="en-US" dirty="0"/>
              <a:t>他者の評価も高まる。</a:t>
            </a:r>
          </a:p>
        </p:txBody>
      </p:sp>
      <p:sp>
        <p:nvSpPr>
          <p:cNvPr id="4" name="サブタイトル 3">
            <a:extLst>
              <a:ext uri="{FF2B5EF4-FFF2-40B4-BE49-F238E27FC236}">
                <a16:creationId xmlns="" xmlns:a16="http://schemas.microsoft.com/office/drawing/2014/main" id="{3A397D7F-6C3D-4716-95C1-8E4D5B0EF0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76424" y="4839854"/>
            <a:ext cx="8791575" cy="417945"/>
          </a:xfrm>
        </p:spPr>
        <p:txBody>
          <a:bodyPr>
            <a:normAutofit fontScale="92500" lnSpcReduction="10000"/>
          </a:bodyPr>
          <a:lstStyle/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2213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="" xmlns:a16="http://schemas.microsoft.com/office/drawing/2014/main" id="{0E04CAF2-0F09-4473-B138-9404C716DA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87236" y="2120439"/>
            <a:ext cx="8617527" cy="1980505"/>
          </a:xfrm>
        </p:spPr>
        <p:txBody>
          <a:bodyPr>
            <a:normAutofit/>
          </a:bodyPr>
          <a:lstStyle/>
          <a:p>
            <a:r>
              <a:rPr lang="en-US" altLang="ja-JP" sz="8800" dirty="0"/>
              <a:t>30</a:t>
            </a:r>
            <a:r>
              <a:rPr lang="ja-JP" altLang="en-US" sz="8800" dirty="0"/>
              <a:t>代の生き方</a:t>
            </a:r>
          </a:p>
        </p:txBody>
      </p:sp>
      <p:sp>
        <p:nvSpPr>
          <p:cNvPr id="4" name="サブタイトル 3">
            <a:extLst>
              <a:ext uri="{FF2B5EF4-FFF2-40B4-BE49-F238E27FC236}">
                <a16:creationId xmlns="" xmlns:a16="http://schemas.microsoft.com/office/drawing/2014/main" id="{3A397D7F-6C3D-4716-95C1-8E4D5B0EF0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85736" y="4727275"/>
            <a:ext cx="6182263" cy="530524"/>
          </a:xfrm>
        </p:spPr>
        <p:txBody>
          <a:bodyPr>
            <a:normAutofit/>
          </a:bodyPr>
          <a:lstStyle/>
          <a:p>
            <a:r>
              <a:rPr lang="ja-JP" altLang="en-US" dirty="0"/>
              <a:t>おもてなし</a:t>
            </a:r>
          </a:p>
        </p:txBody>
      </p:sp>
    </p:spTree>
    <p:extLst>
      <p:ext uri="{BB962C8B-B14F-4D97-AF65-F5344CB8AC3E}">
        <p14:creationId xmlns:p14="http://schemas.microsoft.com/office/powerpoint/2010/main" val="3351859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A4046600-D8F1-4369-8843-1B8BEF917C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42836" y="2141316"/>
            <a:ext cx="8924355" cy="1287684"/>
          </a:xfrm>
        </p:spPr>
        <p:txBody>
          <a:bodyPr anchor="b">
            <a:noAutofit/>
          </a:bodyPr>
          <a:lstStyle/>
          <a:p>
            <a:r>
              <a:rPr lang="ja-JP" altLang="en-US" sz="3600" dirty="0">
                <a:solidFill>
                  <a:srgbClr val="FFFFFF"/>
                </a:solidFill>
              </a:rPr>
              <a:t>分かるけど、行動につながるまでの遠さは無限大（∞）</a:t>
            </a:r>
            <a:endParaRPr kumimoji="1" lang="ja-JP" altLang="en-US" sz="3600" dirty="0">
              <a:solidFill>
                <a:srgbClr val="FFFFFF"/>
              </a:solidFill>
            </a:endParaRPr>
          </a:p>
        </p:txBody>
      </p:sp>
      <p:sp>
        <p:nvSpPr>
          <p:cNvPr id="3" name="サブタイトル 2">
            <a:extLst>
              <a:ext uri="{FF2B5EF4-FFF2-40B4-BE49-F238E27FC236}">
                <a16:creationId xmlns="" xmlns:a16="http://schemas.microsoft.com/office/drawing/2014/main" id="{44F2B53F-5AB2-4BCD-9167-A2941A6AD4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42836" y="4045226"/>
            <a:ext cx="8924356" cy="1685721"/>
          </a:xfrm>
        </p:spPr>
        <p:txBody>
          <a:bodyPr anchor="t">
            <a:normAutofit/>
          </a:bodyPr>
          <a:lstStyle/>
          <a:p>
            <a:r>
              <a:rPr lang="ja-JP" altLang="en-US" sz="3600" dirty="0">
                <a:solidFill>
                  <a:srgbClr val="FFFFFF"/>
                </a:solidFill>
              </a:rPr>
              <a:t>無限大の遠さを有限にするのは？</a:t>
            </a:r>
            <a:endParaRPr lang="en-US" altLang="ja-JP" sz="3600" dirty="0">
              <a:solidFill>
                <a:srgbClr val="FFFFFF"/>
              </a:solidFill>
            </a:endParaRPr>
          </a:p>
          <a:p>
            <a:r>
              <a:rPr lang="ja-JP" altLang="en-US" sz="3600" dirty="0">
                <a:solidFill>
                  <a:srgbClr val="FFFFFF"/>
                </a:solidFill>
              </a:rPr>
              <a:t>答えは…後で！</a:t>
            </a:r>
            <a:endParaRPr kumimoji="1" lang="ja-JP" altLang="en-US" sz="36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42566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="" xmlns:a16="http://schemas.microsoft.com/office/drawing/2014/main" id="{0E04CAF2-0F09-4473-B138-9404C716DA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87236" y="2120439"/>
            <a:ext cx="8617527" cy="1980505"/>
          </a:xfrm>
        </p:spPr>
        <p:txBody>
          <a:bodyPr>
            <a:normAutofit/>
          </a:bodyPr>
          <a:lstStyle/>
          <a:p>
            <a:r>
              <a:rPr lang="ja-JP" altLang="en-US" sz="8800" dirty="0"/>
              <a:t>健康第一</a:t>
            </a:r>
          </a:p>
        </p:txBody>
      </p:sp>
      <p:sp>
        <p:nvSpPr>
          <p:cNvPr id="4" name="サブタイトル 3">
            <a:extLst>
              <a:ext uri="{FF2B5EF4-FFF2-40B4-BE49-F238E27FC236}">
                <a16:creationId xmlns="" xmlns:a16="http://schemas.microsoft.com/office/drawing/2014/main" id="{3A397D7F-6C3D-4716-95C1-8E4D5B0EF0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76424" y="4839854"/>
            <a:ext cx="8791575" cy="417945"/>
          </a:xfrm>
        </p:spPr>
        <p:txBody>
          <a:bodyPr>
            <a:normAutofit fontScale="92500" lnSpcReduction="10000"/>
          </a:bodyPr>
          <a:lstStyle/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17696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="" xmlns:a16="http://schemas.microsoft.com/office/drawing/2014/main" id="{0E04CAF2-0F09-4473-B138-9404C716DA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87236" y="2120439"/>
            <a:ext cx="9240982" cy="1980505"/>
          </a:xfrm>
        </p:spPr>
        <p:txBody>
          <a:bodyPr>
            <a:normAutofit/>
          </a:bodyPr>
          <a:lstStyle/>
          <a:p>
            <a:r>
              <a:rPr lang="ja-JP" altLang="en-US" sz="8800" dirty="0"/>
              <a:t>時間を大切に</a:t>
            </a:r>
          </a:p>
        </p:txBody>
      </p:sp>
      <p:sp>
        <p:nvSpPr>
          <p:cNvPr id="4" name="サブタイトル 3">
            <a:extLst>
              <a:ext uri="{FF2B5EF4-FFF2-40B4-BE49-F238E27FC236}">
                <a16:creationId xmlns="" xmlns:a16="http://schemas.microsoft.com/office/drawing/2014/main" id="{3A397D7F-6C3D-4716-95C1-8E4D5B0EF0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76424" y="4839854"/>
            <a:ext cx="8791575" cy="417945"/>
          </a:xfrm>
        </p:spPr>
        <p:txBody>
          <a:bodyPr>
            <a:normAutofit fontScale="92500" lnSpcReduction="10000"/>
          </a:bodyPr>
          <a:lstStyle/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47692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="" xmlns:a16="http://schemas.microsoft.com/office/drawing/2014/main" id="{0E04CAF2-0F09-4473-B138-9404C716DA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87236" y="2018146"/>
            <a:ext cx="9324109" cy="2087419"/>
          </a:xfrm>
        </p:spPr>
        <p:txBody>
          <a:bodyPr>
            <a:normAutofit/>
          </a:bodyPr>
          <a:lstStyle/>
          <a:p>
            <a:r>
              <a:rPr lang="ja-JP" altLang="en-US" sz="8800" dirty="0"/>
              <a:t>家庭環境と育児</a:t>
            </a:r>
          </a:p>
        </p:txBody>
      </p:sp>
      <p:sp>
        <p:nvSpPr>
          <p:cNvPr id="4" name="サブタイトル 3">
            <a:extLst>
              <a:ext uri="{FF2B5EF4-FFF2-40B4-BE49-F238E27FC236}">
                <a16:creationId xmlns="" xmlns:a16="http://schemas.microsoft.com/office/drawing/2014/main" id="{3A397D7F-6C3D-4716-95C1-8E4D5B0EF0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76424" y="4839854"/>
            <a:ext cx="8791575" cy="417945"/>
          </a:xfrm>
        </p:spPr>
        <p:txBody>
          <a:bodyPr>
            <a:normAutofit fontScale="92500" lnSpcReduction="10000"/>
          </a:bodyPr>
          <a:lstStyle/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72710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="" xmlns:a16="http://schemas.microsoft.com/office/drawing/2014/main" id="{0E04CAF2-0F09-4473-B138-9404C716DA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87236" y="2120439"/>
            <a:ext cx="8617527" cy="1980505"/>
          </a:xfrm>
        </p:spPr>
        <p:txBody>
          <a:bodyPr>
            <a:normAutofit/>
          </a:bodyPr>
          <a:lstStyle/>
          <a:p>
            <a:r>
              <a:rPr lang="ja-JP" altLang="en-US" sz="8800" dirty="0"/>
              <a:t>興味を広げる</a:t>
            </a:r>
          </a:p>
        </p:txBody>
      </p:sp>
      <p:sp>
        <p:nvSpPr>
          <p:cNvPr id="4" name="サブタイトル 3">
            <a:extLst>
              <a:ext uri="{FF2B5EF4-FFF2-40B4-BE49-F238E27FC236}">
                <a16:creationId xmlns="" xmlns:a16="http://schemas.microsoft.com/office/drawing/2014/main" id="{3A397D7F-6C3D-4716-95C1-8E4D5B0EF0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76424" y="4839854"/>
            <a:ext cx="8791575" cy="417945"/>
          </a:xfrm>
        </p:spPr>
        <p:txBody>
          <a:bodyPr>
            <a:normAutofit fontScale="92500" lnSpcReduction="10000"/>
          </a:bodyPr>
          <a:lstStyle/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61681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="" xmlns:a16="http://schemas.microsoft.com/office/drawing/2014/main" id="{0E04CAF2-0F09-4473-B138-9404C716DA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87236" y="2120439"/>
            <a:ext cx="8617527" cy="1980505"/>
          </a:xfrm>
        </p:spPr>
        <p:txBody>
          <a:bodyPr>
            <a:normAutofit/>
          </a:bodyPr>
          <a:lstStyle/>
          <a:p>
            <a:r>
              <a:rPr lang="ja-JP" altLang="en-US" sz="8800" dirty="0"/>
              <a:t>貢献</a:t>
            </a:r>
          </a:p>
        </p:txBody>
      </p:sp>
      <p:sp>
        <p:nvSpPr>
          <p:cNvPr id="4" name="サブタイトル 3">
            <a:extLst>
              <a:ext uri="{FF2B5EF4-FFF2-40B4-BE49-F238E27FC236}">
                <a16:creationId xmlns="" xmlns:a16="http://schemas.microsoft.com/office/drawing/2014/main" id="{3A397D7F-6C3D-4716-95C1-8E4D5B0EF0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76424" y="4839854"/>
            <a:ext cx="8791575" cy="417945"/>
          </a:xfrm>
        </p:spPr>
        <p:txBody>
          <a:bodyPr>
            <a:normAutofit fontScale="92500" lnSpcReduction="10000"/>
          </a:bodyPr>
          <a:lstStyle/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14165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="" xmlns:a16="http://schemas.microsoft.com/office/drawing/2014/main" id="{0E04CAF2-0F09-4473-B138-9404C716DA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87236" y="2120439"/>
            <a:ext cx="8617527" cy="1980505"/>
          </a:xfrm>
        </p:spPr>
        <p:txBody>
          <a:bodyPr>
            <a:normAutofit/>
          </a:bodyPr>
          <a:lstStyle/>
          <a:p>
            <a:r>
              <a:rPr lang="ja-JP" altLang="en-US" sz="8800" dirty="0"/>
              <a:t>最後。次回。</a:t>
            </a:r>
          </a:p>
        </p:txBody>
      </p:sp>
      <p:sp>
        <p:nvSpPr>
          <p:cNvPr id="4" name="サブタイトル 3">
            <a:extLst>
              <a:ext uri="{FF2B5EF4-FFF2-40B4-BE49-F238E27FC236}">
                <a16:creationId xmlns="" xmlns:a16="http://schemas.microsoft.com/office/drawing/2014/main" id="{3A397D7F-6C3D-4716-95C1-8E4D5B0EF0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76424" y="4839854"/>
            <a:ext cx="8791575" cy="417945"/>
          </a:xfrm>
        </p:spPr>
        <p:txBody>
          <a:bodyPr>
            <a:normAutofit fontScale="92500" lnSpcReduction="10000"/>
          </a:bodyPr>
          <a:lstStyle/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4697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="" xmlns:a16="http://schemas.microsoft.com/office/drawing/2014/main" id="{0E04CAF2-0F09-4473-B138-9404C716DA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87236" y="2693094"/>
            <a:ext cx="9813637" cy="1980505"/>
          </a:xfrm>
        </p:spPr>
        <p:txBody>
          <a:bodyPr>
            <a:normAutofit fontScale="90000"/>
          </a:bodyPr>
          <a:lstStyle/>
          <a:p>
            <a:r>
              <a:rPr lang="en-US" altLang="ja-JP" sz="8800" dirty="0"/>
              <a:t/>
            </a:r>
            <a:br>
              <a:rPr lang="en-US" altLang="ja-JP" sz="8800" dirty="0"/>
            </a:br>
            <a:r>
              <a:rPr lang="ja-JP" altLang="en-US" sz="8800" dirty="0"/>
              <a:t>ご清聴</a:t>
            </a:r>
            <a:r>
              <a:rPr lang="en-US" altLang="ja-JP" sz="8800" dirty="0"/>
              <a:t/>
            </a:r>
            <a:br>
              <a:rPr lang="en-US" altLang="ja-JP" sz="8800" dirty="0"/>
            </a:br>
            <a:r>
              <a:rPr lang="ja-JP" altLang="en-US" sz="8800" dirty="0"/>
              <a:t>ありがとうございました。</a:t>
            </a:r>
          </a:p>
        </p:txBody>
      </p:sp>
      <p:sp>
        <p:nvSpPr>
          <p:cNvPr id="4" name="サブタイトル 3">
            <a:extLst>
              <a:ext uri="{FF2B5EF4-FFF2-40B4-BE49-F238E27FC236}">
                <a16:creationId xmlns="" xmlns:a16="http://schemas.microsoft.com/office/drawing/2014/main" id="{3A397D7F-6C3D-4716-95C1-8E4D5B0EF0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67873" y="5628443"/>
            <a:ext cx="4147036" cy="975557"/>
          </a:xfrm>
        </p:spPr>
        <p:txBody>
          <a:bodyPr>
            <a:normAutofit/>
          </a:bodyPr>
          <a:lstStyle/>
          <a:p>
            <a:r>
              <a:rPr lang="ja-JP" altLang="en-US" sz="4400" baseline="-25000" dirty="0" smtClean="0"/>
              <a:t>令和元年 </a:t>
            </a:r>
            <a:r>
              <a:rPr lang="en-US" altLang="ja-JP" sz="4400" baseline="-25000" dirty="0" smtClean="0"/>
              <a:t>2019-05-19</a:t>
            </a:r>
            <a:endParaRPr lang="ja-JP" altLang="en-US" sz="4400" baseline="-25000" dirty="0"/>
          </a:p>
        </p:txBody>
      </p:sp>
    </p:spTree>
    <p:extLst>
      <p:ext uri="{BB962C8B-B14F-4D97-AF65-F5344CB8AC3E}">
        <p14:creationId xmlns:p14="http://schemas.microsoft.com/office/powerpoint/2010/main" val="4165981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A4046600-D8F1-4369-8843-1B8BEF917C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75345" y="1613351"/>
            <a:ext cx="8924355" cy="2323649"/>
          </a:xfrm>
        </p:spPr>
        <p:txBody>
          <a:bodyPr anchor="b">
            <a:normAutofit/>
          </a:bodyPr>
          <a:lstStyle/>
          <a:p>
            <a:r>
              <a:rPr lang="ja-JP" altLang="en-US" sz="8000" dirty="0">
                <a:solidFill>
                  <a:srgbClr val="FFFFFF"/>
                </a:solidFill>
              </a:rPr>
              <a:t>本題に入る</a:t>
            </a:r>
            <a:endParaRPr kumimoji="1" lang="ja-JP" altLang="en-US" sz="80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248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="" xmlns:a16="http://schemas.microsoft.com/office/drawing/2014/main" id="{0E04CAF2-0F09-4473-B138-9404C716DA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1655762"/>
          </a:xfrm>
        </p:spPr>
        <p:txBody>
          <a:bodyPr/>
          <a:lstStyle/>
          <a:p>
            <a:r>
              <a:rPr lang="ja-JP" altLang="en-US" dirty="0" smtClean="0"/>
              <a:t>プロ</a:t>
            </a:r>
            <a:r>
              <a:rPr lang="ja-JP" altLang="en-US" dirty="0"/>
              <a:t>として</a:t>
            </a:r>
            <a:r>
              <a:rPr lang="ja-JP" altLang="en-US" dirty="0" smtClean="0"/>
              <a:t>仕事の違い</a:t>
            </a:r>
            <a:endParaRPr lang="ja-JP" altLang="en-US" dirty="0"/>
          </a:p>
        </p:txBody>
      </p:sp>
      <p:sp>
        <p:nvSpPr>
          <p:cNvPr id="7" name="サブタイトル 6">
            <a:extLst>
              <a:ext uri="{FF2B5EF4-FFF2-40B4-BE49-F238E27FC236}">
                <a16:creationId xmlns="" xmlns:a16="http://schemas.microsoft.com/office/drawing/2014/main" id="{2E0A438C-9380-47FB-A5D0-019C847F54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63078" y="3602038"/>
            <a:ext cx="7904921" cy="1090732"/>
          </a:xfrm>
        </p:spPr>
        <p:txBody>
          <a:bodyPr/>
          <a:lstStyle/>
          <a:p>
            <a:r>
              <a:rPr lang="ja-JP" altLang="en-US" dirty="0"/>
              <a:t>ただオンスケして仕事を進むではなく、</a:t>
            </a:r>
            <a:endParaRPr lang="en-US" altLang="ja-JP" dirty="0"/>
          </a:p>
          <a:p>
            <a:r>
              <a:rPr lang="ja-JP" altLang="en-US" dirty="0"/>
              <a:t>製品のイメージを強く意識して、アジャイル開発で最善なやり方で行う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002427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="" xmlns:a16="http://schemas.microsoft.com/office/drawing/2014/main" id="{0E04CAF2-0F09-4473-B138-9404C716DA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1655762"/>
          </a:xfrm>
        </p:spPr>
        <p:txBody>
          <a:bodyPr/>
          <a:lstStyle/>
          <a:p>
            <a:r>
              <a:rPr lang="ja-JP" altLang="en-US" dirty="0"/>
              <a:t>経験だけで仕事しない</a:t>
            </a:r>
          </a:p>
        </p:txBody>
      </p:sp>
      <p:sp>
        <p:nvSpPr>
          <p:cNvPr id="7" name="サブタイトル 6">
            <a:extLst>
              <a:ext uri="{FF2B5EF4-FFF2-40B4-BE49-F238E27FC236}">
                <a16:creationId xmlns="" xmlns:a16="http://schemas.microsoft.com/office/drawing/2014/main" id="{2E0A438C-9380-47FB-A5D0-019C847F54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63078" y="3602038"/>
            <a:ext cx="7904921" cy="1655762"/>
          </a:xfrm>
        </p:spPr>
        <p:txBody>
          <a:bodyPr/>
          <a:lstStyle/>
          <a:p>
            <a:r>
              <a:rPr lang="ja-JP" altLang="en-US" dirty="0"/>
              <a:t>いつも正しいと思うことは、ただ自己満足にすぎない。</a:t>
            </a:r>
            <a:endParaRPr lang="en-US" altLang="ja-JP" dirty="0"/>
          </a:p>
          <a:p>
            <a:r>
              <a:rPr lang="ja-JP" altLang="en-US" dirty="0"/>
              <a:t>スキルアップの意識をもって、疑問を持って検証すべき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16534201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="" xmlns:a16="http://schemas.microsoft.com/office/drawing/2014/main" id="{0E04CAF2-0F09-4473-B138-9404C716DA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1655762"/>
          </a:xfrm>
        </p:spPr>
        <p:txBody>
          <a:bodyPr/>
          <a:lstStyle/>
          <a:p>
            <a:r>
              <a:rPr lang="ja-JP" altLang="en-US" dirty="0"/>
              <a:t>複雑なことを簡単化</a:t>
            </a:r>
          </a:p>
        </p:txBody>
      </p:sp>
      <p:sp>
        <p:nvSpPr>
          <p:cNvPr id="7" name="サブタイトル 6">
            <a:extLst>
              <a:ext uri="{FF2B5EF4-FFF2-40B4-BE49-F238E27FC236}">
                <a16:creationId xmlns="" xmlns:a16="http://schemas.microsoft.com/office/drawing/2014/main" id="{2E0A438C-9380-47FB-A5D0-019C847F54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63078" y="3602038"/>
            <a:ext cx="7904921" cy="1004468"/>
          </a:xfrm>
        </p:spPr>
        <p:txBody>
          <a:bodyPr/>
          <a:lstStyle/>
          <a:p>
            <a:r>
              <a:rPr lang="ja-JP" altLang="en-US" dirty="0"/>
              <a:t>正しい方法ではなく、簡単な方法を選びがち。</a:t>
            </a:r>
            <a:endParaRPr lang="en-US" altLang="ja-JP" dirty="0"/>
          </a:p>
          <a:p>
            <a:r>
              <a:rPr lang="ja-JP" altLang="en-US" dirty="0"/>
              <a:t>複雑なことを簡単にすることが</a:t>
            </a:r>
            <a:r>
              <a:rPr lang="ja-JP" altLang="en-US" dirty="0" smtClean="0"/>
              <a:t>難しい。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195159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="" xmlns:a16="http://schemas.microsoft.com/office/drawing/2014/main" id="{0E04CAF2-0F09-4473-B138-9404C716DA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6424" y="1122362"/>
            <a:ext cx="8791575" cy="1387405"/>
          </a:xfrm>
        </p:spPr>
        <p:txBody>
          <a:bodyPr/>
          <a:lstStyle/>
          <a:p>
            <a:r>
              <a:rPr lang="en-US" altLang="ja-JP" dirty="0"/>
              <a:t>AI</a:t>
            </a:r>
            <a:r>
              <a:rPr lang="ja-JP" altLang="en-US" dirty="0"/>
              <a:t>の意識</a:t>
            </a:r>
          </a:p>
        </p:txBody>
      </p:sp>
      <p:sp>
        <p:nvSpPr>
          <p:cNvPr id="7" name="サブタイトル 6">
            <a:extLst>
              <a:ext uri="{FF2B5EF4-FFF2-40B4-BE49-F238E27FC236}">
                <a16:creationId xmlns="" xmlns:a16="http://schemas.microsoft.com/office/drawing/2014/main" id="{2E0A438C-9380-47FB-A5D0-019C847F54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85283" y="2509767"/>
            <a:ext cx="5479773" cy="2514599"/>
          </a:xfrm>
        </p:spPr>
        <p:txBody>
          <a:bodyPr/>
          <a:lstStyle/>
          <a:p>
            <a:r>
              <a:rPr lang="ja-JP" altLang="en-US" dirty="0"/>
              <a:t>スマートスピーカー</a:t>
            </a:r>
            <a:endParaRPr lang="en-US" altLang="ja-JP" dirty="0"/>
          </a:p>
          <a:p>
            <a:r>
              <a:rPr lang="ja-JP" altLang="en-US" dirty="0"/>
              <a:t>無人運転</a:t>
            </a:r>
          </a:p>
          <a:p>
            <a:r>
              <a:rPr lang="ja-JP" altLang="en-US" dirty="0"/>
              <a:t>無人レジ</a:t>
            </a:r>
          </a:p>
          <a:p>
            <a:r>
              <a:rPr lang="ja-JP" altLang="en-US" dirty="0"/>
              <a:t>無人ショップ</a:t>
            </a:r>
          </a:p>
          <a:p>
            <a:r>
              <a:rPr lang="ja-JP" altLang="en-US" dirty="0"/>
              <a:t>無人ソフトウェア</a:t>
            </a:r>
            <a:r>
              <a:rPr lang="ja-JP" altLang="en-US" dirty="0" smtClean="0"/>
              <a:t>開発</a:t>
            </a:r>
            <a:endParaRPr lang="en-US" altLang="ja-JP" dirty="0"/>
          </a:p>
          <a:p>
            <a:endParaRPr lang="en-US" altLang="ja-JP" dirty="0"/>
          </a:p>
        </p:txBody>
      </p:sp>
      <p:sp>
        <p:nvSpPr>
          <p:cNvPr id="4" name="サブタイトル 6">
            <a:extLst>
              <a:ext uri="{FF2B5EF4-FFF2-40B4-BE49-F238E27FC236}">
                <a16:creationId xmlns="" xmlns:a16="http://schemas.microsoft.com/office/drawing/2014/main" id="{071C4410-CED7-44C6-ABBD-8F7A835F1086}"/>
              </a:ext>
            </a:extLst>
          </p:cNvPr>
          <p:cNvSpPr txBox="1">
            <a:spLocks/>
          </p:cNvSpPr>
          <p:nvPr/>
        </p:nvSpPr>
        <p:spPr>
          <a:xfrm>
            <a:off x="3010619" y="4933185"/>
            <a:ext cx="3879010" cy="138740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None/>
              <a:defRPr kumimoji="1" sz="2000" kern="1200" cap="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/>
              <a:t>ソフトウェアの機械化、自動化	</a:t>
            </a:r>
          </a:p>
          <a:p>
            <a:r>
              <a:rPr lang="ja-JP" altLang="en-US" dirty="0"/>
              <a:t>開発ができる人、ただできる人は時代に遅れ、淘汰（とうた）になる	</a:t>
            </a:r>
          </a:p>
          <a:p>
            <a:r>
              <a:rPr lang="ja-JP" altLang="en-US" dirty="0"/>
              <a:t>淘汰ラインを知るべき</a:t>
            </a:r>
            <a:endParaRPr lang="en-US" altLang="ja-JP" dirty="0"/>
          </a:p>
          <a:p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000057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build="p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="" xmlns:a16="http://schemas.microsoft.com/office/drawing/2014/main" id="{0E04CAF2-0F09-4473-B138-9404C716DA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6424" y="1122362"/>
            <a:ext cx="8791575" cy="1387405"/>
          </a:xfrm>
        </p:spPr>
        <p:txBody>
          <a:bodyPr/>
          <a:lstStyle/>
          <a:p>
            <a:r>
              <a:rPr lang="ja-JP" altLang="en-US" dirty="0"/>
              <a:t>新技術の勉強</a:t>
            </a:r>
          </a:p>
        </p:txBody>
      </p:sp>
      <p:sp>
        <p:nvSpPr>
          <p:cNvPr id="7" name="サブタイトル 6">
            <a:extLst>
              <a:ext uri="{FF2B5EF4-FFF2-40B4-BE49-F238E27FC236}">
                <a16:creationId xmlns="" xmlns:a16="http://schemas.microsoft.com/office/drawing/2014/main" id="{2E0A438C-9380-47FB-A5D0-019C847F54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91070" y="3359426"/>
            <a:ext cx="5479773" cy="2376212"/>
          </a:xfrm>
        </p:spPr>
        <p:txBody>
          <a:bodyPr>
            <a:normAutofit fontScale="850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ja-JP" altLang="en-US" dirty="0"/>
              <a:t>技術力の基本の育成が必要</a:t>
            </a:r>
            <a:endParaRPr lang="en-US" altLang="ja-JP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ja-JP" alt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ja-JP" altLang="en-US" dirty="0"/>
              <a:t>技術の本質を理解する</a:t>
            </a:r>
          </a:p>
          <a:p>
            <a:r>
              <a:rPr lang="ja-JP" altLang="en-US" dirty="0"/>
              <a:t>      生まれる理由（</a:t>
            </a:r>
            <a:r>
              <a:rPr lang="en-US" altLang="ja-JP" dirty="0"/>
              <a:t>jQuery WRITE LESS DO MORE</a:t>
            </a:r>
            <a:r>
              <a:rPr lang="ja-JP" altLang="en-US" dirty="0"/>
              <a:t>）</a:t>
            </a:r>
          </a:p>
          <a:p>
            <a:r>
              <a:rPr lang="ja-JP" altLang="en-US" dirty="0"/>
              <a:t>      コア部分と思想</a:t>
            </a:r>
          </a:p>
          <a:p>
            <a:r>
              <a:rPr lang="ja-JP" altLang="en-US" dirty="0"/>
              <a:t>      デザインパターン</a:t>
            </a:r>
            <a:endParaRPr lang="en-US" altLang="ja-JP" dirty="0"/>
          </a:p>
          <a:p>
            <a:endParaRPr lang="en-US" altLang="ja-JP" dirty="0"/>
          </a:p>
        </p:txBody>
      </p:sp>
      <p:sp>
        <p:nvSpPr>
          <p:cNvPr id="6" name="サブタイトル 6">
            <a:extLst>
              <a:ext uri="{FF2B5EF4-FFF2-40B4-BE49-F238E27FC236}">
                <a16:creationId xmlns="" xmlns:a16="http://schemas.microsoft.com/office/drawing/2014/main" id="{8126F6E4-3403-479C-8704-0BE6ED9030D3}"/>
              </a:ext>
            </a:extLst>
          </p:cNvPr>
          <p:cNvSpPr txBox="1">
            <a:spLocks/>
          </p:cNvSpPr>
          <p:nvPr/>
        </p:nvSpPr>
        <p:spPr>
          <a:xfrm>
            <a:off x="3091070" y="2705997"/>
            <a:ext cx="6579704" cy="7230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None/>
              <a:defRPr kumimoji="1" sz="2000" kern="1200" cap="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/>
              <a:t>新技術は常に出るが、勉強しきれない、どうする？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223809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build="p"/>
      <p:bldP spid="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回路">
  <a:themeElements>
    <a:clrScheme name="回路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回路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回路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回路">
    <a:dk1>
      <a:sysClr val="windowText" lastClr="000000"/>
    </a:dk1>
    <a:lt1>
      <a:sysClr val="window" lastClr="FFFFFF"/>
    </a:lt1>
    <a:dk2>
      <a:srgbClr val="134770"/>
    </a:dk2>
    <a:lt2>
      <a:srgbClr val="82FFFF"/>
    </a:lt2>
    <a:accent1>
      <a:srgbClr val="9ACD4C"/>
    </a:accent1>
    <a:accent2>
      <a:srgbClr val="FAA93A"/>
    </a:accent2>
    <a:accent3>
      <a:srgbClr val="D35940"/>
    </a:accent3>
    <a:accent4>
      <a:srgbClr val="B258D3"/>
    </a:accent4>
    <a:accent5>
      <a:srgbClr val="63A0CC"/>
    </a:accent5>
    <a:accent6>
      <a:srgbClr val="8AC4A7"/>
    </a:accent6>
    <a:hlink>
      <a:srgbClr val="B8FA56"/>
    </a:hlink>
    <a:folHlink>
      <a:srgbClr val="7AF8CC"/>
    </a:folHlink>
  </a:clrScheme>
</a:themeOverride>
</file>

<file path=ppt/theme/themeOverride2.xml><?xml version="1.0" encoding="utf-8"?>
<a:themeOverride xmlns:a="http://schemas.openxmlformats.org/drawingml/2006/main">
  <a:clrScheme name="回路">
    <a:dk1>
      <a:sysClr val="windowText" lastClr="000000"/>
    </a:dk1>
    <a:lt1>
      <a:sysClr val="window" lastClr="FFFFFF"/>
    </a:lt1>
    <a:dk2>
      <a:srgbClr val="134770"/>
    </a:dk2>
    <a:lt2>
      <a:srgbClr val="82FFFF"/>
    </a:lt2>
    <a:accent1>
      <a:srgbClr val="9ACD4C"/>
    </a:accent1>
    <a:accent2>
      <a:srgbClr val="FAA93A"/>
    </a:accent2>
    <a:accent3>
      <a:srgbClr val="D35940"/>
    </a:accent3>
    <a:accent4>
      <a:srgbClr val="B258D3"/>
    </a:accent4>
    <a:accent5>
      <a:srgbClr val="63A0CC"/>
    </a:accent5>
    <a:accent6>
      <a:srgbClr val="8AC4A7"/>
    </a:accent6>
    <a:hlink>
      <a:srgbClr val="B8FA56"/>
    </a:hlink>
    <a:folHlink>
      <a:srgbClr val="7AF8CC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443</TotalTime>
  <Words>584</Words>
  <Application>Microsoft Office PowerPoint</Application>
  <PresentationFormat>ユーザー設定</PresentationFormat>
  <Paragraphs>128</Paragraphs>
  <Slides>36</Slides>
  <Notes>32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36</vt:i4>
      </vt:variant>
    </vt:vector>
  </HeadingPairs>
  <TitlesOfParts>
    <vt:vector size="37" baseType="lpstr">
      <vt:lpstr>回路</vt:lpstr>
      <vt:lpstr>ITプロへの道</vt:lpstr>
      <vt:lpstr>チキンスープ</vt:lpstr>
      <vt:lpstr>分かるけど、行動につながるまでの遠さは無限大（∞）</vt:lpstr>
      <vt:lpstr>本題に入る</vt:lpstr>
      <vt:lpstr>プロとして仕事の違い</vt:lpstr>
      <vt:lpstr>経験だけで仕事しない</vt:lpstr>
      <vt:lpstr>複雑なことを簡単化</vt:lpstr>
      <vt:lpstr>AIの意識</vt:lpstr>
      <vt:lpstr>新技術の勉強</vt:lpstr>
      <vt:lpstr>資格取る＜＜＜＜活用する</vt:lpstr>
      <vt:lpstr>技術者の要件</vt:lpstr>
      <vt:lpstr>最初の質問 　　チキンスープを飲んで、行動につながるまで、無限大の遠さを有限にするのは？</vt:lpstr>
      <vt:lpstr>意識！意識！！意識！！！</vt:lpstr>
      <vt:lpstr>プロ意識</vt:lpstr>
      <vt:lpstr>シロウト　VS　プロ</vt:lpstr>
      <vt:lpstr>プロ：日本のたくみ精神</vt:lpstr>
      <vt:lpstr>プロになるのは？</vt:lpstr>
      <vt:lpstr>電卓で、下記の式を計算するとき、どうする？</vt:lpstr>
      <vt:lpstr>チキンスープ部分に入ります。</vt:lpstr>
      <vt:lpstr>現場の仕事</vt:lpstr>
      <vt:lpstr>報連相</vt:lpstr>
      <vt:lpstr>人間関係＞＝技術力</vt:lpstr>
      <vt:lpstr>自分中心ではなく、和</vt:lpstr>
      <vt:lpstr>積極的に動かす、挨拶も</vt:lpstr>
      <vt:lpstr>どんな事があっても、焦らずに協力を探す</vt:lpstr>
      <vt:lpstr>自分の技術力を積極的にアピール</vt:lpstr>
      <vt:lpstr>周りの人をサポートする意識</vt:lpstr>
      <vt:lpstr>問題の本質を理解し、対応も早くて的確。 他者の評価も高まる。</vt:lpstr>
      <vt:lpstr>30代の生き方</vt:lpstr>
      <vt:lpstr>健康第一</vt:lpstr>
      <vt:lpstr>時間を大切に</vt:lpstr>
      <vt:lpstr>家庭環境と育児</vt:lpstr>
      <vt:lpstr>興味を広げる</vt:lpstr>
      <vt:lpstr>貢献</vt:lpstr>
      <vt:lpstr>最後。次回。</vt:lpstr>
      <vt:lpstr> ご清聴 ありがとうございました。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毛ST</dc:creator>
  <cp:lastModifiedBy>gmou.eaner@hotmail.com</cp:lastModifiedBy>
  <cp:revision>35</cp:revision>
  <dcterms:created xsi:type="dcterms:W3CDTF">2018-02-23T04:30:05Z</dcterms:created>
  <dcterms:modified xsi:type="dcterms:W3CDTF">2019-05-18T21:34:44Z</dcterms:modified>
</cp:coreProperties>
</file>