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3"/>
  </p:notesMasterIdLst>
  <p:sldIdLst>
    <p:sldId id="260" r:id="rId2"/>
    <p:sldId id="336" r:id="rId3"/>
    <p:sldId id="362" r:id="rId4"/>
    <p:sldId id="338" r:id="rId5"/>
    <p:sldId id="302" r:id="rId6"/>
    <p:sldId id="324" r:id="rId7"/>
    <p:sldId id="339" r:id="rId8"/>
    <p:sldId id="337" r:id="rId9"/>
    <p:sldId id="340" r:id="rId10"/>
    <p:sldId id="341" r:id="rId11"/>
    <p:sldId id="342" r:id="rId12"/>
    <p:sldId id="343" r:id="rId13"/>
    <p:sldId id="346" r:id="rId14"/>
    <p:sldId id="344" r:id="rId15"/>
    <p:sldId id="345" r:id="rId16"/>
    <p:sldId id="348" r:id="rId17"/>
    <p:sldId id="349" r:id="rId18"/>
    <p:sldId id="350" r:id="rId19"/>
    <p:sldId id="351" r:id="rId20"/>
    <p:sldId id="352" r:id="rId21"/>
    <p:sldId id="353" r:id="rId22"/>
    <p:sldId id="356" r:id="rId23"/>
    <p:sldId id="363" r:id="rId24"/>
    <p:sldId id="364" r:id="rId25"/>
    <p:sldId id="357" r:id="rId26"/>
    <p:sldId id="358" r:id="rId27"/>
    <p:sldId id="354" r:id="rId28"/>
    <p:sldId id="360" r:id="rId29"/>
    <p:sldId id="355" r:id="rId30"/>
    <p:sldId id="361" r:id="rId31"/>
    <p:sldId id="332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E5D36C4E-E697-4176-B28F-6A1D70070A5D}">
          <p14:sldIdLst>
            <p14:sldId id="260"/>
            <p14:sldId id="336"/>
            <p14:sldId id="362"/>
            <p14:sldId id="338"/>
            <p14:sldId id="302"/>
            <p14:sldId id="324"/>
            <p14:sldId id="339"/>
            <p14:sldId id="337"/>
            <p14:sldId id="340"/>
            <p14:sldId id="341"/>
            <p14:sldId id="342"/>
            <p14:sldId id="343"/>
            <p14:sldId id="346"/>
            <p14:sldId id="344"/>
            <p14:sldId id="345"/>
            <p14:sldId id="348"/>
            <p14:sldId id="349"/>
            <p14:sldId id="350"/>
            <p14:sldId id="351"/>
            <p14:sldId id="352"/>
            <p14:sldId id="353"/>
            <p14:sldId id="356"/>
            <p14:sldId id="363"/>
            <p14:sldId id="364"/>
            <p14:sldId id="357"/>
            <p14:sldId id="358"/>
            <p14:sldId id="354"/>
            <p14:sldId id="360"/>
            <p14:sldId id="355"/>
            <p14:sldId id="361"/>
            <p14:sldId id="332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03" autoAdjust="0"/>
    <p:restoredTop sz="92291" autoAdjust="0"/>
  </p:normalViewPr>
  <p:slideViewPr>
    <p:cSldViewPr snapToGrid="0">
      <p:cViewPr varScale="1">
        <p:scale>
          <a:sx n="66" d="100"/>
          <a:sy n="66" d="100"/>
        </p:scale>
        <p:origin x="-126" y="-55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E5D9A-D6B6-4F73-B697-ADEA0CCABE12}" type="datetimeFigureOut">
              <a:rPr kumimoji="1" lang="ja-JP" altLang="en-US" smtClean="0"/>
              <a:t>2019/8/24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E2189-27F9-42D8-8822-734849965A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671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ouron.aij.or.jp/2016/05/2180" TargetMode="External"/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E2189-27F9-42D8-8822-734849965A8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964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mtClean="0">
                <a:hlinkClick r:id="rId3"/>
              </a:rPr>
              <a:t>http://touron.aij.or.jp/2016/05/2180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E2189-27F9-42D8-8822-734849965A86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430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FE5CA5FA-304B-46AE-90B5-51F1EFB57AB1}" type="datetime1">
              <a:rPr kumimoji="1" lang="ja-JP" altLang="en-US" smtClean="0"/>
              <a:t>2019/8/24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kumimoji="1" lang="en-US" altLang="ja-JP" smtClean="0"/>
              <a:t>&lt;#&gt;/10 </a:t>
            </a:r>
            <a:r>
              <a:rPr kumimoji="1" lang="ja-JP" altLang="en-US" smtClean="0"/>
              <a:t>枚目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727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7297-4B88-4149-BA7A-12234A5BA447}" type="datetime1">
              <a:rPr kumimoji="1" lang="ja-JP" altLang="en-US" smtClean="0"/>
              <a:t>2019/8/24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&lt;#&gt;/10 </a:t>
            </a:r>
            <a:r>
              <a:rPr kumimoji="1" lang="ja-JP" altLang="en-US" smtClean="0"/>
              <a:t>枚目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512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6371C-7113-4E4E-B338-9CADD599E3B0}" type="datetime1">
              <a:rPr kumimoji="1" lang="ja-JP" altLang="en-US" smtClean="0"/>
              <a:t>2019/8/24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&lt;#&gt;/10 </a:t>
            </a:r>
            <a:r>
              <a:rPr kumimoji="1" lang="ja-JP" altLang="en-US" smtClean="0"/>
              <a:t>枚目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14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20C45-9AD3-4851-A2A9-A40F0A08DB11}" type="datetime1">
              <a:rPr kumimoji="1" lang="ja-JP" altLang="en-US" smtClean="0"/>
              <a:t>2019/8/24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&lt;#&gt;/10 </a:t>
            </a:r>
            <a:r>
              <a:rPr kumimoji="1" lang="ja-JP" altLang="en-US" smtClean="0"/>
              <a:t>枚目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4377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B03C-CAFB-4DF9-B886-A02A55AC6A60}" type="datetime1">
              <a:rPr kumimoji="1" lang="ja-JP" altLang="en-US" smtClean="0"/>
              <a:t>2019/8/24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&lt;#&gt;/10 </a:t>
            </a:r>
            <a:r>
              <a:rPr kumimoji="1" lang="ja-JP" altLang="en-US" smtClean="0"/>
              <a:t>枚目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506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66AF-4CFC-42B1-9FF3-811A7B3E9426}" type="datetime1">
              <a:rPr kumimoji="1" lang="ja-JP" altLang="en-US" smtClean="0"/>
              <a:t>2019/8/24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&lt;#&gt;/10 </a:t>
            </a:r>
            <a:r>
              <a:rPr kumimoji="1" lang="ja-JP" altLang="en-US" smtClean="0"/>
              <a:t>枚目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7293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3CF6-C8C7-4DB4-BAC4-7C7CC8C2FF82}" type="datetime1">
              <a:rPr kumimoji="1" lang="ja-JP" altLang="en-US" smtClean="0"/>
              <a:t>2019/8/24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&lt;#&gt;/10 </a:t>
            </a:r>
            <a:r>
              <a:rPr kumimoji="1" lang="ja-JP" altLang="en-US" smtClean="0"/>
              <a:t>枚目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464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1FCD-0233-43A6-AA3D-B27DF7616887}" type="datetime1">
              <a:rPr kumimoji="1" lang="ja-JP" altLang="en-US" smtClean="0"/>
              <a:t>2019/8/24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&lt;#&gt;/10 </a:t>
            </a:r>
            <a:r>
              <a:rPr kumimoji="1" lang="ja-JP" altLang="en-US" smtClean="0"/>
              <a:t>枚目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510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9BE1-05AB-41BE-9A53-99BF705B4EE0}" type="datetime1">
              <a:rPr kumimoji="1" lang="ja-JP" altLang="en-US" smtClean="0"/>
              <a:t>2019/8/24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&lt;#&gt;/10 </a:t>
            </a:r>
            <a:r>
              <a:rPr kumimoji="1" lang="ja-JP" altLang="en-US" smtClean="0"/>
              <a:t>枚目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374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410CC-D29C-4E58-84A2-C5290AB4A5A8}" type="datetime1">
              <a:rPr kumimoji="1" lang="ja-JP" altLang="en-US" smtClean="0"/>
              <a:t>2019/8/24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&lt;#&gt;/10 </a:t>
            </a:r>
            <a:r>
              <a:rPr kumimoji="1" lang="ja-JP" altLang="en-US" smtClean="0"/>
              <a:t>枚目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585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0DCE0-2D62-42FE-B137-554AB186F2E5}" type="datetime1">
              <a:rPr kumimoji="1" lang="ja-JP" altLang="en-US" smtClean="0"/>
              <a:t>2019/8/24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&lt;#&gt;/10 </a:t>
            </a:r>
            <a:r>
              <a:rPr kumimoji="1" lang="ja-JP" altLang="en-US" smtClean="0"/>
              <a:t>枚目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0558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67A9-37E0-48FF-932C-9644C11A968F}" type="datetime1">
              <a:rPr kumimoji="1" lang="ja-JP" altLang="en-US" smtClean="0"/>
              <a:t>2019/8/24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&lt;#&gt;/10 </a:t>
            </a:r>
            <a:r>
              <a:rPr kumimoji="1" lang="ja-JP" altLang="en-US" smtClean="0"/>
              <a:t>枚目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761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E23D7-9FAF-416C-9E37-906067D35CCD}" type="datetime1">
              <a:rPr kumimoji="1" lang="ja-JP" altLang="en-US" smtClean="0"/>
              <a:t>2019/8/24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&lt;#&gt;/10 </a:t>
            </a:r>
            <a:r>
              <a:rPr kumimoji="1" lang="ja-JP" altLang="en-US" smtClean="0"/>
              <a:t>枚目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978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5232-2210-4A83-A37A-49EE8A8EF25B}" type="datetime1">
              <a:rPr kumimoji="1" lang="ja-JP" altLang="en-US" smtClean="0"/>
              <a:t>2019/8/24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&lt;#&gt;/10 </a:t>
            </a:r>
            <a:r>
              <a:rPr kumimoji="1" lang="ja-JP" altLang="en-US" smtClean="0"/>
              <a:t>枚目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6932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BF307-D1F7-43F6-91CC-993FA263B775}" type="datetime1">
              <a:rPr kumimoji="1" lang="ja-JP" altLang="en-US" smtClean="0"/>
              <a:t>2019/8/24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&lt;#&gt;/10 </a:t>
            </a:r>
            <a:r>
              <a:rPr kumimoji="1" lang="ja-JP" altLang="en-US" smtClean="0"/>
              <a:t>枚目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564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551B-EE20-4BB8-85C0-CDD06D609A52}" type="datetime1">
              <a:rPr kumimoji="1" lang="ja-JP" altLang="en-US" smtClean="0"/>
              <a:t>2019/8/24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&lt;#&gt;/10 </a:t>
            </a:r>
            <a:r>
              <a:rPr kumimoji="1" lang="ja-JP" altLang="en-US" smtClean="0"/>
              <a:t>枚目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253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4FCA-576C-471A-B11E-4CA2988A184D}" type="datetime1">
              <a:rPr kumimoji="1" lang="ja-JP" altLang="en-US" smtClean="0"/>
              <a:t>2019/8/24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&lt;#&gt;/10 </a:t>
            </a:r>
            <a:r>
              <a:rPr kumimoji="1" lang="ja-JP" altLang="en-US" smtClean="0"/>
              <a:t>枚目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572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B0341-1C3C-481D-B9E4-A16533B46666}" type="datetime1">
              <a:rPr kumimoji="1" lang="ja-JP" altLang="en-US" smtClean="0"/>
              <a:t>2019/8/24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&lt;#&gt;/10 </a:t>
            </a:r>
            <a:r>
              <a:rPr kumimoji="1" lang="ja-JP" altLang="en-US" smtClean="0"/>
              <a:t>枚目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2593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  <p:sldLayoutId id="2147483806" r:id="rId14"/>
    <p:sldLayoutId id="2147483807" r:id="rId15"/>
    <p:sldLayoutId id="2147483808" r:id="rId16"/>
    <p:sldLayoutId id="2147483809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missiondrivenbrand.jp/entry/thinking_deduction_Induction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missiondrivenbrand.jp/entry/thinking_deduction_Induction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igyoh.com/column/58/" TargetMode="Externa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igofP6kc9A&amp;feature=youtu.be&amp;t=194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SELw5lvwH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1193" y="2372007"/>
            <a:ext cx="9918848" cy="1738265"/>
          </a:xfrm>
        </p:spPr>
        <p:txBody>
          <a:bodyPr anchor="b">
            <a:normAutofit fontScale="90000"/>
          </a:bodyPr>
          <a:lstStyle/>
          <a:p>
            <a:pPr algn="ctr"/>
            <a:r>
              <a:rPr kumimoji="1" lang="ja-JP" altLang="en-US" sz="8000" dirty="0" smtClean="0">
                <a:solidFill>
                  <a:srgbClr val="FFFFFF"/>
                </a:solidFill>
              </a:rPr>
              <a:t>アーキテクトへの道（三）</a:t>
            </a:r>
            <a:r>
              <a:rPr kumimoji="1" lang="en-US" altLang="ja-JP" sz="8000" dirty="0" smtClean="0">
                <a:solidFill>
                  <a:srgbClr val="FFFFFF"/>
                </a:solidFill>
              </a:rPr>
              <a:t/>
            </a:r>
            <a:br>
              <a:rPr kumimoji="1" lang="en-US" altLang="ja-JP" sz="8000" dirty="0" smtClean="0">
                <a:solidFill>
                  <a:srgbClr val="FFFFFF"/>
                </a:solidFill>
              </a:rPr>
            </a:br>
            <a:r>
              <a:rPr lang="ja-JP" altLang="en-US" sz="8000" dirty="0">
                <a:solidFill>
                  <a:srgbClr val="FFFFFF"/>
                </a:solidFill>
              </a:rPr>
              <a:t>ロジカルシンキング</a:t>
            </a:r>
            <a:endParaRPr kumimoji="1" lang="ja-JP" altLang="en-US" sz="4400" dirty="0">
              <a:solidFill>
                <a:srgbClr val="FFFFFF"/>
              </a:solidFill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xmlns="" id="{3A929DD7-D395-4F33-9951-D29620E23444}"/>
              </a:ext>
            </a:extLst>
          </p:cNvPr>
          <p:cNvSpPr txBox="1">
            <a:spLocks/>
          </p:cNvSpPr>
          <p:nvPr/>
        </p:nvSpPr>
        <p:spPr>
          <a:xfrm>
            <a:off x="7758821" y="6446067"/>
            <a:ext cx="4101220" cy="30045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4000" dirty="0" smtClean="0">
                <a:solidFill>
                  <a:srgbClr val="FFFFFF"/>
                </a:solidFill>
              </a:rPr>
              <a:t>©2019 </a:t>
            </a:r>
            <a:r>
              <a:rPr lang="en-US" altLang="ja-JP" sz="4000" cap="none" dirty="0" smtClean="0">
                <a:solidFill>
                  <a:srgbClr val="FFFFFF"/>
                </a:solidFill>
              </a:rPr>
              <a:t>Soft Think</a:t>
            </a:r>
            <a:r>
              <a:rPr lang="en-US" altLang="ja-JP" sz="4000" dirty="0" smtClean="0">
                <a:solidFill>
                  <a:srgbClr val="FFFFFF"/>
                </a:solidFill>
              </a:rPr>
              <a:t> </a:t>
            </a:r>
            <a:r>
              <a:rPr lang="ja-JP" altLang="en-US" sz="4000" dirty="0" smtClean="0">
                <a:solidFill>
                  <a:srgbClr val="FFFFFF"/>
                </a:solidFill>
              </a:rPr>
              <a:t>　　</a:t>
            </a:r>
            <a:r>
              <a:rPr lang="en-US" altLang="ja-JP" sz="4000" dirty="0" smtClean="0">
                <a:solidFill>
                  <a:srgbClr val="FFFFFF"/>
                </a:solidFill>
              </a:rPr>
              <a:t>©2019 </a:t>
            </a:r>
            <a:r>
              <a:rPr lang="en-US" altLang="ja-JP" sz="4000" cap="none" dirty="0" smtClean="0">
                <a:solidFill>
                  <a:srgbClr val="FFFFFF"/>
                </a:solidFill>
              </a:rPr>
              <a:t>Eaner Soft</a:t>
            </a:r>
            <a:endParaRPr lang="ja-JP" altLang="en-US" sz="4000" dirty="0">
              <a:solidFill>
                <a:srgbClr val="FFFFFF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292022" y="5703710"/>
            <a:ext cx="771089" cy="365125"/>
          </a:xfrm>
        </p:spPr>
        <p:txBody>
          <a:bodyPr/>
          <a:lstStyle/>
          <a:p>
            <a:fld id="{437626B0-6C44-4EFC-B1EE-DD00893CB7EF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488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44F2B53F-5AB2-4BCD-9167-A2941A6A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18289" y="3110669"/>
            <a:ext cx="8577263" cy="3028596"/>
          </a:xfrm>
        </p:spPr>
        <p:txBody>
          <a:bodyPr anchor="t">
            <a:normAutofit/>
          </a:bodyPr>
          <a:lstStyle/>
          <a:p>
            <a:r>
              <a:rPr lang="ja-JP" altLang="en-US" sz="1800" dirty="0" smtClean="0"/>
              <a:t>・ピラミッド</a:t>
            </a:r>
            <a:endParaRPr lang="en-US" altLang="ja-JP" sz="1800" dirty="0" smtClean="0"/>
          </a:p>
          <a:p>
            <a:r>
              <a:rPr lang="ja-JP" altLang="en-US" sz="1800" dirty="0"/>
              <a:t>　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7568" y="1050202"/>
            <a:ext cx="8924355" cy="1248617"/>
          </a:xfrm>
        </p:spPr>
        <p:txBody>
          <a:bodyPr anchor="b">
            <a:normAutofit/>
          </a:bodyPr>
          <a:lstStyle/>
          <a:p>
            <a:r>
              <a:rPr kumimoji="1" lang="ja-JP" altLang="en-US" sz="8000" dirty="0" smtClean="0">
                <a:solidFill>
                  <a:srgbClr val="FFFFFF"/>
                </a:solidFill>
              </a:rPr>
              <a:t>ロジカルシンキング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 txBox="1">
            <a:spLocks/>
          </p:cNvSpPr>
          <p:nvPr/>
        </p:nvSpPr>
        <p:spPr>
          <a:xfrm>
            <a:off x="5896598" y="2289342"/>
            <a:ext cx="4614729" cy="59059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>
                <a:solidFill>
                  <a:srgbClr val="FFFFFF"/>
                </a:solidFill>
              </a:rPr>
              <a:t>フレームワーク</a:t>
            </a:r>
            <a:endParaRPr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5" name="二等辺三角形 4"/>
          <p:cNvSpPr/>
          <p:nvPr/>
        </p:nvSpPr>
        <p:spPr>
          <a:xfrm>
            <a:off x="3811423" y="3401226"/>
            <a:ext cx="3187581" cy="250391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結論</a:t>
            </a:r>
            <a:endParaRPr kumimoji="1" lang="en-US" altLang="ja-JP" dirty="0" smtClean="0"/>
          </a:p>
          <a:p>
            <a:pPr algn="ctr"/>
            <a:endParaRPr kumimoji="1" lang="en-US" altLang="ja-JP" dirty="0"/>
          </a:p>
          <a:p>
            <a:pPr algn="ctr"/>
            <a:r>
              <a:rPr kumimoji="1" lang="ja-JP" altLang="en-US" dirty="0" smtClean="0"/>
              <a:t>意味合い</a:t>
            </a:r>
            <a:endParaRPr kumimoji="1" lang="en-US" altLang="ja-JP" dirty="0" smtClean="0"/>
          </a:p>
          <a:p>
            <a:pPr algn="ctr"/>
            <a:endParaRPr kumimoji="1" lang="en-US" altLang="ja-JP" dirty="0"/>
          </a:p>
          <a:p>
            <a:pPr algn="ctr"/>
            <a:r>
              <a:rPr kumimoji="1" lang="ja-JP" altLang="en-US" dirty="0" smtClean="0"/>
              <a:t>事実</a:t>
            </a:r>
            <a:endParaRPr kumimoji="1" lang="en-US" altLang="ja-JP" dirty="0" smtClean="0"/>
          </a:p>
          <a:p>
            <a:pPr algn="ctr"/>
            <a:endParaRPr kumimoji="1"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8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44F2B53F-5AB2-4BCD-9167-A2941A6A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2652" y="3110669"/>
            <a:ext cx="8577263" cy="3028596"/>
          </a:xfrm>
        </p:spPr>
        <p:txBody>
          <a:bodyPr anchor="t">
            <a:normAutofit/>
          </a:bodyPr>
          <a:lstStyle/>
          <a:p>
            <a:r>
              <a:rPr lang="ja-JP" altLang="en-US" sz="1800" dirty="0" smtClean="0"/>
              <a:t>・帰納法</a:t>
            </a:r>
            <a:endParaRPr lang="en-US" altLang="ja-JP" sz="1800" dirty="0" smtClean="0"/>
          </a:p>
          <a:p>
            <a:r>
              <a:rPr lang="ja-JP" altLang="en-US" sz="1800" dirty="0"/>
              <a:t>　</a:t>
            </a:r>
            <a:r>
              <a:rPr lang="ja-JP" altLang="en-US" sz="1800" dirty="0" smtClean="0"/>
              <a:t>とは</a:t>
            </a:r>
            <a:endParaRPr lang="en-US" altLang="ja-JP" sz="1800" dirty="0" smtClean="0"/>
          </a:p>
          <a:p>
            <a:r>
              <a:rPr lang="ja-JP" altLang="en-US" sz="1800" dirty="0" smtClean="0"/>
              <a:t>　　　複数の事例を挙げ、それらの共通点を導き出す</a:t>
            </a:r>
            <a:endParaRPr lang="en-US" altLang="ja-JP" sz="1800" dirty="0"/>
          </a:p>
          <a:p>
            <a:r>
              <a:rPr lang="ja-JP" altLang="en-US" sz="1800" dirty="0" smtClean="0"/>
              <a:t>　イメージ（ルート）</a:t>
            </a:r>
            <a:endParaRPr lang="en-US" altLang="ja-JP" sz="1800" dirty="0" smtClean="0"/>
          </a:p>
          <a:p>
            <a:r>
              <a:rPr lang="ja-JP" altLang="en-US" sz="1800" dirty="0"/>
              <a:t>　</a:t>
            </a:r>
            <a:r>
              <a:rPr lang="ja-JP" altLang="en-US" sz="1800" dirty="0" smtClean="0"/>
              <a:t>　</a:t>
            </a:r>
            <a:r>
              <a:rPr lang="ja-JP" altLang="en-US" sz="1800" dirty="0"/>
              <a:t>　</a:t>
            </a:r>
            <a:r>
              <a:rPr lang="ja-JP" altLang="en-US" sz="1800" dirty="0" smtClean="0"/>
              <a:t>結論</a:t>
            </a:r>
            <a:r>
              <a:rPr lang="ja-JP" altLang="en-US" sz="1800" dirty="0" err="1" smtClean="0"/>
              <a:t>ー</a:t>
            </a:r>
            <a:r>
              <a:rPr lang="ja-JP" altLang="en-US" sz="1800" dirty="0" smtClean="0"/>
              <a:t>ーーー＞共通点探す</a:t>
            </a:r>
            <a:r>
              <a:rPr lang="ja-JP" altLang="en-US" sz="1800" dirty="0" err="1" smtClean="0"/>
              <a:t>ーーー</a:t>
            </a:r>
            <a:r>
              <a:rPr lang="ja-JP" altLang="en-US" sz="1800" dirty="0" smtClean="0"/>
              <a:t>ー＞事例</a:t>
            </a:r>
            <a:r>
              <a:rPr lang="en-US" altLang="ja-JP" sz="1800" dirty="0" smtClean="0"/>
              <a:t>N</a:t>
            </a:r>
          </a:p>
          <a:p>
            <a:r>
              <a:rPr lang="ja-JP" altLang="en-US" sz="1800" dirty="0"/>
              <a:t>　</a:t>
            </a:r>
            <a:r>
              <a:rPr lang="ja-JP" altLang="en-US" sz="1800" dirty="0" smtClean="0"/>
              <a:t>　　＜なぜなれば＞と考えながら、シンキングを進む</a:t>
            </a:r>
            <a:endParaRPr lang="ja-JP" altLang="en-US" sz="180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7568" y="1050202"/>
            <a:ext cx="8924355" cy="1248617"/>
          </a:xfrm>
        </p:spPr>
        <p:txBody>
          <a:bodyPr anchor="b">
            <a:normAutofit/>
          </a:bodyPr>
          <a:lstStyle/>
          <a:p>
            <a:r>
              <a:rPr kumimoji="1" lang="ja-JP" altLang="en-US" sz="8000" dirty="0" smtClean="0">
                <a:solidFill>
                  <a:srgbClr val="FFFFFF"/>
                </a:solidFill>
              </a:rPr>
              <a:t>ロジカルシンキング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 txBox="1">
            <a:spLocks/>
          </p:cNvSpPr>
          <p:nvPr/>
        </p:nvSpPr>
        <p:spPr>
          <a:xfrm>
            <a:off x="5896598" y="2289342"/>
            <a:ext cx="4614729" cy="59059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>
                <a:solidFill>
                  <a:srgbClr val="FFFFFF"/>
                </a:solidFill>
              </a:rPr>
              <a:t>フレームワーク</a:t>
            </a:r>
            <a:endParaRPr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4324172" y="5221480"/>
            <a:ext cx="589660" cy="2392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bg1"/>
                </a:solidFill>
              </a:rPr>
              <a:t>なぜ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6580262" y="5221480"/>
            <a:ext cx="589660" cy="2392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bg1"/>
                </a:solidFill>
              </a:rPr>
              <a:t>なぜ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16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44F2B53F-5AB2-4BCD-9167-A2941A6A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2652" y="3110669"/>
            <a:ext cx="8577263" cy="3028596"/>
          </a:xfrm>
        </p:spPr>
        <p:txBody>
          <a:bodyPr anchor="t">
            <a:normAutofit/>
          </a:bodyPr>
          <a:lstStyle/>
          <a:p>
            <a:r>
              <a:rPr lang="ja-JP" altLang="en-US" sz="1800" dirty="0" smtClean="0"/>
              <a:t>・帰納法</a:t>
            </a:r>
            <a:endParaRPr lang="en-US" altLang="ja-JP" sz="1800" dirty="0" smtClean="0"/>
          </a:p>
          <a:p>
            <a:r>
              <a:rPr lang="ja-JP" altLang="en-US" sz="1800" dirty="0"/>
              <a:t>　</a:t>
            </a:r>
            <a:r>
              <a:rPr lang="ja-JP" altLang="en-US" sz="1800" dirty="0" smtClean="0"/>
              <a:t>例</a:t>
            </a:r>
            <a:endParaRPr lang="ja-JP" altLang="en-US" sz="180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7568" y="1050202"/>
            <a:ext cx="8924355" cy="1248617"/>
          </a:xfrm>
        </p:spPr>
        <p:txBody>
          <a:bodyPr anchor="b">
            <a:normAutofit/>
          </a:bodyPr>
          <a:lstStyle/>
          <a:p>
            <a:r>
              <a:rPr kumimoji="1" lang="ja-JP" altLang="en-US" sz="8000" dirty="0" smtClean="0">
                <a:solidFill>
                  <a:srgbClr val="FFFFFF"/>
                </a:solidFill>
              </a:rPr>
              <a:t>ロジカルシンキング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 txBox="1">
            <a:spLocks/>
          </p:cNvSpPr>
          <p:nvPr/>
        </p:nvSpPr>
        <p:spPr>
          <a:xfrm>
            <a:off x="5896598" y="2289342"/>
            <a:ext cx="4614729" cy="59059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>
                <a:solidFill>
                  <a:srgbClr val="FFFFFF"/>
                </a:solidFill>
              </a:rPr>
              <a:t>フレームワーク</a:t>
            </a:r>
            <a:endParaRPr lang="ja-JP" altLang="en-US" sz="8000" dirty="0">
              <a:solidFill>
                <a:srgbClr val="FFFF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396" y="4124355"/>
            <a:ext cx="7361238" cy="204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826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44F2B53F-5AB2-4BCD-9167-A2941A6A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2652" y="2879933"/>
            <a:ext cx="8577263" cy="3777241"/>
          </a:xfrm>
        </p:spPr>
        <p:txBody>
          <a:bodyPr anchor="t">
            <a:normAutofit/>
          </a:bodyPr>
          <a:lstStyle/>
          <a:p>
            <a:r>
              <a:rPr lang="ja-JP" altLang="en-US" sz="1800" dirty="0" smtClean="0"/>
              <a:t>・帰納法</a:t>
            </a:r>
            <a:endParaRPr lang="en-US" altLang="ja-JP" sz="1800" dirty="0" smtClean="0"/>
          </a:p>
          <a:p>
            <a:r>
              <a:rPr lang="ja-JP" altLang="en-US" sz="1800" dirty="0"/>
              <a:t>　</a:t>
            </a:r>
            <a:endParaRPr lang="en-US" altLang="ja-JP" sz="1800" dirty="0" smtClean="0"/>
          </a:p>
          <a:p>
            <a:endParaRPr lang="en-US" altLang="ja-JP" sz="1800" dirty="0"/>
          </a:p>
          <a:p>
            <a:endParaRPr lang="en-US" altLang="ja-JP" sz="1800" dirty="0" smtClean="0"/>
          </a:p>
          <a:p>
            <a:endParaRPr lang="en-US" altLang="ja-JP" sz="1800" dirty="0" smtClean="0"/>
          </a:p>
          <a:p>
            <a:endParaRPr lang="en-US" altLang="ja-JP" sz="1800" dirty="0"/>
          </a:p>
          <a:p>
            <a:endParaRPr lang="en-US" altLang="ja-JP" sz="1800" dirty="0" smtClean="0"/>
          </a:p>
          <a:p>
            <a:r>
              <a:rPr lang="en-US" altLang="ja-JP" sz="1200" dirty="0" smtClean="0"/>
              <a:t>※</a:t>
            </a:r>
            <a:r>
              <a:rPr lang="en-US" altLang="ja-JP" sz="1200" dirty="0">
                <a:hlinkClick r:id="rId2"/>
              </a:rPr>
              <a:t> https://www.missiondrivenbrand.jp/entry/thinking_deduction_Induction</a:t>
            </a:r>
            <a:endParaRPr lang="ja-JP" altLang="en-US" sz="120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7568" y="1050202"/>
            <a:ext cx="8924355" cy="1248617"/>
          </a:xfrm>
        </p:spPr>
        <p:txBody>
          <a:bodyPr anchor="b">
            <a:normAutofit/>
          </a:bodyPr>
          <a:lstStyle/>
          <a:p>
            <a:r>
              <a:rPr kumimoji="1" lang="ja-JP" altLang="en-US" sz="8000" dirty="0" smtClean="0">
                <a:solidFill>
                  <a:srgbClr val="FFFFFF"/>
                </a:solidFill>
              </a:rPr>
              <a:t>ロジカルシンキング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 txBox="1">
            <a:spLocks/>
          </p:cNvSpPr>
          <p:nvPr/>
        </p:nvSpPr>
        <p:spPr>
          <a:xfrm>
            <a:off x="5896598" y="2289342"/>
            <a:ext cx="4614729" cy="59059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>
                <a:solidFill>
                  <a:srgbClr val="FFFFFF"/>
                </a:solidFill>
              </a:rPr>
              <a:t>フレームワーク</a:t>
            </a:r>
            <a:endParaRPr lang="ja-JP" altLang="en-US" sz="8000" dirty="0">
              <a:solidFill>
                <a:srgbClr val="FFFFFF"/>
              </a:solidFill>
            </a:endParaRPr>
          </a:p>
        </p:txBody>
      </p:sp>
      <p:pic>
        <p:nvPicPr>
          <p:cNvPr id="3074" name="Picture 2" descr="å¸°ç´æ³ã¨ã¯ï¼-2ï¼å¸°ç´æ³ã®ä¾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163" y="3404533"/>
            <a:ext cx="4486878" cy="219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3987" y="3152671"/>
            <a:ext cx="4142618" cy="2564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1052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44F2B53F-5AB2-4BCD-9167-A2941A6A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2652" y="3110669"/>
            <a:ext cx="8577263" cy="3028596"/>
          </a:xfrm>
        </p:spPr>
        <p:txBody>
          <a:bodyPr anchor="t">
            <a:normAutofit/>
          </a:bodyPr>
          <a:lstStyle/>
          <a:p>
            <a:r>
              <a:rPr lang="ja-JP" altLang="en-US" sz="1800" dirty="0" smtClean="0"/>
              <a:t>・演繹法</a:t>
            </a:r>
            <a:endParaRPr lang="en-US" altLang="ja-JP" sz="1800" dirty="0" smtClean="0"/>
          </a:p>
          <a:p>
            <a:r>
              <a:rPr lang="ja-JP" altLang="en-US" sz="1800" dirty="0"/>
              <a:t>　</a:t>
            </a:r>
            <a:r>
              <a:rPr lang="ja-JP" altLang="en-US" sz="1800" dirty="0" smtClean="0"/>
              <a:t>演繹</a:t>
            </a:r>
            <a:endParaRPr lang="en-US" altLang="ja-JP" sz="1800" dirty="0" smtClean="0"/>
          </a:p>
          <a:p>
            <a:r>
              <a:rPr lang="ja-JP" altLang="en-US" sz="1600" dirty="0"/>
              <a:t>　</a:t>
            </a:r>
            <a:r>
              <a:rPr lang="ja-JP" altLang="en-US" sz="1600" b="1" dirty="0"/>
              <a:t>広く</a:t>
            </a:r>
            <a:r>
              <a:rPr lang="ja-JP" altLang="en-US" sz="1600" b="1" dirty="0" smtClean="0"/>
              <a:t>説かれて</a:t>
            </a:r>
            <a:r>
              <a:rPr lang="ja-JP" altLang="en-US" sz="1600" b="1" dirty="0"/>
              <a:t>いる法則（演）から、糸口を引き出す（繹）こと</a:t>
            </a:r>
            <a:r>
              <a:rPr lang="ja-JP" altLang="en-US" sz="1600" b="1" dirty="0" smtClean="0"/>
              <a:t>。</a:t>
            </a:r>
            <a:endParaRPr lang="en-US" altLang="ja-JP" sz="1600" b="1" dirty="0" smtClean="0"/>
          </a:p>
          <a:p>
            <a:endParaRPr lang="en-US" altLang="ja-JP" sz="1600" b="1" dirty="0"/>
          </a:p>
          <a:p>
            <a:r>
              <a:rPr lang="ja-JP" altLang="en-US" sz="1600" b="1" dirty="0" smtClean="0"/>
              <a:t>　演繹法</a:t>
            </a:r>
            <a:endParaRPr lang="en-US" altLang="ja-JP" sz="1600" b="1" dirty="0" smtClean="0"/>
          </a:p>
          <a:p>
            <a:r>
              <a:rPr lang="ja-JP" altLang="en-US" sz="1600" b="1" dirty="0"/>
              <a:t>　法則やルールに物事を当てはめて結論を出す論理展開</a:t>
            </a:r>
            <a:r>
              <a:rPr lang="ja-JP" altLang="en-US" sz="1600" b="1" dirty="0" smtClean="0"/>
              <a:t>パターン</a:t>
            </a:r>
            <a:endParaRPr lang="ja-JP" altLang="en-US" sz="160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7568" y="1050202"/>
            <a:ext cx="8924355" cy="1248617"/>
          </a:xfrm>
        </p:spPr>
        <p:txBody>
          <a:bodyPr anchor="b">
            <a:normAutofit/>
          </a:bodyPr>
          <a:lstStyle/>
          <a:p>
            <a:r>
              <a:rPr kumimoji="1" lang="ja-JP" altLang="en-US" sz="8000" dirty="0" smtClean="0">
                <a:solidFill>
                  <a:srgbClr val="FFFFFF"/>
                </a:solidFill>
              </a:rPr>
              <a:t>ロジカルシンキング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 txBox="1">
            <a:spLocks/>
          </p:cNvSpPr>
          <p:nvPr/>
        </p:nvSpPr>
        <p:spPr>
          <a:xfrm>
            <a:off x="5896598" y="2289342"/>
            <a:ext cx="4614729" cy="59059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>
                <a:solidFill>
                  <a:srgbClr val="FFFFFF"/>
                </a:solidFill>
              </a:rPr>
              <a:t>フレームワーク</a:t>
            </a:r>
            <a:endParaRPr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650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44F2B53F-5AB2-4BCD-9167-A2941A6A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2652" y="2879933"/>
            <a:ext cx="8577263" cy="3777241"/>
          </a:xfrm>
        </p:spPr>
        <p:txBody>
          <a:bodyPr anchor="t">
            <a:normAutofit/>
          </a:bodyPr>
          <a:lstStyle/>
          <a:p>
            <a:r>
              <a:rPr lang="ja-JP" altLang="en-US" sz="1800" dirty="0" smtClean="0"/>
              <a:t>・演繹法</a:t>
            </a:r>
            <a:endParaRPr lang="en-US" altLang="ja-JP" sz="1800" dirty="0" smtClean="0"/>
          </a:p>
          <a:p>
            <a:r>
              <a:rPr lang="ja-JP" altLang="en-US" sz="1800" dirty="0"/>
              <a:t>　</a:t>
            </a:r>
            <a:r>
              <a:rPr lang="ja-JP" altLang="en-US" sz="1800" dirty="0" smtClean="0"/>
              <a:t>例</a:t>
            </a:r>
            <a:endParaRPr lang="en-US" altLang="ja-JP" sz="1800" dirty="0" smtClean="0"/>
          </a:p>
          <a:p>
            <a:endParaRPr lang="en-US" altLang="ja-JP" sz="1800" dirty="0"/>
          </a:p>
          <a:p>
            <a:endParaRPr lang="en-US" altLang="ja-JP" sz="1800" dirty="0" smtClean="0"/>
          </a:p>
          <a:p>
            <a:endParaRPr lang="en-US" altLang="ja-JP" sz="1800" dirty="0" smtClean="0"/>
          </a:p>
          <a:p>
            <a:endParaRPr lang="en-US" altLang="ja-JP" sz="1800" dirty="0"/>
          </a:p>
          <a:p>
            <a:endParaRPr lang="en-US" altLang="ja-JP" sz="1800" dirty="0" smtClean="0"/>
          </a:p>
          <a:p>
            <a:r>
              <a:rPr lang="en-US" altLang="ja-JP" sz="1200" dirty="0" smtClean="0"/>
              <a:t>※</a:t>
            </a:r>
            <a:r>
              <a:rPr lang="en-US" altLang="ja-JP" sz="1200" dirty="0">
                <a:hlinkClick r:id="rId2"/>
              </a:rPr>
              <a:t> https://www.missiondrivenbrand.jp/entry/thinking_deduction_Induction</a:t>
            </a:r>
            <a:endParaRPr lang="ja-JP" altLang="en-US" sz="120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7568" y="1050202"/>
            <a:ext cx="8924355" cy="1248617"/>
          </a:xfrm>
        </p:spPr>
        <p:txBody>
          <a:bodyPr anchor="b">
            <a:normAutofit/>
          </a:bodyPr>
          <a:lstStyle/>
          <a:p>
            <a:r>
              <a:rPr kumimoji="1" lang="ja-JP" altLang="en-US" sz="8000" dirty="0" smtClean="0">
                <a:solidFill>
                  <a:srgbClr val="FFFFFF"/>
                </a:solidFill>
              </a:rPr>
              <a:t>ロジカルシンキング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 txBox="1">
            <a:spLocks/>
          </p:cNvSpPr>
          <p:nvPr/>
        </p:nvSpPr>
        <p:spPr>
          <a:xfrm>
            <a:off x="5896598" y="2289342"/>
            <a:ext cx="4614729" cy="59059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>
                <a:solidFill>
                  <a:srgbClr val="FFFFFF"/>
                </a:solidFill>
              </a:rPr>
              <a:t>フレームワーク</a:t>
            </a:r>
            <a:endParaRPr lang="ja-JP" altLang="en-US" sz="8000" dirty="0">
              <a:solidFill>
                <a:srgbClr val="FFFFFF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9619" y="3170491"/>
            <a:ext cx="3514146" cy="2605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048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44F2B53F-5AB2-4BCD-9167-A2941A6A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2652" y="3110669"/>
            <a:ext cx="8577263" cy="3028596"/>
          </a:xfrm>
        </p:spPr>
        <p:txBody>
          <a:bodyPr anchor="t">
            <a:normAutofit/>
          </a:bodyPr>
          <a:lstStyle/>
          <a:p>
            <a:r>
              <a:rPr lang="ja-JP" altLang="en-US" sz="1800" dirty="0" smtClean="0"/>
              <a:t>・演繹法</a:t>
            </a:r>
            <a:endParaRPr lang="en-US" altLang="ja-JP" sz="18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注意点</a:t>
            </a:r>
            <a:endParaRPr lang="en-US" altLang="ja-JP" sz="1600" dirty="0" smtClean="0"/>
          </a:p>
          <a:p>
            <a:r>
              <a:rPr lang="ja-JP" altLang="en-US" sz="1600" dirty="0"/>
              <a:t>　演繹法は「すでにルールや法則が存在し、かつ、正しいこと」を前提にしている</a:t>
            </a:r>
            <a:r>
              <a:rPr lang="ja-JP" altLang="en-US" sz="1600" dirty="0" smtClean="0"/>
              <a:t>。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逆</a:t>
            </a:r>
            <a:r>
              <a:rPr lang="ja-JP" altLang="en-US" sz="1600" dirty="0"/>
              <a:t>を言えば「ルールや法則」自体が間違っていれば、当てはめて導き出す結論も間違ってしまうのが</a:t>
            </a:r>
            <a:r>
              <a:rPr lang="ja-JP" altLang="en-US" sz="1600" dirty="0" smtClean="0"/>
              <a:t>デメリット。</a:t>
            </a:r>
            <a:endParaRPr lang="ja-JP" altLang="en-US" sz="1600" dirty="0"/>
          </a:p>
          <a:p>
            <a:r>
              <a:rPr lang="ja-JP" altLang="en-US" sz="1600" dirty="0" smtClean="0"/>
              <a:t>　よって</a:t>
            </a:r>
            <a:r>
              <a:rPr lang="ja-JP" altLang="en-US" sz="1600" dirty="0"/>
              <a:t>、演繹法で物事を考える際には「前提</a:t>
            </a:r>
            <a:r>
              <a:rPr lang="ja-JP" altLang="en-US" sz="1600" dirty="0" smtClean="0"/>
              <a:t>を鵜呑み（うのみ）にせず</a:t>
            </a:r>
            <a:r>
              <a:rPr lang="ja-JP" altLang="en-US" sz="1600" dirty="0"/>
              <a:t>に考える思考態度」で</a:t>
            </a:r>
            <a:r>
              <a:rPr lang="ja-JP" altLang="en-US" sz="1600" dirty="0" smtClean="0"/>
              <a:t>ある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クリティカルシンキング</a:t>
            </a:r>
            <a:r>
              <a:rPr lang="ja-JP" altLang="en-US" sz="1600" dirty="0"/>
              <a:t>も意識しておこう。</a:t>
            </a:r>
          </a:p>
          <a:p>
            <a:endParaRPr lang="ja-JP" altLang="en-US" sz="160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7568" y="1050202"/>
            <a:ext cx="8924355" cy="1248617"/>
          </a:xfrm>
        </p:spPr>
        <p:txBody>
          <a:bodyPr anchor="b">
            <a:normAutofit/>
          </a:bodyPr>
          <a:lstStyle/>
          <a:p>
            <a:r>
              <a:rPr kumimoji="1" lang="ja-JP" altLang="en-US" sz="8000" dirty="0" smtClean="0">
                <a:solidFill>
                  <a:srgbClr val="FFFFFF"/>
                </a:solidFill>
              </a:rPr>
              <a:t>ロジカルシンキング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 txBox="1">
            <a:spLocks/>
          </p:cNvSpPr>
          <p:nvPr/>
        </p:nvSpPr>
        <p:spPr>
          <a:xfrm>
            <a:off x="5896598" y="2289342"/>
            <a:ext cx="4614729" cy="59059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>
                <a:solidFill>
                  <a:srgbClr val="FFFFFF"/>
                </a:solidFill>
              </a:rPr>
              <a:t>フレームワーク</a:t>
            </a:r>
            <a:endParaRPr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0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44F2B53F-5AB2-4BCD-9167-A2941A6A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2652" y="3110669"/>
            <a:ext cx="8577263" cy="3028596"/>
          </a:xfrm>
        </p:spPr>
        <p:txBody>
          <a:bodyPr anchor="t">
            <a:normAutofit/>
          </a:bodyPr>
          <a:lstStyle/>
          <a:p>
            <a:r>
              <a:rPr lang="ja-JP" altLang="en-US" sz="1800" dirty="0" smtClean="0"/>
              <a:t>・提案力と分析力</a:t>
            </a:r>
            <a:endParaRPr lang="en-US" altLang="ja-JP" sz="1800" dirty="0" smtClean="0"/>
          </a:p>
          <a:p>
            <a:r>
              <a:rPr lang="ja-JP" altLang="en-US" sz="1800" dirty="0"/>
              <a:t>　</a:t>
            </a:r>
            <a:endParaRPr lang="en-US" altLang="ja-JP" sz="1800" dirty="0" smtClean="0"/>
          </a:p>
          <a:p>
            <a:r>
              <a:rPr lang="ja-JP" altLang="en-US" sz="1800" dirty="0"/>
              <a:t>　</a:t>
            </a:r>
            <a:endParaRPr lang="ja-JP" altLang="en-US" sz="160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7568" y="1050202"/>
            <a:ext cx="8924355" cy="1248617"/>
          </a:xfrm>
        </p:spPr>
        <p:txBody>
          <a:bodyPr anchor="b">
            <a:normAutofit/>
          </a:bodyPr>
          <a:lstStyle/>
          <a:p>
            <a:r>
              <a:rPr kumimoji="1" lang="ja-JP" altLang="en-US" sz="8000" dirty="0" smtClean="0">
                <a:solidFill>
                  <a:srgbClr val="FFFFFF"/>
                </a:solidFill>
              </a:rPr>
              <a:t>ロジカルシンキング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 txBox="1">
            <a:spLocks/>
          </p:cNvSpPr>
          <p:nvPr/>
        </p:nvSpPr>
        <p:spPr>
          <a:xfrm>
            <a:off x="5896598" y="2289342"/>
            <a:ext cx="4614729" cy="59059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>
                <a:solidFill>
                  <a:srgbClr val="FFFFFF"/>
                </a:solidFill>
              </a:rPr>
              <a:t>メリット</a:t>
            </a:r>
            <a:endParaRPr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174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44F2B53F-5AB2-4BCD-9167-A2941A6A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2652" y="3110669"/>
            <a:ext cx="8577263" cy="3028596"/>
          </a:xfrm>
        </p:spPr>
        <p:txBody>
          <a:bodyPr anchor="t">
            <a:normAutofit/>
          </a:bodyPr>
          <a:lstStyle/>
          <a:p>
            <a:r>
              <a:rPr lang="ja-JP" altLang="en-US" sz="1800" dirty="0" smtClean="0"/>
              <a:t>・効率化</a:t>
            </a:r>
            <a:endParaRPr lang="en-US" altLang="ja-JP" sz="1800" dirty="0" smtClean="0"/>
          </a:p>
          <a:p>
            <a:r>
              <a:rPr lang="ja-JP" altLang="en-US" sz="1800" dirty="0"/>
              <a:t>　</a:t>
            </a:r>
            <a:r>
              <a:rPr lang="ja-JP" altLang="en-US" sz="1800" dirty="0" smtClean="0"/>
              <a:t>設計書書き方</a:t>
            </a:r>
            <a:endParaRPr lang="en-US" altLang="ja-JP" sz="1800" dirty="0" smtClean="0"/>
          </a:p>
          <a:p>
            <a:r>
              <a:rPr lang="ja-JP" altLang="en-US" sz="1800" dirty="0"/>
              <a:t>　</a:t>
            </a:r>
            <a:r>
              <a:rPr lang="ja-JP" altLang="en-US" sz="1800" dirty="0" smtClean="0"/>
              <a:t>作業報告</a:t>
            </a:r>
            <a:r>
              <a:rPr lang="ja-JP" altLang="en-US" sz="1800" dirty="0" smtClean="0"/>
              <a:t>など</a:t>
            </a:r>
            <a:endParaRPr lang="ja-JP" altLang="en-US" sz="160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7568" y="1050202"/>
            <a:ext cx="8924355" cy="1248617"/>
          </a:xfrm>
        </p:spPr>
        <p:txBody>
          <a:bodyPr anchor="b">
            <a:normAutofit/>
          </a:bodyPr>
          <a:lstStyle/>
          <a:p>
            <a:r>
              <a:rPr kumimoji="1" lang="ja-JP" altLang="en-US" sz="8000" dirty="0" smtClean="0">
                <a:solidFill>
                  <a:srgbClr val="FFFFFF"/>
                </a:solidFill>
              </a:rPr>
              <a:t>ロジカルシンキング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 txBox="1">
            <a:spLocks/>
          </p:cNvSpPr>
          <p:nvPr/>
        </p:nvSpPr>
        <p:spPr>
          <a:xfrm>
            <a:off x="5896598" y="2289342"/>
            <a:ext cx="4614729" cy="59059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>
                <a:solidFill>
                  <a:srgbClr val="FFFFFF"/>
                </a:solidFill>
              </a:rPr>
              <a:t>メリット</a:t>
            </a:r>
            <a:endParaRPr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95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44F2B53F-5AB2-4BCD-9167-A2941A6A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2652" y="3110669"/>
            <a:ext cx="8577263" cy="3028596"/>
          </a:xfrm>
        </p:spPr>
        <p:txBody>
          <a:bodyPr anchor="t">
            <a:normAutofit/>
          </a:bodyPr>
          <a:lstStyle/>
          <a:p>
            <a:r>
              <a:rPr lang="ja-JP" altLang="en-US" sz="1800" dirty="0" smtClean="0"/>
              <a:t>・コミュニケーション</a:t>
            </a:r>
            <a:endParaRPr lang="ja-JP" altLang="en-US" sz="160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7568" y="1050202"/>
            <a:ext cx="8924355" cy="1248617"/>
          </a:xfrm>
        </p:spPr>
        <p:txBody>
          <a:bodyPr anchor="b">
            <a:normAutofit/>
          </a:bodyPr>
          <a:lstStyle/>
          <a:p>
            <a:r>
              <a:rPr kumimoji="1" lang="ja-JP" altLang="en-US" sz="8000" dirty="0" smtClean="0">
                <a:solidFill>
                  <a:srgbClr val="FFFFFF"/>
                </a:solidFill>
              </a:rPr>
              <a:t>ロジカルシンキング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 txBox="1">
            <a:spLocks/>
          </p:cNvSpPr>
          <p:nvPr/>
        </p:nvSpPr>
        <p:spPr>
          <a:xfrm>
            <a:off x="5896598" y="2289342"/>
            <a:ext cx="4614729" cy="59059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>
                <a:solidFill>
                  <a:srgbClr val="FFFFFF"/>
                </a:solidFill>
              </a:rPr>
              <a:t>メリット</a:t>
            </a:r>
            <a:endParaRPr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295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44F2B53F-5AB2-4BCD-9167-A2941A6A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0311" y="2743199"/>
            <a:ext cx="9313334" cy="3860800"/>
          </a:xfrm>
        </p:spPr>
        <p:txBody>
          <a:bodyPr anchor="t">
            <a:normAutofit lnSpcReduction="10000"/>
          </a:bodyPr>
          <a:lstStyle/>
          <a:p>
            <a:r>
              <a:rPr lang="ja-JP" altLang="en-US" sz="2100" dirty="0" smtClean="0"/>
              <a:t>アメリカ＞日本＞中国</a:t>
            </a:r>
            <a:endParaRPr lang="en-US" altLang="ja-JP" sz="2100" dirty="0" smtClean="0"/>
          </a:p>
          <a:p>
            <a:r>
              <a:rPr lang="ja-JP" altLang="en-US" sz="2100" dirty="0"/>
              <a:t>　</a:t>
            </a:r>
            <a:r>
              <a:rPr lang="ja-JP" altLang="en-US" sz="2100" dirty="0" smtClean="0"/>
              <a:t>　なぜ？</a:t>
            </a:r>
            <a:endParaRPr lang="en-US" altLang="ja-JP" sz="2100" dirty="0" smtClean="0"/>
          </a:p>
          <a:p>
            <a:r>
              <a:rPr lang="ja-JP" altLang="en-US" sz="2100" dirty="0"/>
              <a:t>　</a:t>
            </a:r>
            <a:r>
              <a:rPr lang="ja-JP" altLang="en-US" sz="2100" dirty="0" smtClean="0"/>
              <a:t>　・答えのない問題などの解答</a:t>
            </a:r>
            <a:endParaRPr lang="en-US" altLang="ja-JP" sz="2100" dirty="0" smtClean="0"/>
          </a:p>
          <a:p>
            <a:r>
              <a:rPr lang="ja-JP" altLang="en-US" sz="2100" dirty="0"/>
              <a:t>　</a:t>
            </a:r>
            <a:r>
              <a:rPr lang="ja-JP" altLang="en-US" sz="2100" dirty="0" smtClean="0"/>
              <a:t>　・言語の違い（英語・日本語）</a:t>
            </a:r>
            <a:endParaRPr lang="en-US" altLang="ja-JP" sz="2100" dirty="0" smtClean="0"/>
          </a:p>
          <a:p>
            <a:r>
              <a:rPr lang="ja-JP" altLang="en-US" sz="2100" dirty="0"/>
              <a:t>　</a:t>
            </a:r>
            <a:r>
              <a:rPr lang="ja-JP" altLang="en-US" sz="2100" dirty="0" smtClean="0"/>
              <a:t>　・文化の違い</a:t>
            </a:r>
            <a:endParaRPr lang="en-US" altLang="ja-JP" sz="2100" dirty="0" smtClean="0"/>
          </a:p>
          <a:p>
            <a:r>
              <a:rPr lang="ja-JP" altLang="en-US" sz="2100" dirty="0"/>
              <a:t>　</a:t>
            </a:r>
            <a:r>
              <a:rPr lang="ja-JP" altLang="en-US" sz="2100" dirty="0" smtClean="0"/>
              <a:t>　　アメリカ：異なる人たちは、共同社会作る</a:t>
            </a:r>
            <a:endParaRPr lang="en-US" altLang="ja-JP" sz="2100" dirty="0" smtClean="0"/>
          </a:p>
          <a:p>
            <a:r>
              <a:rPr lang="ja-JP" altLang="en-US" sz="2100" dirty="0"/>
              <a:t>　</a:t>
            </a:r>
            <a:r>
              <a:rPr lang="ja-JP" altLang="en-US" sz="2100" dirty="0" smtClean="0"/>
              <a:t>　　　　　　　　相手はどういう人物かではなく、契約がすべて</a:t>
            </a:r>
            <a:endParaRPr lang="en-US" altLang="ja-JP" sz="2100" dirty="0" smtClean="0"/>
          </a:p>
          <a:p>
            <a:r>
              <a:rPr lang="ja-JP" altLang="en-US" sz="2100" dirty="0"/>
              <a:t>　</a:t>
            </a:r>
            <a:r>
              <a:rPr lang="ja-JP" altLang="en-US" sz="2100" dirty="0" smtClean="0"/>
              <a:t>　　日本：お互いに何も言わなくても分かり合っている集団、以心伝心</a:t>
            </a:r>
            <a:endParaRPr lang="en-US" altLang="ja-JP" sz="2100" dirty="0" smtClean="0"/>
          </a:p>
          <a:p>
            <a:endParaRPr lang="en-US" altLang="ja-JP" sz="2100" dirty="0" smtClean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7568" y="1050202"/>
            <a:ext cx="9379434" cy="1838277"/>
          </a:xfrm>
        </p:spPr>
        <p:txBody>
          <a:bodyPr anchor="b">
            <a:normAutofit fontScale="90000"/>
          </a:bodyPr>
          <a:lstStyle/>
          <a:p>
            <a:r>
              <a:rPr kumimoji="1" lang="ja-JP" altLang="en-US" sz="8000" dirty="0" smtClean="0">
                <a:solidFill>
                  <a:srgbClr val="FFFFFF"/>
                </a:solidFill>
              </a:rPr>
              <a:t>ロジカルシンキング力</a:t>
            </a:r>
            <a:r>
              <a:rPr kumimoji="1" lang="en-US" altLang="ja-JP" sz="8000" dirty="0" smtClean="0">
                <a:solidFill>
                  <a:srgbClr val="FFFFFF"/>
                </a:solidFill>
              </a:rPr>
              <a:t/>
            </a:r>
            <a:br>
              <a:rPr kumimoji="1" lang="en-US" altLang="ja-JP" sz="8000" dirty="0" smtClean="0">
                <a:solidFill>
                  <a:srgbClr val="FFFFFF"/>
                </a:solidFill>
              </a:rPr>
            </a:br>
            <a:r>
              <a:rPr lang="ja-JP" altLang="en-US" sz="8000" dirty="0">
                <a:solidFill>
                  <a:srgbClr val="FFFFFF"/>
                </a:solidFill>
              </a:rPr>
              <a:t>ランキング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64768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44F2B53F-5AB2-4BCD-9167-A2941A6A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2652" y="3110669"/>
            <a:ext cx="8577263" cy="3028596"/>
          </a:xfrm>
        </p:spPr>
        <p:txBody>
          <a:bodyPr anchor="t">
            <a:normAutofit/>
          </a:bodyPr>
          <a:lstStyle/>
          <a:p>
            <a:r>
              <a:rPr lang="ja-JP" altLang="en-US" sz="1800" dirty="0" smtClean="0"/>
              <a:t>・課題解決</a:t>
            </a:r>
            <a:endParaRPr lang="ja-JP" altLang="en-US" sz="160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7568" y="1050202"/>
            <a:ext cx="8924355" cy="1248617"/>
          </a:xfrm>
        </p:spPr>
        <p:txBody>
          <a:bodyPr anchor="b">
            <a:normAutofit/>
          </a:bodyPr>
          <a:lstStyle/>
          <a:p>
            <a:r>
              <a:rPr kumimoji="1" lang="ja-JP" altLang="en-US" sz="8000" dirty="0" smtClean="0">
                <a:solidFill>
                  <a:srgbClr val="FFFFFF"/>
                </a:solidFill>
              </a:rPr>
              <a:t>ロジカルシンキング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 txBox="1">
            <a:spLocks/>
          </p:cNvSpPr>
          <p:nvPr/>
        </p:nvSpPr>
        <p:spPr>
          <a:xfrm>
            <a:off x="5896598" y="2289342"/>
            <a:ext cx="4614729" cy="59059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>
                <a:solidFill>
                  <a:srgbClr val="FFFFFF"/>
                </a:solidFill>
              </a:rPr>
              <a:t>メリット</a:t>
            </a:r>
            <a:endParaRPr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59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44F2B53F-5AB2-4BCD-9167-A2941A6A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2652" y="3110669"/>
            <a:ext cx="8577263" cy="3028596"/>
          </a:xfrm>
        </p:spPr>
        <p:txBody>
          <a:bodyPr anchor="t">
            <a:normAutofit/>
          </a:bodyPr>
          <a:lstStyle/>
          <a:p>
            <a:r>
              <a:rPr lang="ja-JP" altLang="en-US" sz="1800" dirty="0" smtClean="0"/>
              <a:t>・説得力</a:t>
            </a:r>
            <a:endParaRPr lang="ja-JP" altLang="en-US" sz="160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7568" y="1050202"/>
            <a:ext cx="8924355" cy="1248617"/>
          </a:xfrm>
        </p:spPr>
        <p:txBody>
          <a:bodyPr anchor="b">
            <a:normAutofit/>
          </a:bodyPr>
          <a:lstStyle/>
          <a:p>
            <a:r>
              <a:rPr kumimoji="1" lang="ja-JP" altLang="en-US" sz="8000" dirty="0" smtClean="0">
                <a:solidFill>
                  <a:srgbClr val="FFFFFF"/>
                </a:solidFill>
              </a:rPr>
              <a:t>ロジカルシンキング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 txBox="1">
            <a:spLocks/>
          </p:cNvSpPr>
          <p:nvPr/>
        </p:nvSpPr>
        <p:spPr>
          <a:xfrm>
            <a:off x="5896598" y="2289342"/>
            <a:ext cx="4614729" cy="59059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>
                <a:solidFill>
                  <a:srgbClr val="FFFFFF"/>
                </a:solidFill>
              </a:rPr>
              <a:t>メリット</a:t>
            </a:r>
            <a:endParaRPr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921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44F2B53F-5AB2-4BCD-9167-A2941A6A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8280" y="3110669"/>
            <a:ext cx="9191635" cy="3028596"/>
          </a:xfrm>
        </p:spPr>
        <p:txBody>
          <a:bodyPr anchor="t">
            <a:normAutofit/>
          </a:bodyPr>
          <a:lstStyle/>
          <a:p>
            <a:r>
              <a:rPr lang="ja-JP" altLang="en-US" sz="1800" dirty="0" smtClean="0"/>
              <a:t>・結論から伝える</a:t>
            </a:r>
            <a:r>
              <a:rPr lang="ja-JP" altLang="en-US" sz="1800" dirty="0"/>
              <a:t>　</a:t>
            </a:r>
            <a:endParaRPr lang="en-US" altLang="ja-JP" sz="1800" dirty="0" smtClean="0"/>
          </a:p>
          <a:p>
            <a:r>
              <a:rPr lang="ja-JP" altLang="en-US" sz="1800" dirty="0"/>
              <a:t>　ビジネスシーンでは結論から伝えることが大切です。</a:t>
            </a:r>
            <a:br>
              <a:rPr lang="ja-JP" altLang="en-US" sz="1800" dirty="0"/>
            </a:br>
            <a:r>
              <a:rPr lang="ja-JP" altLang="en-US" sz="1800" dirty="0" smtClean="0"/>
              <a:t>　結論</a:t>
            </a:r>
            <a:r>
              <a:rPr lang="ja-JP" altLang="en-US" sz="1800" dirty="0"/>
              <a:t>から伝えることで相手の</a:t>
            </a:r>
            <a:r>
              <a:rPr lang="ja-JP" altLang="en-US" sz="1800" dirty="0" smtClean="0"/>
              <a:t>印象</a:t>
            </a:r>
            <a:r>
              <a:rPr lang="ja-JP" altLang="en-US" sz="1800" dirty="0"/>
              <a:t>に残りますし、相手に余計な時間を取らせません</a:t>
            </a:r>
            <a:r>
              <a:rPr lang="ja-JP" altLang="en-US" sz="1800" dirty="0" smtClean="0"/>
              <a:t>。</a:t>
            </a:r>
            <a:endParaRPr lang="en-US" altLang="ja-JP" sz="1800" dirty="0" smtClean="0"/>
          </a:p>
          <a:p>
            <a:endParaRPr lang="en-US" altLang="ja-JP" sz="1800" dirty="0"/>
          </a:p>
          <a:p>
            <a:r>
              <a:rPr lang="ja-JP" altLang="en-US" sz="1800" dirty="0" smtClean="0"/>
              <a:t>　会話してみましょう～</a:t>
            </a:r>
            <a:endParaRPr lang="en-US" altLang="ja-JP" sz="1800" dirty="0" smtClean="0"/>
          </a:p>
          <a:p>
            <a:r>
              <a:rPr lang="ja-JP" altLang="en-US" sz="1800" dirty="0"/>
              <a:t>　</a:t>
            </a:r>
            <a:r>
              <a:rPr lang="en-US" altLang="ja-JP" sz="1800" dirty="0">
                <a:hlinkClick r:id="rId2"/>
              </a:rPr>
              <a:t> https://www.eigyoh.com/column/58/</a:t>
            </a:r>
            <a:endParaRPr lang="en-US" altLang="ja-JP" sz="1800" dirty="0" smtClean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7568" y="1050202"/>
            <a:ext cx="8924355" cy="1248617"/>
          </a:xfrm>
        </p:spPr>
        <p:txBody>
          <a:bodyPr anchor="b">
            <a:normAutofit/>
          </a:bodyPr>
          <a:lstStyle/>
          <a:p>
            <a:r>
              <a:rPr kumimoji="1" lang="ja-JP" altLang="en-US" sz="8000" dirty="0" smtClean="0">
                <a:solidFill>
                  <a:srgbClr val="FFFFFF"/>
                </a:solidFill>
              </a:rPr>
              <a:t>ロジカルシンキング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 txBox="1">
            <a:spLocks/>
          </p:cNvSpPr>
          <p:nvPr/>
        </p:nvSpPr>
        <p:spPr>
          <a:xfrm>
            <a:off x="5896598" y="2289342"/>
            <a:ext cx="4614729" cy="59059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 smtClean="0">
                <a:solidFill>
                  <a:srgbClr val="FFFFFF"/>
                </a:solidFill>
              </a:rPr>
              <a:t>HOW TO MASTER</a:t>
            </a:r>
            <a:endParaRPr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953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44F2B53F-5AB2-4BCD-9167-A2941A6A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8280" y="3110669"/>
            <a:ext cx="9191635" cy="3028596"/>
          </a:xfrm>
        </p:spPr>
        <p:txBody>
          <a:bodyPr anchor="t">
            <a:normAutofit fontScale="92500" lnSpcReduction="10000"/>
          </a:bodyPr>
          <a:lstStyle/>
          <a:p>
            <a:r>
              <a:rPr lang="ja-JP" altLang="en-US" sz="1800" b="1" dirty="0"/>
              <a:t>＜結論を後回しにした場合＞</a:t>
            </a:r>
            <a:endParaRPr lang="ja-JP" altLang="en-US" sz="1800" dirty="0"/>
          </a:p>
          <a:p>
            <a:r>
              <a:rPr lang="ja-JP" altLang="en-US" sz="1800" b="1" dirty="0"/>
              <a:t>上司</a:t>
            </a:r>
            <a:r>
              <a:rPr lang="en-US" altLang="ja-JP" sz="1800" dirty="0"/>
              <a:t>｢</a:t>
            </a:r>
            <a:r>
              <a:rPr lang="ja-JP" altLang="en-US" sz="1800" dirty="0"/>
              <a:t>昨日訪問した○○商事さんへの提案、どうするんだ？</a:t>
            </a:r>
            <a:r>
              <a:rPr lang="en-US" altLang="ja-JP" sz="1800" dirty="0"/>
              <a:t>｣</a:t>
            </a:r>
          </a:p>
          <a:p>
            <a:r>
              <a:rPr lang="ja-JP" altLang="en-US" sz="1800" b="1" dirty="0"/>
              <a:t>部下</a:t>
            </a:r>
            <a:r>
              <a:rPr lang="en-US" altLang="ja-JP" sz="1800" dirty="0"/>
              <a:t>｢</a:t>
            </a:r>
            <a:r>
              <a:rPr lang="ja-JP" altLang="en-US" sz="1800" dirty="0"/>
              <a:t>はい、今、他社の求人媒体に</a:t>
            </a:r>
            <a:r>
              <a:rPr lang="en-US" altLang="ja-JP" sz="1800" dirty="0"/>
              <a:t>1</a:t>
            </a:r>
            <a:r>
              <a:rPr lang="ja-JP" altLang="en-US" sz="1800" dirty="0"/>
              <a:t>ヵ月間出しているそうなのですが、応募がひとりも来てないみたいなんです。しかも、来月、事務の方が</a:t>
            </a:r>
            <a:r>
              <a:rPr lang="en-US" altLang="ja-JP" sz="1800" dirty="0"/>
              <a:t>3</a:t>
            </a:r>
            <a:r>
              <a:rPr lang="ja-JP" altLang="en-US" sz="1800" dirty="0"/>
              <a:t>名辞めてしまうそうなので・・・</a:t>
            </a:r>
            <a:r>
              <a:rPr lang="en-US" altLang="ja-JP" sz="1800" dirty="0"/>
              <a:t>｣</a:t>
            </a:r>
          </a:p>
          <a:p>
            <a:r>
              <a:rPr lang="ja-JP" altLang="en-US" sz="1800" b="1" dirty="0"/>
              <a:t>上司</a:t>
            </a:r>
            <a:r>
              <a:rPr lang="en-US" altLang="ja-JP" sz="1800" dirty="0"/>
              <a:t>｢</a:t>
            </a:r>
            <a:r>
              <a:rPr lang="ja-JP" altLang="en-US" sz="1800" dirty="0"/>
              <a:t>ストップ。私は、提案をどうするか、と聞いたんだ。一旦理由は後にして、結論を教えて欲しい</a:t>
            </a:r>
            <a:r>
              <a:rPr lang="en-US" altLang="ja-JP" sz="1800" dirty="0"/>
              <a:t>｣</a:t>
            </a:r>
          </a:p>
          <a:p>
            <a:r>
              <a:rPr lang="ja-JP" altLang="en-US" sz="1800" b="1" dirty="0"/>
              <a:t>部下</a:t>
            </a:r>
            <a:r>
              <a:rPr lang="en-US" altLang="ja-JP" sz="1800" dirty="0"/>
              <a:t>｢</a:t>
            </a:r>
            <a:r>
              <a:rPr lang="ja-JP" altLang="en-US" sz="1800" dirty="0"/>
              <a:t>えーっと・・</a:t>
            </a:r>
            <a:r>
              <a:rPr lang="en-US" altLang="ja-JP" sz="1800" dirty="0"/>
              <a:t>A</a:t>
            </a:r>
            <a:r>
              <a:rPr lang="ja-JP" altLang="en-US" sz="1800" dirty="0"/>
              <a:t>プランだと長期的な採用には向いていますが、今回は短期決戦なので、母数を稼ぐ</a:t>
            </a:r>
            <a:r>
              <a:rPr lang="en-US" altLang="ja-JP" sz="1800" dirty="0"/>
              <a:t>B</a:t>
            </a:r>
            <a:r>
              <a:rPr lang="ja-JP" altLang="en-US" sz="1800" dirty="0"/>
              <a:t>プランがいいと思っています</a:t>
            </a:r>
            <a:r>
              <a:rPr lang="en-US" altLang="ja-JP" sz="1800" dirty="0"/>
              <a:t>｣</a:t>
            </a:r>
          </a:p>
          <a:p>
            <a:r>
              <a:rPr lang="ja-JP" altLang="en-US" sz="1800" b="1" dirty="0"/>
              <a:t>上司</a:t>
            </a:r>
            <a:r>
              <a:rPr lang="en-US" altLang="ja-JP" sz="1800" dirty="0"/>
              <a:t>｢</a:t>
            </a:r>
            <a:r>
              <a:rPr lang="ja-JP" altLang="en-US" sz="1800" dirty="0"/>
              <a:t>・・・まぁ、いいだろう。</a:t>
            </a:r>
            <a:r>
              <a:rPr lang="ja-JP" altLang="en-US" sz="1800" dirty="0" err="1"/>
              <a:t>わかった進めて</a:t>
            </a:r>
            <a:r>
              <a:rPr lang="ja-JP" altLang="en-US" sz="1800" dirty="0"/>
              <a:t>くれ</a:t>
            </a:r>
            <a:r>
              <a:rPr lang="en-US" altLang="ja-JP" sz="1800" dirty="0"/>
              <a:t>｣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7568" y="1050202"/>
            <a:ext cx="8924355" cy="1248617"/>
          </a:xfrm>
        </p:spPr>
        <p:txBody>
          <a:bodyPr anchor="b">
            <a:normAutofit/>
          </a:bodyPr>
          <a:lstStyle/>
          <a:p>
            <a:r>
              <a:rPr kumimoji="1" lang="ja-JP" altLang="en-US" sz="8000" dirty="0" smtClean="0">
                <a:solidFill>
                  <a:srgbClr val="FFFFFF"/>
                </a:solidFill>
              </a:rPr>
              <a:t>ロジカルシンキング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 txBox="1">
            <a:spLocks/>
          </p:cNvSpPr>
          <p:nvPr/>
        </p:nvSpPr>
        <p:spPr>
          <a:xfrm>
            <a:off x="5896598" y="2289342"/>
            <a:ext cx="4614729" cy="59059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 smtClean="0">
                <a:solidFill>
                  <a:srgbClr val="FFFFFF"/>
                </a:solidFill>
              </a:rPr>
              <a:t>HOW TO MASTER</a:t>
            </a:r>
            <a:endParaRPr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242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44F2B53F-5AB2-4BCD-9167-A2941A6A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8280" y="2879933"/>
            <a:ext cx="9191635" cy="3487000"/>
          </a:xfrm>
        </p:spPr>
        <p:txBody>
          <a:bodyPr anchor="t">
            <a:normAutofit fontScale="85000" lnSpcReduction="20000"/>
          </a:bodyPr>
          <a:lstStyle/>
          <a:p>
            <a:r>
              <a:rPr lang="ja-JP" altLang="en-US" sz="1800" b="1" dirty="0"/>
              <a:t>＜結論から伝えた場合＞</a:t>
            </a:r>
            <a:endParaRPr lang="ja-JP" altLang="en-US" sz="1800" dirty="0"/>
          </a:p>
          <a:p>
            <a:r>
              <a:rPr lang="ja-JP" altLang="en-US" sz="1800" b="1" dirty="0"/>
              <a:t>上司</a:t>
            </a:r>
            <a:r>
              <a:rPr lang="en-US" altLang="ja-JP" sz="1800" dirty="0"/>
              <a:t>｢</a:t>
            </a:r>
            <a:r>
              <a:rPr lang="ja-JP" altLang="en-US" sz="1800" dirty="0"/>
              <a:t>昨日訪問した○○商事さんへの提案、どうするんだ？</a:t>
            </a:r>
            <a:r>
              <a:rPr lang="en-US" altLang="ja-JP" sz="1800" dirty="0"/>
              <a:t>｣</a:t>
            </a:r>
          </a:p>
          <a:p>
            <a:r>
              <a:rPr lang="ja-JP" altLang="en-US" sz="1800" b="1" dirty="0"/>
              <a:t>部下</a:t>
            </a:r>
            <a:r>
              <a:rPr lang="en-US" altLang="ja-JP" sz="1800" dirty="0"/>
              <a:t>｢</a:t>
            </a:r>
            <a:r>
              <a:rPr lang="ja-JP" altLang="en-US" sz="1800" dirty="0"/>
              <a:t>はい、</a:t>
            </a:r>
            <a:r>
              <a:rPr lang="en-US" altLang="ja-JP" sz="1800" dirty="0"/>
              <a:t>B</a:t>
            </a:r>
            <a:r>
              <a:rPr lang="ja-JP" altLang="en-US" sz="1800" dirty="0"/>
              <a:t>プランを提案しようと思っています</a:t>
            </a:r>
            <a:r>
              <a:rPr lang="en-US" altLang="ja-JP" sz="1800" dirty="0"/>
              <a:t>｣</a:t>
            </a:r>
          </a:p>
          <a:p>
            <a:r>
              <a:rPr lang="ja-JP" altLang="en-US" sz="1800" b="1" dirty="0"/>
              <a:t>上司</a:t>
            </a:r>
            <a:r>
              <a:rPr lang="en-US" altLang="ja-JP" sz="1800" dirty="0"/>
              <a:t>｢</a:t>
            </a:r>
            <a:r>
              <a:rPr lang="ja-JP" altLang="en-US" sz="1800" dirty="0"/>
              <a:t>なぜ？</a:t>
            </a:r>
            <a:r>
              <a:rPr lang="en-US" altLang="ja-JP" sz="1800" dirty="0"/>
              <a:t>｣</a:t>
            </a:r>
          </a:p>
          <a:p>
            <a:r>
              <a:rPr lang="ja-JP" altLang="en-US" sz="1800" b="1" dirty="0"/>
              <a:t>部下</a:t>
            </a:r>
            <a:r>
              <a:rPr lang="en-US" altLang="ja-JP" sz="1800" dirty="0"/>
              <a:t>｢</a:t>
            </a:r>
            <a:r>
              <a:rPr lang="ja-JP" altLang="en-US" sz="1800" dirty="0"/>
              <a:t>応募の母数を稼ぐためです</a:t>
            </a:r>
            <a:r>
              <a:rPr lang="en-US" altLang="ja-JP" sz="1800" dirty="0"/>
              <a:t>｣</a:t>
            </a:r>
          </a:p>
          <a:p>
            <a:r>
              <a:rPr lang="ja-JP" altLang="en-US" sz="1800" b="1" dirty="0"/>
              <a:t>上司</a:t>
            </a:r>
            <a:r>
              <a:rPr lang="en-US" altLang="ja-JP" sz="1800" dirty="0"/>
              <a:t>｢</a:t>
            </a:r>
            <a:r>
              <a:rPr lang="ja-JP" altLang="en-US" sz="1800" dirty="0"/>
              <a:t>なぜ、母数が必要なんだ？</a:t>
            </a:r>
            <a:r>
              <a:rPr lang="en-US" altLang="ja-JP" sz="1800" dirty="0"/>
              <a:t>｣</a:t>
            </a:r>
          </a:p>
          <a:p>
            <a:r>
              <a:rPr lang="ja-JP" altLang="en-US" sz="1800" b="1" dirty="0"/>
              <a:t>部下</a:t>
            </a:r>
            <a:r>
              <a:rPr lang="en-US" altLang="ja-JP" sz="1800" dirty="0"/>
              <a:t>｢</a:t>
            </a:r>
            <a:r>
              <a:rPr lang="ja-JP" altLang="en-US" sz="1800" dirty="0"/>
              <a:t>理由が</a:t>
            </a:r>
            <a:r>
              <a:rPr lang="en-US" altLang="ja-JP" sz="1800" dirty="0"/>
              <a:t>2</a:t>
            </a:r>
            <a:r>
              <a:rPr lang="ja-JP" altLang="en-US" sz="1800" dirty="0"/>
              <a:t>つあって、</a:t>
            </a:r>
            <a:r>
              <a:rPr lang="en-US" altLang="ja-JP" sz="1800" dirty="0"/>
              <a:t>1</a:t>
            </a:r>
            <a:r>
              <a:rPr lang="ja-JP" altLang="en-US" sz="1800" dirty="0"/>
              <a:t>つ目が、他媒体出しているんですが、</a:t>
            </a:r>
            <a:r>
              <a:rPr lang="en-US" altLang="ja-JP" sz="1800" dirty="0"/>
              <a:t>1</a:t>
            </a:r>
            <a:r>
              <a:rPr lang="ja-JP" altLang="en-US" sz="1800" dirty="0"/>
              <a:t>件も応募が来ていないので、まずは求職者に会うため。</a:t>
            </a:r>
            <a:r>
              <a:rPr lang="en-US" altLang="ja-JP" sz="1800" dirty="0"/>
              <a:t>2</a:t>
            </a:r>
            <a:r>
              <a:rPr lang="ja-JP" altLang="en-US" sz="1800" dirty="0"/>
              <a:t>つ目は、</a:t>
            </a:r>
            <a:r>
              <a:rPr lang="en-US" altLang="ja-JP" sz="1800" dirty="0"/>
              <a:t>1</a:t>
            </a:r>
            <a:r>
              <a:rPr lang="ja-JP" altLang="en-US" sz="1800" dirty="0"/>
              <a:t>ヵ月と時間が無いので、短期間で多くの人に会うためです。</a:t>
            </a:r>
            <a:r>
              <a:rPr lang="en-US" altLang="ja-JP" sz="1800" dirty="0"/>
              <a:t>｣</a:t>
            </a:r>
          </a:p>
          <a:p>
            <a:r>
              <a:rPr lang="ja-JP" altLang="en-US" sz="1800" b="1" dirty="0"/>
              <a:t>上司</a:t>
            </a:r>
            <a:r>
              <a:rPr lang="en-US" altLang="ja-JP" sz="1800" dirty="0"/>
              <a:t>｢</a:t>
            </a:r>
            <a:r>
              <a:rPr lang="ja-JP" altLang="en-US" sz="1800" dirty="0"/>
              <a:t>なるほど。わかった。それで進めてくれ</a:t>
            </a:r>
            <a:r>
              <a:rPr lang="en-US" altLang="ja-JP" sz="1800" dirty="0"/>
              <a:t>｣</a:t>
            </a:r>
          </a:p>
          <a:p>
            <a:r>
              <a:rPr lang="ja-JP" altLang="en-US" sz="1800" b="1" dirty="0"/>
              <a:t>部下</a:t>
            </a:r>
            <a:r>
              <a:rPr lang="en-US" altLang="ja-JP" sz="1800" dirty="0"/>
              <a:t>｢</a:t>
            </a:r>
            <a:r>
              <a:rPr lang="ja-JP" altLang="en-US" sz="1800" dirty="0"/>
              <a:t>はい、ありがとうございます！</a:t>
            </a:r>
            <a:r>
              <a:rPr lang="en-US" altLang="ja-JP" sz="1800" dirty="0"/>
              <a:t>｣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7568" y="1050202"/>
            <a:ext cx="8924355" cy="1248617"/>
          </a:xfrm>
        </p:spPr>
        <p:txBody>
          <a:bodyPr anchor="b">
            <a:normAutofit/>
          </a:bodyPr>
          <a:lstStyle/>
          <a:p>
            <a:r>
              <a:rPr kumimoji="1" lang="ja-JP" altLang="en-US" sz="8000" dirty="0" smtClean="0">
                <a:solidFill>
                  <a:srgbClr val="FFFFFF"/>
                </a:solidFill>
              </a:rPr>
              <a:t>ロジカルシンキング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 txBox="1">
            <a:spLocks/>
          </p:cNvSpPr>
          <p:nvPr/>
        </p:nvSpPr>
        <p:spPr>
          <a:xfrm>
            <a:off x="5896598" y="2289342"/>
            <a:ext cx="4614729" cy="59059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 smtClean="0">
                <a:solidFill>
                  <a:srgbClr val="FFFFFF"/>
                </a:solidFill>
              </a:rPr>
              <a:t>HOW TO MASTER</a:t>
            </a:r>
            <a:endParaRPr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3604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44F2B53F-5AB2-4BCD-9167-A2941A6A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8280" y="3110669"/>
            <a:ext cx="9191635" cy="3028596"/>
          </a:xfrm>
        </p:spPr>
        <p:txBody>
          <a:bodyPr anchor="t">
            <a:normAutofit/>
          </a:bodyPr>
          <a:lstStyle/>
          <a:p>
            <a:r>
              <a:rPr lang="ja-JP" altLang="en-US" sz="1800" dirty="0" smtClean="0"/>
              <a:t>・根拠を伝える</a:t>
            </a:r>
            <a:r>
              <a:rPr lang="ja-JP" altLang="en-US" sz="1800" dirty="0"/>
              <a:t>　</a:t>
            </a:r>
            <a:endParaRPr lang="en-US" altLang="ja-JP" sz="1800" dirty="0" smtClean="0"/>
          </a:p>
          <a:p>
            <a:r>
              <a:rPr lang="ja-JP" altLang="en-US" sz="1800" dirty="0"/>
              <a:t>　なぜその結論になったかの根拠を伝えます</a:t>
            </a:r>
            <a:r>
              <a:rPr lang="ja-JP" altLang="en-US" sz="1800" dirty="0" smtClean="0"/>
              <a:t>。</a:t>
            </a:r>
            <a:endParaRPr lang="en-US" altLang="ja-JP" sz="1800" dirty="0" smtClean="0"/>
          </a:p>
          <a:p>
            <a:r>
              <a:rPr lang="ja-JP" altLang="en-US" sz="1800" dirty="0"/>
              <a:t>　</a:t>
            </a:r>
            <a:r>
              <a:rPr lang="ja-JP" altLang="en-US" sz="1800" dirty="0" smtClean="0"/>
              <a:t>注意点：</a:t>
            </a:r>
            <a:endParaRPr lang="en-US" altLang="ja-JP" sz="1800" dirty="0" smtClean="0"/>
          </a:p>
          <a:p>
            <a:r>
              <a:rPr lang="ja-JP" altLang="en-US" sz="1800" dirty="0"/>
              <a:t>　　</a:t>
            </a:r>
            <a:r>
              <a:rPr lang="ja-JP" altLang="en-US" sz="1800" dirty="0" smtClean="0"/>
              <a:t>根拠の数。</a:t>
            </a:r>
            <a:endParaRPr lang="en-US" altLang="ja-JP" sz="1800" dirty="0" smtClean="0"/>
          </a:p>
          <a:p>
            <a:r>
              <a:rPr lang="ja-JP" altLang="en-US" sz="1800" dirty="0"/>
              <a:t>　</a:t>
            </a:r>
            <a:r>
              <a:rPr lang="ja-JP" altLang="en-US" sz="1800" dirty="0" smtClean="0"/>
              <a:t>　一番説得力があるとされている根拠の数が</a:t>
            </a:r>
            <a:r>
              <a:rPr lang="en-US" altLang="ja-JP" sz="1800" dirty="0" smtClean="0"/>
              <a:t>3</a:t>
            </a:r>
            <a:r>
              <a:rPr lang="ja-JP" altLang="en-US" sz="1800" dirty="0" smtClean="0"/>
              <a:t>つです。</a:t>
            </a:r>
            <a:endParaRPr lang="en-US" altLang="ja-JP" sz="1800" dirty="0" smtClean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7568" y="1050202"/>
            <a:ext cx="8924355" cy="1248617"/>
          </a:xfrm>
        </p:spPr>
        <p:txBody>
          <a:bodyPr anchor="b">
            <a:normAutofit/>
          </a:bodyPr>
          <a:lstStyle/>
          <a:p>
            <a:r>
              <a:rPr kumimoji="1" lang="ja-JP" altLang="en-US" sz="8000" dirty="0" smtClean="0">
                <a:solidFill>
                  <a:srgbClr val="FFFFFF"/>
                </a:solidFill>
              </a:rPr>
              <a:t>ロジカルシンキング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 txBox="1">
            <a:spLocks/>
          </p:cNvSpPr>
          <p:nvPr/>
        </p:nvSpPr>
        <p:spPr>
          <a:xfrm>
            <a:off x="5896598" y="2289342"/>
            <a:ext cx="4614729" cy="59059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 smtClean="0">
                <a:solidFill>
                  <a:srgbClr val="FFFFFF"/>
                </a:solidFill>
              </a:rPr>
              <a:t>HOW TO MASTER</a:t>
            </a:r>
            <a:endParaRPr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272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44F2B53F-5AB2-4BCD-9167-A2941A6A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8280" y="3110669"/>
            <a:ext cx="9191635" cy="3028596"/>
          </a:xfrm>
        </p:spPr>
        <p:txBody>
          <a:bodyPr anchor="t">
            <a:normAutofit/>
          </a:bodyPr>
          <a:lstStyle/>
          <a:p>
            <a:r>
              <a:rPr lang="ja-JP" altLang="en-US" sz="1800" dirty="0" smtClean="0"/>
              <a:t>・根拠の詳細を伝える</a:t>
            </a:r>
            <a:r>
              <a:rPr lang="ja-JP" altLang="en-US" sz="1800" dirty="0"/>
              <a:t>　</a:t>
            </a:r>
            <a:endParaRPr lang="en-US" altLang="ja-JP" sz="1800" dirty="0" smtClean="0"/>
          </a:p>
          <a:p>
            <a:r>
              <a:rPr lang="ja-JP" altLang="en-US" sz="1800" dirty="0"/>
              <a:t>　</a:t>
            </a:r>
            <a:r>
              <a:rPr lang="ja-JP" altLang="en-US" sz="1800" dirty="0" smtClean="0"/>
              <a:t>きちんとした証拠とデータを示す</a:t>
            </a:r>
            <a:endParaRPr lang="en-US" altLang="ja-JP" sz="1800" dirty="0" smtClean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7568" y="1050202"/>
            <a:ext cx="8924355" cy="1248617"/>
          </a:xfrm>
        </p:spPr>
        <p:txBody>
          <a:bodyPr anchor="b">
            <a:normAutofit/>
          </a:bodyPr>
          <a:lstStyle/>
          <a:p>
            <a:r>
              <a:rPr kumimoji="1" lang="ja-JP" altLang="en-US" sz="8000" dirty="0" smtClean="0">
                <a:solidFill>
                  <a:srgbClr val="FFFFFF"/>
                </a:solidFill>
              </a:rPr>
              <a:t>ロジカルシンキング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 txBox="1">
            <a:spLocks/>
          </p:cNvSpPr>
          <p:nvPr/>
        </p:nvSpPr>
        <p:spPr>
          <a:xfrm>
            <a:off x="5896598" y="2289342"/>
            <a:ext cx="4614729" cy="59059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 smtClean="0">
                <a:solidFill>
                  <a:srgbClr val="FFFFFF"/>
                </a:solidFill>
              </a:rPr>
              <a:t>HOW TO MASTER</a:t>
            </a:r>
            <a:endParaRPr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0405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44F2B53F-5AB2-4BCD-9167-A2941A6A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8280" y="3110669"/>
            <a:ext cx="9191635" cy="3028596"/>
          </a:xfrm>
        </p:spPr>
        <p:txBody>
          <a:bodyPr anchor="t">
            <a:normAutofit/>
          </a:bodyPr>
          <a:lstStyle/>
          <a:p>
            <a:r>
              <a:rPr lang="ja-JP" altLang="en-US" sz="1800" dirty="0" smtClean="0"/>
              <a:t>・最後にもう一度結論を伝える</a:t>
            </a:r>
            <a:endParaRPr lang="en-US" altLang="ja-JP" sz="1800" dirty="0" smtClean="0"/>
          </a:p>
          <a:p>
            <a:r>
              <a:rPr lang="ja-JP" altLang="en-US" sz="1800" dirty="0"/>
              <a:t>　最初と最後に結論を伝えて相手にしっかりと印象を</a:t>
            </a:r>
            <a:r>
              <a:rPr lang="ja-JP" altLang="en-US" sz="1800" dirty="0" smtClean="0"/>
              <a:t>残る</a:t>
            </a:r>
            <a:endParaRPr lang="en-US" altLang="ja-JP" sz="1800" dirty="0" smtClean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7568" y="1050202"/>
            <a:ext cx="8924355" cy="1248617"/>
          </a:xfrm>
        </p:spPr>
        <p:txBody>
          <a:bodyPr anchor="b">
            <a:normAutofit/>
          </a:bodyPr>
          <a:lstStyle/>
          <a:p>
            <a:r>
              <a:rPr kumimoji="1" lang="ja-JP" altLang="en-US" sz="8000" dirty="0" smtClean="0">
                <a:solidFill>
                  <a:srgbClr val="FFFFFF"/>
                </a:solidFill>
              </a:rPr>
              <a:t>ロジカルシンキング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 txBox="1">
            <a:spLocks/>
          </p:cNvSpPr>
          <p:nvPr/>
        </p:nvSpPr>
        <p:spPr>
          <a:xfrm>
            <a:off x="5896598" y="2289342"/>
            <a:ext cx="4614729" cy="59059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 smtClean="0">
                <a:solidFill>
                  <a:srgbClr val="FFFFFF"/>
                </a:solidFill>
              </a:rPr>
              <a:t>HOW TO MASTER</a:t>
            </a:r>
            <a:endParaRPr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471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44F2B53F-5AB2-4BCD-9167-A2941A6A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8280" y="3110669"/>
            <a:ext cx="9191635" cy="3028596"/>
          </a:xfrm>
        </p:spPr>
        <p:txBody>
          <a:bodyPr anchor="t">
            <a:normAutofit/>
          </a:bodyPr>
          <a:lstStyle/>
          <a:p>
            <a:r>
              <a:rPr lang="ja-JP" altLang="en-US" sz="1800" dirty="0" smtClean="0"/>
              <a:t>相手が理解できるように表現して伝える</a:t>
            </a:r>
            <a:endParaRPr lang="en-US" altLang="ja-JP" sz="1800" dirty="0" smtClean="0"/>
          </a:p>
          <a:p>
            <a:r>
              <a:rPr lang="ja-JP" altLang="en-US" sz="1800" dirty="0"/>
              <a:t>　</a:t>
            </a:r>
            <a:r>
              <a:rPr lang="ja-JP" altLang="en-US" sz="1800" dirty="0" smtClean="0"/>
              <a:t>・専門用語や外国語の表現を多用する場合は気を付けましょう</a:t>
            </a:r>
            <a:endParaRPr lang="en-US" altLang="ja-JP" sz="1800" dirty="0" smtClean="0"/>
          </a:p>
          <a:p>
            <a:r>
              <a:rPr lang="ja-JP" altLang="en-US" sz="1800" dirty="0"/>
              <a:t>　</a:t>
            </a:r>
            <a:r>
              <a:rPr lang="ja-JP" altLang="en-US" sz="1800" dirty="0" smtClean="0"/>
              <a:t>・書類でもプレゼンテーションでも受け取る側の視点に立って考え表現することが大切</a:t>
            </a:r>
            <a:endParaRPr lang="en-US" altLang="ja-JP" sz="1800" dirty="0" smtClean="0"/>
          </a:p>
          <a:p>
            <a:r>
              <a:rPr lang="ja-JP" altLang="en-US" sz="1800" dirty="0"/>
              <a:t>　</a:t>
            </a:r>
            <a:r>
              <a:rPr lang="ja-JP" altLang="en-US" sz="1800" dirty="0" smtClean="0"/>
              <a:t>・人間は情報のおよそ</a:t>
            </a:r>
            <a:r>
              <a:rPr lang="en-US" altLang="ja-JP" sz="1800" dirty="0" smtClean="0"/>
              <a:t>8</a:t>
            </a:r>
            <a:r>
              <a:rPr lang="ja-JP" altLang="en-US" sz="1800" dirty="0" smtClean="0"/>
              <a:t>割を視覚から入手するとされている</a:t>
            </a:r>
            <a:endParaRPr lang="en-US" altLang="ja-JP" sz="1800" dirty="0" smtClean="0"/>
          </a:p>
          <a:p>
            <a:r>
              <a:rPr lang="ja-JP" altLang="en-US" sz="1800" dirty="0"/>
              <a:t>　</a:t>
            </a:r>
            <a:r>
              <a:rPr lang="ja-JP" altLang="en-US" sz="1800" dirty="0" smtClean="0"/>
              <a:t>　図表などを用いて視覚面からのアプローチも行いましょう</a:t>
            </a:r>
            <a:endParaRPr lang="en-US" altLang="ja-JP" sz="1800" dirty="0" smtClean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7568" y="1050202"/>
            <a:ext cx="8924355" cy="1248617"/>
          </a:xfrm>
        </p:spPr>
        <p:txBody>
          <a:bodyPr anchor="b">
            <a:normAutofit/>
          </a:bodyPr>
          <a:lstStyle/>
          <a:p>
            <a:r>
              <a:rPr kumimoji="1" lang="ja-JP" altLang="en-US" sz="8000" dirty="0" smtClean="0">
                <a:solidFill>
                  <a:srgbClr val="FFFFFF"/>
                </a:solidFill>
              </a:rPr>
              <a:t>ロジカルシンキング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 txBox="1">
            <a:spLocks/>
          </p:cNvSpPr>
          <p:nvPr/>
        </p:nvSpPr>
        <p:spPr>
          <a:xfrm>
            <a:off x="5896598" y="2289342"/>
            <a:ext cx="4614729" cy="59059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/>
              <a:t>注意点</a:t>
            </a:r>
            <a:endParaRPr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933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44F2B53F-5AB2-4BCD-9167-A2941A6A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8280" y="3110669"/>
            <a:ext cx="9191635" cy="3028596"/>
          </a:xfrm>
        </p:spPr>
        <p:txBody>
          <a:bodyPr anchor="t">
            <a:normAutofit/>
          </a:bodyPr>
          <a:lstStyle/>
          <a:p>
            <a:r>
              <a:rPr lang="en-US" altLang="ja-JP" sz="1800" dirty="0" smtClean="0"/>
              <a:t>※</a:t>
            </a:r>
            <a:r>
              <a:rPr lang="ja-JP" altLang="en-US" sz="1800" dirty="0" smtClean="0"/>
              <a:t>デメリットを意識して、ロジカルシンキングをより正しく意識できる</a:t>
            </a:r>
            <a:endParaRPr lang="en-US" altLang="ja-JP" sz="1800" dirty="0" smtClean="0"/>
          </a:p>
          <a:p>
            <a:r>
              <a:rPr lang="ja-JP" altLang="en-US" sz="1800" dirty="0" smtClean="0"/>
              <a:t>・前提がただしいのか？</a:t>
            </a:r>
            <a:endParaRPr lang="en-US" altLang="ja-JP" sz="1800" dirty="0" smtClean="0"/>
          </a:p>
          <a:p>
            <a:r>
              <a:rPr lang="ja-JP" altLang="en-US" sz="1800" dirty="0" smtClean="0"/>
              <a:t>・意思決定に使えない</a:t>
            </a:r>
            <a:endParaRPr lang="en-US" altLang="ja-JP" sz="1800" dirty="0" smtClean="0"/>
          </a:p>
          <a:p>
            <a:r>
              <a:rPr lang="ja-JP" altLang="en-US" sz="1800" dirty="0" smtClean="0"/>
              <a:t>・仮説（無数ができる）</a:t>
            </a:r>
            <a:endParaRPr lang="en-US" altLang="ja-JP" sz="1800" dirty="0" smtClean="0"/>
          </a:p>
          <a:p>
            <a:r>
              <a:rPr lang="ja-JP" altLang="en-US" sz="1800" dirty="0" smtClean="0"/>
              <a:t>・因果関係（未来に成立すると限らない）</a:t>
            </a:r>
            <a:endParaRPr lang="ja-JP" altLang="en-US" sz="160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7568" y="1050202"/>
            <a:ext cx="8924355" cy="1248617"/>
          </a:xfrm>
        </p:spPr>
        <p:txBody>
          <a:bodyPr anchor="b">
            <a:normAutofit/>
          </a:bodyPr>
          <a:lstStyle/>
          <a:p>
            <a:r>
              <a:rPr kumimoji="1" lang="ja-JP" altLang="en-US" sz="8000" dirty="0" smtClean="0">
                <a:solidFill>
                  <a:srgbClr val="FFFFFF"/>
                </a:solidFill>
              </a:rPr>
              <a:t>ロジカルシンキング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 txBox="1">
            <a:spLocks/>
          </p:cNvSpPr>
          <p:nvPr/>
        </p:nvSpPr>
        <p:spPr>
          <a:xfrm>
            <a:off x="5896598" y="2289342"/>
            <a:ext cx="4614729" cy="59059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>
                <a:solidFill>
                  <a:srgbClr val="FFFFFF"/>
                </a:solidFill>
              </a:rPr>
              <a:t>デメリット</a:t>
            </a:r>
            <a:endParaRPr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29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44F2B53F-5AB2-4BCD-9167-A2941A6A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5560" y="3050850"/>
            <a:ext cx="6829015" cy="1820254"/>
          </a:xfrm>
        </p:spPr>
        <p:txBody>
          <a:bodyPr anchor="t">
            <a:normAutofit/>
          </a:bodyPr>
          <a:lstStyle/>
          <a:p>
            <a:r>
              <a:rPr lang="ja-JP" altLang="en-US" sz="2100" dirty="0" smtClean="0"/>
              <a:t>人間としては、スポーツをなくしてはよいですか？</a:t>
            </a:r>
            <a:endParaRPr lang="en-US" altLang="ja-JP" sz="2100" dirty="0" smtClean="0"/>
          </a:p>
          <a:p>
            <a:r>
              <a:rPr lang="ja-JP" altLang="en-US" sz="2100" dirty="0"/>
              <a:t>どう</a:t>
            </a:r>
            <a:r>
              <a:rPr lang="ja-JP" altLang="en-US" sz="2100" dirty="0" smtClean="0"/>
              <a:t>説明</a:t>
            </a:r>
            <a:r>
              <a:rPr lang="ja-JP" altLang="en-US" sz="2100" dirty="0"/>
              <a:t>すればいいです</a:t>
            </a:r>
            <a:r>
              <a:rPr lang="ja-JP" altLang="en-US" sz="2100" dirty="0" smtClean="0"/>
              <a:t>か</a:t>
            </a:r>
            <a:r>
              <a:rPr lang="ja-JP" altLang="en-US" sz="2100" dirty="0"/>
              <a:t>？</a:t>
            </a:r>
            <a:endParaRPr lang="en-US" altLang="ja-JP" sz="2100" dirty="0" smtClean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7568" y="1050202"/>
            <a:ext cx="9379434" cy="1838277"/>
          </a:xfrm>
        </p:spPr>
        <p:txBody>
          <a:bodyPr anchor="b">
            <a:normAutofit fontScale="90000"/>
          </a:bodyPr>
          <a:lstStyle/>
          <a:p>
            <a:r>
              <a:rPr kumimoji="1" lang="ja-JP" altLang="en-US" sz="8000" dirty="0" smtClean="0">
                <a:solidFill>
                  <a:srgbClr val="FFFFFF"/>
                </a:solidFill>
              </a:rPr>
              <a:t>ロジカルシンキング事前練習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7919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44F2B53F-5AB2-4BCD-9167-A2941A6A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8280" y="3110669"/>
            <a:ext cx="9191635" cy="3028596"/>
          </a:xfrm>
        </p:spPr>
        <p:txBody>
          <a:bodyPr anchor="t">
            <a:normAutofit/>
          </a:bodyPr>
          <a:lstStyle/>
          <a:p>
            <a:r>
              <a:rPr lang="en-US" altLang="ja-JP" sz="1600" dirty="0" err="1" smtClean="0"/>
              <a:t>Youtube</a:t>
            </a:r>
            <a:r>
              <a:rPr lang="ja-JP" altLang="en-US" sz="1600" dirty="0" smtClean="0"/>
              <a:t> 映像開始前の</a:t>
            </a:r>
            <a:r>
              <a:rPr lang="en-US" altLang="ja-JP" sz="1600" dirty="0" smtClean="0"/>
              <a:t>CM</a:t>
            </a:r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見たくないとき、</a:t>
            </a:r>
            <a:r>
              <a:rPr lang="en-US" altLang="ja-JP" sz="1600" dirty="0" smtClean="0"/>
              <a:t>5</a:t>
            </a:r>
            <a:r>
              <a:rPr lang="ja-JP" altLang="en-US" sz="1600" dirty="0" smtClean="0"/>
              <a:t>秒後に</a:t>
            </a:r>
            <a:r>
              <a:rPr lang="ja-JP" altLang="en-US" sz="1600" dirty="0" smtClean="0"/>
              <a:t>「</a:t>
            </a:r>
            <a:r>
              <a:rPr lang="en-US" altLang="ja-JP" sz="1600" dirty="0" smtClean="0"/>
              <a:t>SKIP</a:t>
            </a:r>
            <a:r>
              <a:rPr lang="ja-JP" altLang="en-US" sz="1600" dirty="0" smtClean="0"/>
              <a:t>」でスキップできる。</a:t>
            </a:r>
            <a:endParaRPr lang="en-US" altLang="ja-JP" sz="1600" dirty="0" smtClean="0"/>
          </a:p>
          <a:p>
            <a:endParaRPr lang="en-US" altLang="ja-JP" sz="1600" dirty="0"/>
          </a:p>
          <a:p>
            <a:r>
              <a:rPr lang="ja-JP" altLang="en-US" sz="1600" dirty="0" smtClean="0"/>
              <a:t>　これは、ビジネスとしてどういう考え方？</a:t>
            </a:r>
            <a:endParaRPr lang="ja-JP" altLang="en-US" sz="160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7568" y="1050202"/>
            <a:ext cx="8924355" cy="1248617"/>
          </a:xfrm>
        </p:spPr>
        <p:txBody>
          <a:bodyPr anchor="b">
            <a:normAutofit fontScale="90000"/>
          </a:bodyPr>
          <a:lstStyle/>
          <a:p>
            <a:r>
              <a:rPr kumimoji="1" lang="ja-JP" altLang="en-US" sz="8000" dirty="0" smtClean="0">
                <a:solidFill>
                  <a:srgbClr val="FFFFFF"/>
                </a:solidFill>
              </a:rPr>
              <a:t>ビジネス観点（シェア）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123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5018" y="2947368"/>
            <a:ext cx="8924355" cy="1590449"/>
          </a:xfrm>
        </p:spPr>
        <p:txBody>
          <a:bodyPr anchor="b">
            <a:normAutofit fontScale="90000"/>
          </a:bodyPr>
          <a:lstStyle/>
          <a:p>
            <a:r>
              <a:rPr kumimoji="1" lang="ja-JP" altLang="en-US" sz="8000" dirty="0" smtClean="0">
                <a:solidFill>
                  <a:srgbClr val="FFFFFF"/>
                </a:solidFill>
              </a:rPr>
              <a:t>ご清聴ありがとうございました。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6" name="AutoShape 2" descr="intra-mart WebPlatfor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" name="AutoShape 4" descr="intra-mart WebPlatfor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" name="AutoShape 6" descr="https://www.fujitsu.com/jp/Images/intramart1-2_tcm102-2022752.pn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500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44F2B53F-5AB2-4BCD-9167-A2941A6A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5560" y="2817149"/>
            <a:ext cx="6829015" cy="3865661"/>
          </a:xfrm>
        </p:spPr>
        <p:txBody>
          <a:bodyPr anchor="t">
            <a:normAutofit/>
          </a:bodyPr>
          <a:lstStyle/>
          <a:p>
            <a:r>
              <a:rPr lang="ja-JP" altLang="en-US" sz="2100" dirty="0" smtClean="0"/>
              <a:t>論理</a:t>
            </a:r>
            <a:endParaRPr lang="en-US" altLang="ja-JP" sz="2100" dirty="0" smtClean="0"/>
          </a:p>
          <a:p>
            <a:r>
              <a:rPr lang="ja-JP" altLang="en-US" sz="2100" dirty="0" smtClean="0"/>
              <a:t>・考えや議論などを進めて</a:t>
            </a:r>
            <a:r>
              <a:rPr lang="ja-JP" altLang="en-US" sz="2100" dirty="0" smtClean="0"/>
              <a:t>いく筋道</a:t>
            </a:r>
            <a:endParaRPr lang="en-US" altLang="ja-JP" sz="2100" dirty="0" smtClean="0"/>
          </a:p>
          <a:p>
            <a:r>
              <a:rPr lang="ja-JP" altLang="en-US" sz="2100" dirty="0" smtClean="0"/>
              <a:t>・事物の間にある法則的な連携</a:t>
            </a:r>
            <a:endParaRPr lang="en-US" altLang="ja-JP" sz="2100" dirty="0" smtClean="0"/>
          </a:p>
          <a:p>
            <a:r>
              <a:rPr lang="ja-JP" altLang="en-US" sz="2100" dirty="0" smtClean="0"/>
              <a:t>・物事の中にある道理</a:t>
            </a:r>
            <a:endParaRPr lang="en-US" altLang="ja-JP" sz="2100" dirty="0" smtClean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7568" y="1050202"/>
            <a:ext cx="9379434" cy="1346703"/>
          </a:xfrm>
        </p:spPr>
        <p:txBody>
          <a:bodyPr anchor="b">
            <a:normAutofit fontScale="90000"/>
          </a:bodyPr>
          <a:lstStyle/>
          <a:p>
            <a:r>
              <a:rPr kumimoji="1" lang="ja-JP" altLang="en-US" sz="8000" dirty="0" smtClean="0">
                <a:solidFill>
                  <a:srgbClr val="FFFFFF"/>
                </a:solidFill>
              </a:rPr>
              <a:t>ロジカルシンキングとは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5078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44F2B53F-5AB2-4BCD-9167-A2941A6A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5560" y="2817149"/>
            <a:ext cx="6829015" cy="3865661"/>
          </a:xfrm>
        </p:spPr>
        <p:txBody>
          <a:bodyPr anchor="t">
            <a:normAutofit/>
          </a:bodyPr>
          <a:lstStyle/>
          <a:p>
            <a:r>
              <a:rPr lang="ja-JP" altLang="en-US" sz="2100" dirty="0" smtClean="0"/>
              <a:t>論理思考</a:t>
            </a:r>
            <a:endParaRPr lang="en-US" altLang="ja-JP" sz="2100" dirty="0" smtClean="0"/>
          </a:p>
          <a:p>
            <a:r>
              <a:rPr lang="ja-JP" altLang="en-US" sz="2100" dirty="0" smtClean="0"/>
              <a:t>・問題解決ため、情報を分類・整理して分かりやすく論理的な解決策</a:t>
            </a:r>
            <a:endParaRPr lang="en-US" altLang="ja-JP" sz="2100" dirty="0" smtClean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7568" y="1050202"/>
            <a:ext cx="9379434" cy="1346703"/>
          </a:xfrm>
        </p:spPr>
        <p:txBody>
          <a:bodyPr anchor="b">
            <a:normAutofit fontScale="90000"/>
          </a:bodyPr>
          <a:lstStyle/>
          <a:p>
            <a:r>
              <a:rPr kumimoji="1" lang="ja-JP" altLang="en-US" sz="8000" dirty="0" smtClean="0">
                <a:solidFill>
                  <a:srgbClr val="FFFFFF"/>
                </a:solidFill>
              </a:rPr>
              <a:t>ロジカルシンキングとは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57936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44F2B53F-5AB2-4BCD-9167-A2941A6A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18289" y="3110669"/>
            <a:ext cx="8577263" cy="3315768"/>
          </a:xfrm>
        </p:spPr>
        <p:txBody>
          <a:bodyPr anchor="t">
            <a:normAutofit/>
          </a:bodyPr>
          <a:lstStyle/>
          <a:p>
            <a:r>
              <a:rPr lang="ja-JP" altLang="en-US" sz="1800" dirty="0" smtClean="0"/>
              <a:t>・包含関係</a:t>
            </a:r>
            <a:endParaRPr lang="en-US" altLang="ja-JP" sz="1800" dirty="0" smtClean="0"/>
          </a:p>
          <a:p>
            <a:r>
              <a:rPr lang="ja-JP" altLang="en-US" sz="1800" dirty="0"/>
              <a:t>　</a:t>
            </a:r>
            <a:r>
              <a:rPr lang="ja-JP" altLang="en-US" sz="1800" dirty="0" smtClean="0"/>
              <a:t>物事</a:t>
            </a:r>
            <a:r>
              <a:rPr lang="ja-JP" altLang="en-US" sz="1800" dirty="0" smtClean="0"/>
              <a:t>を</a:t>
            </a:r>
            <a:r>
              <a:rPr lang="ja-JP" altLang="en-US" sz="1800" b="1" dirty="0" smtClean="0">
                <a:solidFill>
                  <a:srgbClr val="FF0000"/>
                </a:solidFill>
              </a:rPr>
              <a:t>体系的</a:t>
            </a:r>
            <a:r>
              <a:rPr lang="ja-JP" altLang="en-US" sz="1800" b="1" dirty="0" smtClean="0">
                <a:solidFill>
                  <a:srgbClr val="FF0000"/>
                </a:solidFill>
              </a:rPr>
              <a:t>に</a:t>
            </a:r>
            <a:r>
              <a:rPr lang="ja-JP" altLang="en-US" sz="1800" b="1" dirty="0" smtClean="0">
                <a:solidFill>
                  <a:srgbClr val="66CCFF"/>
                </a:solidFill>
              </a:rPr>
              <a:t>整理する</a:t>
            </a:r>
            <a:r>
              <a:rPr lang="ja-JP" altLang="en-US" sz="1800" dirty="0"/>
              <a:t>　</a:t>
            </a:r>
            <a:endParaRPr lang="en-US" altLang="ja-JP" sz="1800" dirty="0" smtClean="0"/>
          </a:p>
          <a:p>
            <a:r>
              <a:rPr lang="ja-JP" altLang="en-US" sz="1800" dirty="0" smtClean="0"/>
              <a:t>　例：運動する理由を考えると</a:t>
            </a:r>
            <a:endParaRPr lang="en-US" altLang="ja-JP" sz="1800" dirty="0" smtClean="0"/>
          </a:p>
          <a:p>
            <a:r>
              <a:rPr lang="ja-JP" altLang="en-US" sz="1800" dirty="0"/>
              <a:t>　</a:t>
            </a:r>
            <a:r>
              <a:rPr lang="ja-JP" altLang="en-US" sz="1800" dirty="0" smtClean="0"/>
              <a:t>　　</a:t>
            </a:r>
            <a:r>
              <a:rPr lang="en-US" altLang="ja-JP" sz="1800" dirty="0" smtClean="0"/>
              <a:t>【</a:t>
            </a:r>
            <a:r>
              <a:rPr lang="ja-JP" altLang="en-US" sz="1800" dirty="0" smtClean="0"/>
              <a:t>全体</a:t>
            </a:r>
            <a:r>
              <a:rPr lang="en-US" altLang="ja-JP" sz="1800" dirty="0" smtClean="0"/>
              <a:t>】</a:t>
            </a:r>
            <a:r>
              <a:rPr lang="ja-JP" altLang="en-US" sz="1800" dirty="0" smtClean="0"/>
              <a:t>人間としては、運動がとても不可欠で、たくさんメリットある。 </a:t>
            </a:r>
            <a:r>
              <a:rPr lang="en-US" altLang="ja-JP" sz="1800" dirty="0" smtClean="0"/>
              <a:t>100</a:t>
            </a:r>
            <a:r>
              <a:rPr lang="ja-JP" altLang="en-US" sz="1800" dirty="0" smtClean="0"/>
              <a:t>％</a:t>
            </a:r>
            <a:endParaRPr lang="en-US" altLang="ja-JP" sz="1800" dirty="0" smtClean="0"/>
          </a:p>
          <a:p>
            <a:r>
              <a:rPr lang="ja-JP" altLang="en-US" sz="1800" dirty="0"/>
              <a:t>　</a:t>
            </a:r>
            <a:r>
              <a:rPr lang="ja-JP" altLang="en-US" sz="1800" dirty="0" smtClean="0"/>
              <a:t>　　</a:t>
            </a:r>
            <a:r>
              <a:rPr lang="en-US" altLang="ja-JP" sz="1800" dirty="0" smtClean="0"/>
              <a:t>【</a:t>
            </a:r>
            <a:r>
              <a:rPr lang="ja-JP" altLang="en-US" sz="1800" dirty="0" smtClean="0"/>
              <a:t>部分</a:t>
            </a:r>
            <a:r>
              <a:rPr lang="en-US" altLang="ja-JP" sz="1800" dirty="0" smtClean="0"/>
              <a:t>】</a:t>
            </a:r>
            <a:r>
              <a:rPr lang="ja-JP" altLang="en-US" sz="1800" dirty="0" smtClean="0"/>
              <a:t>健康のため　</a:t>
            </a:r>
            <a:r>
              <a:rPr lang="en-US" altLang="ja-JP" sz="1800" dirty="0" smtClean="0"/>
              <a:t>33.3</a:t>
            </a:r>
            <a:r>
              <a:rPr lang="ja-JP" altLang="en-US" sz="1800" dirty="0" smtClean="0"/>
              <a:t>％</a:t>
            </a:r>
            <a:endParaRPr lang="en-US" altLang="ja-JP" sz="1800" dirty="0" smtClean="0"/>
          </a:p>
          <a:p>
            <a:r>
              <a:rPr lang="ja-JP" altLang="en-US" sz="1800" dirty="0"/>
              <a:t>　</a:t>
            </a:r>
            <a:r>
              <a:rPr lang="ja-JP" altLang="en-US" sz="1800" dirty="0" smtClean="0"/>
              <a:t>　　　　　　 楽しみ、</a:t>
            </a:r>
            <a:r>
              <a:rPr lang="ja-JP" altLang="en-US" sz="1800" dirty="0" smtClean="0"/>
              <a:t>気晴らし</a:t>
            </a:r>
            <a:r>
              <a:rPr lang="ja-JP" altLang="en-US" sz="1800" dirty="0" smtClean="0"/>
              <a:t>として、ストレス解消　</a:t>
            </a:r>
            <a:r>
              <a:rPr lang="en-US" altLang="ja-JP" sz="1800" dirty="0" smtClean="0"/>
              <a:t>33.3</a:t>
            </a:r>
            <a:r>
              <a:rPr lang="ja-JP" altLang="en-US" sz="1800" dirty="0" smtClean="0"/>
              <a:t>％</a:t>
            </a:r>
            <a:endParaRPr lang="en-US" altLang="ja-JP" sz="1800" dirty="0" smtClean="0"/>
          </a:p>
          <a:p>
            <a:r>
              <a:rPr lang="ja-JP" altLang="en-US" sz="1800" dirty="0"/>
              <a:t>　</a:t>
            </a:r>
            <a:r>
              <a:rPr lang="ja-JP" altLang="en-US" sz="1800" dirty="0" smtClean="0"/>
              <a:t>　　　　　　 美容のため　</a:t>
            </a:r>
            <a:r>
              <a:rPr lang="en-US" altLang="ja-JP" sz="1800" dirty="0" smtClean="0"/>
              <a:t>33.3</a:t>
            </a:r>
            <a:r>
              <a:rPr lang="ja-JP" altLang="en-US" sz="1800" dirty="0" smtClean="0"/>
              <a:t>％　</a:t>
            </a:r>
            <a:endParaRPr lang="en-US" altLang="ja-JP" sz="1800" dirty="0" smtClean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7568" y="1050202"/>
            <a:ext cx="8924355" cy="1248617"/>
          </a:xfrm>
        </p:spPr>
        <p:txBody>
          <a:bodyPr anchor="b">
            <a:normAutofit/>
          </a:bodyPr>
          <a:lstStyle/>
          <a:p>
            <a:r>
              <a:rPr kumimoji="1" lang="ja-JP" altLang="en-US" sz="8000" dirty="0" smtClean="0">
                <a:solidFill>
                  <a:srgbClr val="FFFFFF"/>
                </a:solidFill>
              </a:rPr>
              <a:t>ロジカルシンキング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 txBox="1">
            <a:spLocks/>
          </p:cNvSpPr>
          <p:nvPr/>
        </p:nvSpPr>
        <p:spPr>
          <a:xfrm>
            <a:off x="4589092" y="2289342"/>
            <a:ext cx="6657173" cy="82132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>
                <a:solidFill>
                  <a:srgbClr val="FFFFFF"/>
                </a:solidFill>
              </a:rPr>
              <a:t>全体と部分</a:t>
            </a:r>
            <a:endParaRPr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5788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44F2B53F-5AB2-4BCD-9167-A2941A6A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18289" y="3110669"/>
            <a:ext cx="8577263" cy="3028596"/>
          </a:xfrm>
        </p:spPr>
        <p:txBody>
          <a:bodyPr anchor="t">
            <a:normAutofit/>
          </a:bodyPr>
          <a:lstStyle/>
          <a:p>
            <a:r>
              <a:rPr lang="ja-JP" altLang="en-US" sz="1800" dirty="0" smtClean="0"/>
              <a:t>・因果関係</a:t>
            </a:r>
            <a:endParaRPr lang="en-US" altLang="ja-JP" sz="1800" dirty="0" smtClean="0"/>
          </a:p>
          <a:p>
            <a:r>
              <a:rPr lang="ja-JP" altLang="en-US" sz="1800" dirty="0"/>
              <a:t>　</a:t>
            </a:r>
            <a:r>
              <a:rPr lang="ja-JP" altLang="en-US" sz="1800" b="1" dirty="0" smtClean="0">
                <a:solidFill>
                  <a:srgbClr val="66CCFF"/>
                </a:solidFill>
              </a:rPr>
              <a:t>筋道立てて</a:t>
            </a:r>
            <a:r>
              <a:rPr lang="ja-JP" altLang="en-US" sz="1800" b="1" dirty="0" smtClean="0">
                <a:solidFill>
                  <a:srgbClr val="FF0000"/>
                </a:solidFill>
              </a:rPr>
              <a:t>矛盾なく</a:t>
            </a:r>
            <a:r>
              <a:rPr lang="ja-JP" altLang="en-US" sz="1800" b="1" dirty="0" smtClean="0">
                <a:solidFill>
                  <a:srgbClr val="66CCFF"/>
                </a:solidFill>
              </a:rPr>
              <a:t>考える</a:t>
            </a:r>
            <a:endParaRPr lang="en-US" altLang="ja-JP" sz="1800" b="1" dirty="0" smtClean="0">
              <a:solidFill>
                <a:srgbClr val="66CCFF"/>
              </a:solidFill>
            </a:endParaRPr>
          </a:p>
          <a:p>
            <a:r>
              <a:rPr lang="ja-JP" altLang="en-US" sz="1800" b="1" dirty="0">
                <a:solidFill>
                  <a:srgbClr val="66CCFF"/>
                </a:solidFill>
              </a:rPr>
              <a:t>　</a:t>
            </a:r>
            <a:r>
              <a:rPr lang="en-US" altLang="ja-JP" sz="1800" b="1" dirty="0" smtClean="0">
                <a:solidFill>
                  <a:srgbClr val="66CCFF"/>
                </a:solidFill>
              </a:rPr>
              <a:t>【</a:t>
            </a:r>
            <a:r>
              <a:rPr lang="ja-JP" altLang="en-US" sz="1800" b="1" dirty="0" smtClean="0">
                <a:solidFill>
                  <a:srgbClr val="66CCFF"/>
                </a:solidFill>
              </a:rPr>
              <a:t>部分</a:t>
            </a:r>
            <a:r>
              <a:rPr lang="en-US" altLang="ja-JP" sz="1800" b="1" dirty="0" smtClean="0">
                <a:solidFill>
                  <a:srgbClr val="66CCFF"/>
                </a:solidFill>
              </a:rPr>
              <a:t>】</a:t>
            </a:r>
            <a:r>
              <a:rPr lang="ja-JP" altLang="en-US" sz="1800" dirty="0"/>
              <a:t>楽しみ、気晴らしとして、ストレス</a:t>
            </a:r>
            <a:r>
              <a:rPr lang="ja-JP" altLang="en-US" sz="1800" dirty="0" smtClean="0"/>
              <a:t>解消</a:t>
            </a:r>
            <a:endParaRPr lang="en-US" altLang="ja-JP" sz="1800" dirty="0" smtClean="0"/>
          </a:p>
          <a:p>
            <a:r>
              <a:rPr lang="ja-JP" altLang="en-US" sz="1800" b="1" dirty="0">
                <a:solidFill>
                  <a:srgbClr val="66CCFF"/>
                </a:solidFill>
              </a:rPr>
              <a:t>　</a:t>
            </a:r>
            <a:r>
              <a:rPr lang="en-US" altLang="ja-JP" sz="1800" b="1" dirty="0" smtClean="0">
                <a:solidFill>
                  <a:srgbClr val="66CCFF"/>
                </a:solidFill>
              </a:rPr>
              <a:t>【</a:t>
            </a:r>
            <a:r>
              <a:rPr lang="ja-JP" altLang="en-US" sz="1800" b="1" dirty="0" smtClean="0">
                <a:solidFill>
                  <a:srgbClr val="66CCFF"/>
                </a:solidFill>
              </a:rPr>
              <a:t>部分</a:t>
            </a:r>
            <a:r>
              <a:rPr lang="en-US" altLang="ja-JP" sz="1800" b="1" dirty="0" smtClean="0">
                <a:solidFill>
                  <a:srgbClr val="66CCFF"/>
                </a:solidFill>
              </a:rPr>
              <a:t>】</a:t>
            </a:r>
            <a:r>
              <a:rPr lang="ja-JP" altLang="en-US" sz="1800" b="1" dirty="0" smtClean="0">
                <a:solidFill>
                  <a:schemeClr val="tx2">
                    <a:lumMod val="75000"/>
                  </a:schemeClr>
                </a:solidFill>
              </a:rPr>
              <a:t>運動→</a:t>
            </a:r>
            <a:r>
              <a:rPr lang="ja-JP" altLang="en-US" sz="1800" dirty="0"/>
              <a:t>脳内物質や脳の神経細胞</a:t>
            </a:r>
            <a:r>
              <a:rPr lang="ja-JP" altLang="en-US" sz="1800" dirty="0" smtClean="0"/>
              <a:t>が活発→脳の構造や機能が変化→気持ち転換</a:t>
            </a:r>
            <a:r>
              <a:rPr lang="ja-JP" altLang="en-US" sz="1800" dirty="0"/>
              <a:t>　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7568" y="1050202"/>
            <a:ext cx="8924355" cy="1248617"/>
          </a:xfrm>
        </p:spPr>
        <p:txBody>
          <a:bodyPr anchor="b">
            <a:normAutofit/>
          </a:bodyPr>
          <a:lstStyle/>
          <a:p>
            <a:r>
              <a:rPr kumimoji="1" lang="ja-JP" altLang="en-US" sz="8000" dirty="0" smtClean="0">
                <a:solidFill>
                  <a:srgbClr val="FFFFFF"/>
                </a:solidFill>
              </a:rPr>
              <a:t>ロジカルシンキング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 txBox="1">
            <a:spLocks/>
          </p:cNvSpPr>
          <p:nvPr/>
        </p:nvSpPr>
        <p:spPr>
          <a:xfrm>
            <a:off x="4589092" y="2289342"/>
            <a:ext cx="6657173" cy="82132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>
                <a:solidFill>
                  <a:srgbClr val="FFFFFF"/>
                </a:solidFill>
              </a:rPr>
              <a:t>部分</a:t>
            </a:r>
            <a:r>
              <a:rPr lang="ja-JP" altLang="en-US" sz="8000" dirty="0" smtClean="0">
                <a:solidFill>
                  <a:srgbClr val="FFFFFF"/>
                </a:solidFill>
              </a:rPr>
              <a:t>と部分</a:t>
            </a:r>
            <a:endParaRPr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3808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44F2B53F-5AB2-4BCD-9167-A2941A6A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96444" y="2235200"/>
            <a:ext cx="8906934" cy="4538133"/>
          </a:xfrm>
        </p:spPr>
        <p:txBody>
          <a:bodyPr anchor="t">
            <a:normAutofit fontScale="55000" lnSpcReduction="20000"/>
          </a:bodyPr>
          <a:lstStyle/>
          <a:p>
            <a:r>
              <a:rPr lang="ja-JP" altLang="en-US" sz="2100" dirty="0" smtClean="0"/>
              <a:t>温故知新</a:t>
            </a:r>
            <a:endParaRPr lang="en-US" altLang="ja-JP" sz="2100" dirty="0" smtClean="0"/>
          </a:p>
          <a:p>
            <a:r>
              <a:rPr lang="en-US" altLang="ja-JP" sz="1600" dirty="0">
                <a:hlinkClick r:id="rId2"/>
              </a:rPr>
              <a:t>https://</a:t>
            </a:r>
            <a:r>
              <a:rPr lang="en-US" altLang="ja-JP" sz="1600" dirty="0" smtClean="0">
                <a:hlinkClick r:id="rId2"/>
              </a:rPr>
              <a:t>www.youtube.com/watch?v=NigofP6kc9A&amp;feature=youtu.be&amp;t=194</a:t>
            </a:r>
            <a:endParaRPr lang="en-US" altLang="ja-JP" sz="1600" dirty="0" smtClean="0"/>
          </a:p>
          <a:p>
            <a:endParaRPr lang="en-US" altLang="ja-JP" sz="2100" dirty="0" smtClean="0"/>
          </a:p>
          <a:p>
            <a:r>
              <a:rPr lang="ja-JP" altLang="en-US" sz="2400" b="1" dirty="0" smtClean="0">
                <a:solidFill>
                  <a:schemeClr val="accent2">
                    <a:lumMod val="75000"/>
                  </a:schemeClr>
                </a:solidFill>
              </a:rPr>
              <a:t>「全体」</a:t>
            </a:r>
            <a:r>
              <a:rPr lang="zh-CN" altLang="en-US" sz="2400" dirty="0" smtClean="0"/>
              <a:t>我原以为你身为汉</a:t>
            </a:r>
            <a:r>
              <a:rPr lang="zh-CN" altLang="en-US" sz="2400" dirty="0"/>
              <a:t>朝老臣，来到阵前，面对两军将士，必有高论，</a:t>
            </a:r>
            <a:r>
              <a:rPr lang="zh-CN" altLang="en-US" sz="2400" b="1" u="sng" dirty="0"/>
              <a:t>没想到竟说出如此粗鄙之语</a:t>
            </a:r>
            <a:r>
              <a:rPr lang="zh-CN" altLang="en-US" sz="2400" dirty="0"/>
              <a:t>！ </a:t>
            </a:r>
            <a:endParaRPr lang="en-US" altLang="zh-CN" sz="2400" dirty="0" smtClean="0"/>
          </a:p>
          <a:p>
            <a:r>
              <a:rPr lang="ja-JP" altLang="en-US" sz="2400" b="1" dirty="0">
                <a:solidFill>
                  <a:schemeClr val="accent2">
                    <a:lumMod val="75000"/>
                  </a:schemeClr>
                </a:solidFill>
              </a:rPr>
              <a:t>「</a:t>
            </a:r>
            <a:r>
              <a:rPr lang="ja-JP" altLang="en-US" sz="2400" b="1" dirty="0" smtClean="0">
                <a:solidFill>
                  <a:schemeClr val="accent2">
                    <a:lumMod val="75000"/>
                  </a:schemeClr>
                </a:solidFill>
              </a:rPr>
              <a:t>部分」</a:t>
            </a:r>
            <a:r>
              <a:rPr lang="zh-CN" altLang="en-US" sz="2400" dirty="0" smtClean="0"/>
              <a:t>昔日桓</a:t>
            </a:r>
            <a:r>
              <a:rPr lang="zh-CN" altLang="en-US" sz="2400" dirty="0"/>
              <a:t>帝、灵帝之时，汉统衰落，宦官酿祸，国乱岁凶，四方扰攘。 黄巾之后，董卓、李傕、郭汜等接踵而起，劫持汉帝，残暴生灵。 因之，庙堂之上，朽木为官，殿陛之间，禽兽食禄。 以至狼心狗行之辈汹汹当朝，奴颜婢膝之徒纷纷秉政。 以致社稷变为丘墟，苍生饱受涂炭之苦！ 值此国难之际，王司徒又有何作为？ </a:t>
            </a:r>
            <a:endParaRPr lang="en-US" altLang="zh-CN" sz="2400" dirty="0" smtClean="0"/>
          </a:p>
          <a:p>
            <a:r>
              <a:rPr lang="ja-JP" altLang="en-US" sz="2400" b="1" dirty="0">
                <a:solidFill>
                  <a:schemeClr val="accent2">
                    <a:lumMod val="75000"/>
                  </a:schemeClr>
                </a:solidFill>
              </a:rPr>
              <a:t>「部分」</a:t>
            </a:r>
            <a:r>
              <a:rPr lang="zh-CN" altLang="en-US" sz="2400" dirty="0" smtClean="0"/>
              <a:t>王司徒之生</a:t>
            </a:r>
            <a:r>
              <a:rPr lang="zh-CN" altLang="en-US" sz="2400" dirty="0"/>
              <a:t>平，我素有所知。 你世居东海之滨，初举孝廉入仕，理当匡君辅国，安汉兴刘，何期反助逆贼，同谋篡位！ 罪恶深重，天地不容！ </a:t>
            </a:r>
            <a:endParaRPr lang="en-US" altLang="zh-CN" sz="2400" dirty="0" smtClean="0"/>
          </a:p>
          <a:p>
            <a:r>
              <a:rPr lang="ja-JP" altLang="en-US" sz="2400" b="1" dirty="0" smtClean="0">
                <a:solidFill>
                  <a:schemeClr val="accent2">
                    <a:lumMod val="75000"/>
                  </a:schemeClr>
                </a:solidFill>
              </a:rPr>
              <a:t>「部分⇒部分」</a:t>
            </a:r>
            <a:r>
              <a:rPr lang="zh-CN" altLang="en-US" sz="2400" dirty="0" smtClean="0"/>
              <a:t>无耻老贼</a:t>
            </a:r>
            <a:r>
              <a:rPr lang="zh-CN" altLang="en-US" sz="2400" dirty="0"/>
              <a:t>，岂不知天下之人，皆愿生啖你肉，安敢在此饶舌！ 今幸天意不绝炎汉，昭烈皇帝于西川，继承大统。 我今奉嗣君之旨，兴师讨贼，你既为谄谀之臣，只可潜身缩首，苟图衣食，怎敢在我军面前妄称天数！ </a:t>
            </a:r>
            <a:endParaRPr lang="en-US" altLang="zh-CN" sz="2400" dirty="0" smtClean="0"/>
          </a:p>
          <a:p>
            <a:r>
              <a:rPr lang="ja-JP" altLang="en-US" sz="2400" b="1" dirty="0">
                <a:solidFill>
                  <a:schemeClr val="accent2">
                    <a:lumMod val="75000"/>
                  </a:schemeClr>
                </a:solidFill>
              </a:rPr>
              <a:t>「部分」</a:t>
            </a:r>
            <a:r>
              <a:rPr lang="zh-CN" altLang="en-US" sz="2400" dirty="0" smtClean="0"/>
              <a:t>皓首</a:t>
            </a:r>
            <a:r>
              <a:rPr lang="zh-CN" altLang="en-US" sz="2400" dirty="0"/>
              <a:t>匹夫，苍髯老贼！ 你即将命归九泉之下，届时有何面目去见汉朝二十四代先帝！ </a:t>
            </a:r>
            <a:endParaRPr lang="en-US" altLang="zh-CN" sz="2400" dirty="0" smtClean="0"/>
          </a:p>
          <a:p>
            <a:r>
              <a:rPr lang="ja-JP" altLang="en-US" sz="2400" b="1" dirty="0">
                <a:solidFill>
                  <a:schemeClr val="accent2">
                    <a:lumMod val="75000"/>
                  </a:schemeClr>
                </a:solidFill>
              </a:rPr>
              <a:t>「部分」</a:t>
            </a:r>
            <a:r>
              <a:rPr lang="zh-CN" altLang="en-US" sz="2400" dirty="0" smtClean="0"/>
              <a:t>二臣贼子</a:t>
            </a:r>
            <a:r>
              <a:rPr lang="zh-CN" altLang="en-US" sz="2400" dirty="0"/>
              <a:t>，你枉活七十有六，一生未立寸功，只会摇唇鼓舌，助曹为虐！ 一条断脊之犬，还敢在我军阵前狺狺狂吠。 </a:t>
            </a:r>
            <a:endParaRPr lang="en-US" altLang="zh-CN" sz="2400" dirty="0" smtClean="0"/>
          </a:p>
          <a:p>
            <a:r>
              <a:rPr lang="ja-JP" altLang="en-US" sz="2400" b="1" dirty="0">
                <a:solidFill>
                  <a:schemeClr val="accent2">
                    <a:lumMod val="75000"/>
                  </a:schemeClr>
                </a:solidFill>
              </a:rPr>
              <a:t>「全体」</a:t>
            </a:r>
            <a:r>
              <a:rPr lang="zh-CN" altLang="en-US" sz="2400" b="1" dirty="0" smtClean="0"/>
              <a:t>我从未见过有如此厚颜无耻之人</a:t>
            </a:r>
            <a:r>
              <a:rPr lang="zh-CN" altLang="en-US" sz="2400" dirty="0" smtClean="0"/>
              <a:t>！</a:t>
            </a:r>
            <a:r>
              <a:rPr lang="en-US" altLang="zh-CN" sz="2400" dirty="0" smtClean="0"/>
              <a:t>	</a:t>
            </a:r>
            <a:endParaRPr lang="ja-JP" altLang="en-US" sz="2100" dirty="0" smtClean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7568" y="1050202"/>
            <a:ext cx="9379434" cy="1346703"/>
          </a:xfrm>
        </p:spPr>
        <p:txBody>
          <a:bodyPr anchor="b">
            <a:normAutofit fontScale="90000"/>
          </a:bodyPr>
          <a:lstStyle/>
          <a:p>
            <a:r>
              <a:rPr kumimoji="1" lang="ja-JP" altLang="en-US" sz="8000" dirty="0" smtClean="0">
                <a:solidFill>
                  <a:srgbClr val="FFFFFF"/>
                </a:solidFill>
              </a:rPr>
              <a:t>ロジカルシンキングとは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08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44F2B53F-5AB2-4BCD-9167-A2941A6A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18289" y="3110669"/>
            <a:ext cx="8577263" cy="3028596"/>
          </a:xfrm>
        </p:spPr>
        <p:txBody>
          <a:bodyPr anchor="t">
            <a:normAutofit fontScale="92500" lnSpcReduction="10000"/>
          </a:bodyPr>
          <a:lstStyle/>
          <a:p>
            <a:r>
              <a:rPr lang="ja-JP" altLang="en-US" sz="1800" dirty="0" smtClean="0"/>
              <a:t>・まったく別のシンキング方法</a:t>
            </a:r>
            <a:endParaRPr lang="en-US" altLang="ja-JP" sz="1800" dirty="0" smtClean="0"/>
          </a:p>
          <a:p>
            <a:r>
              <a:rPr lang="ja-JP" altLang="en-US" sz="1800" dirty="0"/>
              <a:t>　</a:t>
            </a:r>
            <a:r>
              <a:rPr lang="ja-JP" altLang="en-US" sz="1800" dirty="0" smtClean="0"/>
              <a:t>そもそも前提正しいか、ほかに考えられることがあるのか？</a:t>
            </a:r>
            <a:endParaRPr lang="en-US" altLang="ja-JP" sz="1800" dirty="0" smtClean="0"/>
          </a:p>
          <a:p>
            <a:r>
              <a:rPr lang="ja-JP" altLang="en-US" sz="1800" dirty="0"/>
              <a:t>　と</a:t>
            </a:r>
            <a:r>
              <a:rPr lang="ja-JP" altLang="en-US" sz="1800" dirty="0" smtClean="0"/>
              <a:t>いうシンキング</a:t>
            </a:r>
            <a:r>
              <a:rPr lang="ja-JP" altLang="en-US" sz="1800" dirty="0" smtClean="0"/>
              <a:t>方法</a:t>
            </a:r>
            <a:endParaRPr lang="en-US" altLang="ja-JP" sz="1800" dirty="0" smtClean="0"/>
          </a:p>
          <a:p>
            <a:endParaRPr lang="en-US" altLang="ja-JP" sz="1800" dirty="0"/>
          </a:p>
          <a:p>
            <a:r>
              <a:rPr lang="ja-JP" altLang="en-US" sz="1800" dirty="0" smtClean="0"/>
              <a:t>　例：小学校の英語教育が必要ですか？</a:t>
            </a:r>
            <a:endParaRPr lang="en-US" altLang="ja-JP" sz="1800" dirty="0" smtClean="0"/>
          </a:p>
          <a:p>
            <a:r>
              <a:rPr lang="ja-JP" altLang="en-US" sz="1800" dirty="0"/>
              <a:t>　</a:t>
            </a:r>
            <a:endParaRPr lang="en-US" altLang="ja-JP" sz="1800" dirty="0"/>
          </a:p>
          <a:p>
            <a:r>
              <a:rPr lang="en-US" altLang="ja-JP" sz="1800" dirty="0" smtClean="0"/>
              <a:t>『</a:t>
            </a:r>
            <a:r>
              <a:rPr lang="ja-JP" altLang="en-US" sz="1800" dirty="0" smtClean="0"/>
              <a:t>参照</a:t>
            </a:r>
            <a:r>
              <a:rPr lang="en-US" altLang="ja-JP" sz="1800" dirty="0" smtClean="0"/>
              <a:t>』</a:t>
            </a:r>
            <a:r>
              <a:rPr lang="en-US" altLang="ja-JP" sz="1800" dirty="0">
                <a:hlinkClick r:id="rId2"/>
              </a:rPr>
              <a:t> https://www.youtube.com/watch?v=BSELw5lvwHg</a:t>
            </a:r>
            <a:endParaRPr lang="ja-JP" altLang="en-US" sz="1800" dirty="0" smtClean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7568" y="1050202"/>
            <a:ext cx="8924355" cy="1248617"/>
          </a:xfrm>
        </p:spPr>
        <p:txBody>
          <a:bodyPr anchor="b">
            <a:normAutofit/>
          </a:bodyPr>
          <a:lstStyle/>
          <a:p>
            <a:r>
              <a:rPr kumimoji="1" lang="ja-JP" altLang="en-US" sz="8000" dirty="0" smtClean="0">
                <a:solidFill>
                  <a:srgbClr val="FFFFFF"/>
                </a:solidFill>
              </a:rPr>
              <a:t>ロジカルシンキング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 txBox="1">
            <a:spLocks/>
          </p:cNvSpPr>
          <p:nvPr/>
        </p:nvSpPr>
        <p:spPr>
          <a:xfrm>
            <a:off x="4589092" y="2289342"/>
            <a:ext cx="6657173" cy="82132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>
                <a:solidFill>
                  <a:srgbClr val="FFFFFF"/>
                </a:solidFill>
              </a:rPr>
              <a:t>クリティカルシンキングと比較</a:t>
            </a:r>
            <a:endParaRPr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551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回路">
  <a:themeElements>
    <a:clrScheme name="回路">
      <a:dk1>
        <a:sysClr val="windowText" lastClr="000000"/>
      </a:dk1>
      <a:lt1>
        <a:sysClr val="window" lastClr="CBE9D2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回路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路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CBE9D2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1231</TotalTime>
  <Words>832</Words>
  <Application>Microsoft Office PowerPoint</Application>
  <PresentationFormat>ユーザー設定</PresentationFormat>
  <Paragraphs>231</Paragraphs>
  <Slides>31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31</vt:i4>
      </vt:variant>
    </vt:vector>
  </HeadingPairs>
  <TitlesOfParts>
    <vt:vector size="32" baseType="lpstr">
      <vt:lpstr>回路</vt:lpstr>
      <vt:lpstr>アーキテクトへの道（三） ロジカルシンキング</vt:lpstr>
      <vt:lpstr>ロジカルシンキング力 ランキング</vt:lpstr>
      <vt:lpstr>ロジカルシンキング事前練習</vt:lpstr>
      <vt:lpstr>ロジカルシンキングとは</vt:lpstr>
      <vt:lpstr>ロジカルシンキングとは</vt:lpstr>
      <vt:lpstr>ロジカルシンキング</vt:lpstr>
      <vt:lpstr>ロジカルシンキング</vt:lpstr>
      <vt:lpstr>ロジカルシンキングとは</vt:lpstr>
      <vt:lpstr>ロジカルシンキング</vt:lpstr>
      <vt:lpstr>ロジカルシンキング</vt:lpstr>
      <vt:lpstr>ロジカルシンキング</vt:lpstr>
      <vt:lpstr>ロジカルシンキング</vt:lpstr>
      <vt:lpstr>ロジカルシンキング</vt:lpstr>
      <vt:lpstr>ロジカルシンキング</vt:lpstr>
      <vt:lpstr>ロジカルシンキング</vt:lpstr>
      <vt:lpstr>ロジカルシンキング</vt:lpstr>
      <vt:lpstr>ロジカルシンキング</vt:lpstr>
      <vt:lpstr>ロジカルシンキング</vt:lpstr>
      <vt:lpstr>ロジカルシンキング</vt:lpstr>
      <vt:lpstr>ロジカルシンキング</vt:lpstr>
      <vt:lpstr>ロジカルシンキング</vt:lpstr>
      <vt:lpstr>ロジカルシンキング</vt:lpstr>
      <vt:lpstr>ロジカルシンキング</vt:lpstr>
      <vt:lpstr>ロジカルシンキング</vt:lpstr>
      <vt:lpstr>ロジカルシンキング</vt:lpstr>
      <vt:lpstr>ロジカルシンキング</vt:lpstr>
      <vt:lpstr>ロジカルシンキング</vt:lpstr>
      <vt:lpstr>ロジカルシンキング</vt:lpstr>
      <vt:lpstr>ロジカルシンキング</vt:lpstr>
      <vt:lpstr>ビジネス観点（シェア）</vt:lpstr>
      <vt:lpstr>ご清聴ありがとうございました。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毛ST</dc:creator>
  <cp:lastModifiedBy>maoSong</cp:lastModifiedBy>
  <cp:revision>256</cp:revision>
  <dcterms:created xsi:type="dcterms:W3CDTF">2018-02-23T04:30:05Z</dcterms:created>
  <dcterms:modified xsi:type="dcterms:W3CDTF">2019-08-24T02:00:27Z</dcterms:modified>
</cp:coreProperties>
</file>