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4"/>
  </p:notesMasterIdLst>
  <p:sldIdLst>
    <p:sldId id="260" r:id="rId2"/>
    <p:sldId id="302" r:id="rId3"/>
    <p:sldId id="324" r:id="rId4"/>
    <p:sldId id="256" r:id="rId5"/>
    <p:sldId id="326" r:id="rId6"/>
    <p:sldId id="333" r:id="rId7"/>
    <p:sldId id="325" r:id="rId8"/>
    <p:sldId id="303" r:id="rId9"/>
    <p:sldId id="328" r:id="rId10"/>
    <p:sldId id="327" r:id="rId11"/>
    <p:sldId id="329" r:id="rId12"/>
    <p:sldId id="304" r:id="rId13"/>
    <p:sldId id="305" r:id="rId14"/>
    <p:sldId id="330" r:id="rId15"/>
    <p:sldId id="335" r:id="rId16"/>
    <p:sldId id="306" r:id="rId17"/>
    <p:sldId id="307" r:id="rId18"/>
    <p:sldId id="319" r:id="rId19"/>
    <p:sldId id="331" r:id="rId20"/>
    <p:sldId id="334" r:id="rId21"/>
    <p:sldId id="308" r:id="rId22"/>
    <p:sldId id="33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5D36C4E-E697-4176-B28F-6A1D70070A5D}">
          <p14:sldIdLst>
            <p14:sldId id="260"/>
            <p14:sldId id="302"/>
            <p14:sldId id="324"/>
            <p14:sldId id="256"/>
            <p14:sldId id="326"/>
            <p14:sldId id="333"/>
            <p14:sldId id="325"/>
            <p14:sldId id="303"/>
            <p14:sldId id="328"/>
            <p14:sldId id="327"/>
            <p14:sldId id="329"/>
            <p14:sldId id="304"/>
            <p14:sldId id="305"/>
            <p14:sldId id="330"/>
            <p14:sldId id="335"/>
            <p14:sldId id="306"/>
            <p14:sldId id="307"/>
            <p14:sldId id="319"/>
            <p14:sldId id="331"/>
            <p14:sldId id="334"/>
            <p14:sldId id="308"/>
            <p14:sldId id="33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5" autoAdjust="0"/>
    <p:restoredTop sz="92291" autoAdjust="0"/>
  </p:normalViewPr>
  <p:slideViewPr>
    <p:cSldViewPr snapToGrid="0">
      <p:cViewPr>
        <p:scale>
          <a:sx n="89" d="100"/>
          <a:sy n="89" d="100"/>
        </p:scale>
        <p:origin x="-58" y="-29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E5D9A-D6B6-4F73-B697-ADEA0CCABE12}" type="datetimeFigureOut">
              <a:rPr kumimoji="1" lang="ja-JP" altLang="en-US" smtClean="0"/>
              <a:t>2019/7/20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E2189-27F9-42D8-8822-734849965A86}" type="slidenum">
              <a:rPr kumimoji="1" lang="ja-JP" altLang="en-US" smtClean="0"/>
              <a:t>‹#›</a:t>
            </a:fld>
            <a:endParaRPr kumimoji="1" lang="ja-JP" altLang="en-US"/>
          </a:p>
        </p:txBody>
      </p:sp>
    </p:spTree>
    <p:extLst>
      <p:ext uri="{BB962C8B-B14F-4D97-AF65-F5344CB8AC3E}">
        <p14:creationId xmlns:p14="http://schemas.microsoft.com/office/powerpoint/2010/main" val="21106719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hlinkClick r:id="rId3"/>
              </a:rPr>
              <a:t>http://touron.aij.or.jp/2016/05/2180</a:t>
            </a:r>
            <a:endParaRPr kumimoji="1" lang="ja-JP" altLang="en-US" dirty="0"/>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13</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22</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hlinkClick r:id="rId3"/>
              </a:rPr>
              <a:t>http://touron.aij.or.jp/2016/05/2180</a:t>
            </a:r>
            <a:endParaRPr kumimoji="1" lang="ja-JP" altLang="en-US" dirty="0"/>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14</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15</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16</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17</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18</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19</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20</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21</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077C36C-5965-41D4-BD27-B89980D65C06}" type="datetimeFigureOut">
              <a:rPr kumimoji="1" lang="ja-JP" altLang="en-US" smtClean="0"/>
              <a:t>2019/7/20</a:t>
            </a:fld>
            <a:endParaRPr kumimoji="1" lang="ja-JP" altLang="en-US"/>
          </a:p>
        </p:txBody>
      </p:sp>
      <p:sp>
        <p:nvSpPr>
          <p:cNvPr id="5" name="Footer Placeholder 4"/>
          <p:cNvSpPr>
            <a:spLocks noGrp="1"/>
          </p:cNvSpPr>
          <p:nvPr>
            <p:ph type="ftr" sz="quarter" idx="11"/>
          </p:nvPr>
        </p:nvSpPr>
        <p:spPr>
          <a:xfrm>
            <a:off x="1876424" y="5410201"/>
            <a:ext cx="5124886" cy="365125"/>
          </a:xfrm>
        </p:spPr>
        <p:txBody>
          <a:bodyPr/>
          <a:lstStyle/>
          <a:p>
            <a:endParaRPr kumimoji="1" lang="ja-JP" altLang="en-US"/>
          </a:p>
        </p:txBody>
      </p:sp>
      <p:sp>
        <p:nvSpPr>
          <p:cNvPr id="6" name="Slide Number Placeholder 5"/>
          <p:cNvSpPr>
            <a:spLocks noGrp="1"/>
          </p:cNvSpPr>
          <p:nvPr>
            <p:ph type="sldNum" sz="quarter" idx="12"/>
          </p:nvPr>
        </p:nvSpPr>
        <p:spPr>
          <a:xfrm>
            <a:off x="9896911" y="5410199"/>
            <a:ext cx="771089" cy="365125"/>
          </a:xfrm>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227572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363051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2460914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4377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206650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17672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3530464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66510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66237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14158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86055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98476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26697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64693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21456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7725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7057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077C36C-5965-41D4-BD27-B89980D65C06}" type="datetimeFigureOut">
              <a:rPr kumimoji="1" lang="ja-JP" altLang="en-US" smtClean="0"/>
              <a:t>2019/7/20</a:t>
            </a:fld>
            <a:endParaRPr kumimoji="1" lang="ja-JP"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21125934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roclass.jp/blog/?p=1688"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na.hatenablog.jp/entry/1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hLJ2h4LWh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ina.hatenablog.jp/entry/11"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ina.hatenablog.jp/entry/1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1941193" y="2372007"/>
            <a:ext cx="9918848" cy="1738265"/>
          </a:xfrm>
        </p:spPr>
        <p:txBody>
          <a:bodyPr anchor="b">
            <a:normAutofit fontScale="90000"/>
          </a:bodyPr>
          <a:lstStyle/>
          <a:p>
            <a:pPr algn="ctr"/>
            <a:r>
              <a:rPr kumimoji="1" lang="ja-JP" altLang="en-US" sz="8000" dirty="0" smtClean="0">
                <a:solidFill>
                  <a:srgbClr val="FFFFFF"/>
                </a:solidFill>
              </a:rPr>
              <a:t>アーキテクトへの道（二）</a:t>
            </a:r>
            <a:r>
              <a:rPr kumimoji="1" lang="en-US" altLang="ja-JP" sz="8000" dirty="0" smtClean="0">
                <a:solidFill>
                  <a:srgbClr val="FFFFFF"/>
                </a:solidFill>
              </a:rPr>
              <a:t/>
            </a:r>
            <a:br>
              <a:rPr kumimoji="1" lang="en-US" altLang="ja-JP" sz="8000" dirty="0" smtClean="0">
                <a:solidFill>
                  <a:srgbClr val="FFFFFF"/>
                </a:solidFill>
              </a:rPr>
            </a:br>
            <a:r>
              <a:rPr kumimoji="1" lang="ja-JP" altLang="en-US" sz="8000" dirty="0" smtClean="0">
                <a:solidFill>
                  <a:srgbClr val="FFFFFF"/>
                </a:solidFill>
              </a:rPr>
              <a:t>抽象的思考</a:t>
            </a:r>
            <a:endParaRPr kumimoji="1" lang="ja-JP" altLang="en-US" sz="4400" dirty="0">
              <a:solidFill>
                <a:srgbClr val="FFFFFF"/>
              </a:solidFill>
            </a:endParaRPr>
          </a:p>
        </p:txBody>
      </p:sp>
      <p:sp>
        <p:nvSpPr>
          <p:cNvPr id="3" name="タイトル 1">
            <a:extLst>
              <a:ext uri="{FF2B5EF4-FFF2-40B4-BE49-F238E27FC236}">
                <a16:creationId xmlns:a16="http://schemas.microsoft.com/office/drawing/2014/main" xmlns="" id="{3A929DD7-D395-4F33-9951-D29620E23444}"/>
              </a:ext>
            </a:extLst>
          </p:cNvPr>
          <p:cNvSpPr txBox="1">
            <a:spLocks/>
          </p:cNvSpPr>
          <p:nvPr/>
        </p:nvSpPr>
        <p:spPr>
          <a:xfrm>
            <a:off x="7758821" y="6446067"/>
            <a:ext cx="4101220" cy="300457"/>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pPr algn="ctr"/>
            <a:r>
              <a:rPr lang="en-US" altLang="ja-JP" sz="4000" dirty="0" smtClean="0">
                <a:solidFill>
                  <a:srgbClr val="FFFFFF"/>
                </a:solidFill>
              </a:rPr>
              <a:t>©2019 </a:t>
            </a:r>
            <a:r>
              <a:rPr lang="en-US" altLang="ja-JP" sz="4000" cap="none" dirty="0" smtClean="0">
                <a:solidFill>
                  <a:srgbClr val="FFFFFF"/>
                </a:solidFill>
              </a:rPr>
              <a:t>Soft Think</a:t>
            </a:r>
            <a:r>
              <a:rPr lang="en-US" altLang="ja-JP" sz="4000" dirty="0" smtClean="0">
                <a:solidFill>
                  <a:srgbClr val="FFFFFF"/>
                </a:solidFill>
              </a:rPr>
              <a:t> </a:t>
            </a:r>
            <a:r>
              <a:rPr lang="ja-JP" altLang="en-US" sz="4000" dirty="0" smtClean="0">
                <a:solidFill>
                  <a:srgbClr val="FFFFFF"/>
                </a:solidFill>
              </a:rPr>
              <a:t>　　</a:t>
            </a:r>
            <a:r>
              <a:rPr lang="en-US" altLang="ja-JP" sz="4000" dirty="0" smtClean="0">
                <a:solidFill>
                  <a:srgbClr val="FFFFFF"/>
                </a:solidFill>
              </a:rPr>
              <a:t>©2019 </a:t>
            </a:r>
            <a:r>
              <a:rPr lang="en-US" altLang="ja-JP" sz="4000" cap="none" dirty="0" smtClean="0">
                <a:solidFill>
                  <a:srgbClr val="FFFFFF"/>
                </a:solidFill>
              </a:rPr>
              <a:t>Eaner Soft</a:t>
            </a:r>
            <a:endParaRPr lang="ja-JP" altLang="en-US" sz="4000" dirty="0">
              <a:solidFill>
                <a:srgbClr val="FFFFFF"/>
              </a:solidFill>
            </a:endParaRPr>
          </a:p>
        </p:txBody>
      </p:sp>
    </p:spTree>
    <p:extLst>
      <p:ext uri="{BB962C8B-B14F-4D97-AF65-F5344CB8AC3E}">
        <p14:creationId xmlns:p14="http://schemas.microsoft.com/office/powerpoint/2010/main" val="82488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3092653" y="2842789"/>
            <a:ext cx="7201138" cy="3224725"/>
          </a:xfrm>
        </p:spPr>
        <p:txBody>
          <a:bodyPr anchor="t">
            <a:normAutofit/>
          </a:bodyPr>
          <a:lstStyle/>
          <a:p>
            <a:r>
              <a:rPr lang="ja-JP" altLang="en-US" sz="2100" dirty="0" smtClean="0"/>
              <a:t>共通性の捉えができたら、</a:t>
            </a:r>
            <a:endParaRPr lang="en-US" altLang="ja-JP" sz="2100" dirty="0" smtClean="0"/>
          </a:p>
          <a:p>
            <a:r>
              <a:rPr lang="en-US" altLang="ja-JP" sz="2100" dirty="0" smtClean="0"/>
              <a:t>10</a:t>
            </a:r>
            <a:r>
              <a:rPr lang="ja-JP" altLang="en-US" sz="2100" dirty="0" smtClean="0"/>
              <a:t>を聞いて</a:t>
            </a:r>
            <a:r>
              <a:rPr lang="en-US" altLang="ja-JP" sz="2100" dirty="0" smtClean="0"/>
              <a:t>1</a:t>
            </a:r>
            <a:r>
              <a:rPr lang="ja-JP" altLang="en-US" sz="2100" dirty="0" smtClean="0"/>
              <a:t>を知るが簡単にできるようになり</a:t>
            </a:r>
            <a:endParaRPr lang="en-US" altLang="ja-JP" sz="2100" dirty="0"/>
          </a:p>
          <a:p>
            <a:r>
              <a:rPr lang="ja-JP" altLang="en-US" sz="2100" dirty="0" smtClean="0"/>
              <a:t>本質・背景・目的といったものに近づける</a:t>
            </a:r>
            <a:endParaRPr lang="en-US" altLang="ja-JP" sz="2100" dirty="0" smtClean="0"/>
          </a:p>
          <a:p>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共通性の捉え</a:t>
            </a:r>
            <a:endParaRPr kumimoji="1" lang="ja-JP" altLang="en-US" sz="8000" dirty="0">
              <a:solidFill>
                <a:srgbClr val="FFFFFF"/>
              </a:solidFill>
            </a:endParaRPr>
          </a:p>
        </p:txBody>
      </p:sp>
    </p:spTree>
    <p:extLst>
      <p:ext uri="{BB962C8B-B14F-4D97-AF65-F5344CB8AC3E}">
        <p14:creationId xmlns:p14="http://schemas.microsoft.com/office/powerpoint/2010/main" val="2440912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3092653" y="2842789"/>
            <a:ext cx="7201138" cy="3224725"/>
          </a:xfrm>
        </p:spPr>
        <p:txBody>
          <a:bodyPr anchor="t">
            <a:normAutofit/>
          </a:bodyPr>
          <a:lstStyle/>
          <a:p>
            <a:r>
              <a:rPr lang="ja-JP" altLang="en-US" sz="2100" dirty="0" smtClean="0"/>
              <a:t>・複雑な状況を理解する</a:t>
            </a:r>
            <a:endParaRPr lang="en-US" altLang="ja-JP" sz="2100" dirty="0" smtClean="0"/>
          </a:p>
          <a:p>
            <a:r>
              <a:rPr lang="ja-JP" altLang="en-US" sz="2100" dirty="0"/>
              <a:t>・物事を抽象化して、今は何が大切なのか理解</a:t>
            </a:r>
            <a:r>
              <a:rPr lang="ja-JP" altLang="en-US" sz="2100" dirty="0" smtClean="0"/>
              <a:t>できる</a:t>
            </a:r>
            <a:endParaRPr lang="en-US" altLang="ja-JP" sz="2100" dirty="0" smtClean="0"/>
          </a:p>
          <a:p>
            <a:r>
              <a:rPr lang="ja-JP" altLang="en-US" sz="2100" dirty="0"/>
              <a:t>・問題解決力を</a:t>
            </a:r>
            <a:r>
              <a:rPr lang="ja-JP" altLang="en-US" sz="2100" dirty="0" smtClean="0"/>
              <a:t>高める</a:t>
            </a:r>
            <a:endParaRPr lang="en-US" altLang="ja-JP" sz="2100" dirty="0" smtClean="0"/>
          </a:p>
          <a:p>
            <a:r>
              <a:rPr lang="ja-JP" altLang="en-US" sz="2100" dirty="0" smtClean="0"/>
              <a:t>・コミュニケーション力高める</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抽象的思考</a:t>
            </a:r>
            <a:r>
              <a:rPr kumimoji="1" lang="en-US" altLang="ja-JP" sz="8000" dirty="0" smtClean="0">
                <a:solidFill>
                  <a:srgbClr val="FFFFFF"/>
                </a:solidFill>
              </a:rPr>
              <a:t>‐</a:t>
            </a:r>
            <a:r>
              <a:rPr kumimoji="1" lang="ja-JP" altLang="en-US" sz="8000" dirty="0" smtClean="0">
                <a:solidFill>
                  <a:srgbClr val="FFFFFF"/>
                </a:solidFill>
              </a:rPr>
              <a:t>目的</a:t>
            </a:r>
            <a:endParaRPr kumimoji="1" lang="ja-JP" altLang="en-US" sz="8000" dirty="0">
              <a:solidFill>
                <a:srgbClr val="FFFFFF"/>
              </a:solidFill>
            </a:endParaRPr>
          </a:p>
        </p:txBody>
      </p:sp>
    </p:spTree>
    <p:extLst>
      <p:ext uri="{BB962C8B-B14F-4D97-AF65-F5344CB8AC3E}">
        <p14:creationId xmlns:p14="http://schemas.microsoft.com/office/powerpoint/2010/main" val="241453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9379434" cy="1346703"/>
          </a:xfrm>
        </p:spPr>
        <p:txBody>
          <a:bodyPr anchor="b">
            <a:normAutofit fontScale="90000"/>
          </a:bodyPr>
          <a:lstStyle/>
          <a:p>
            <a:r>
              <a:rPr kumimoji="1" lang="ja-JP" altLang="en-US" sz="8000" dirty="0" smtClean="0">
                <a:solidFill>
                  <a:srgbClr val="FFFFFF"/>
                </a:solidFill>
              </a:rPr>
              <a:t>抽象的思考</a:t>
            </a:r>
            <a:r>
              <a:rPr kumimoji="1" lang="en-US" altLang="ja-JP" sz="8000" dirty="0" smtClean="0">
                <a:solidFill>
                  <a:srgbClr val="FFFFFF"/>
                </a:solidFill>
              </a:rPr>
              <a:t>‐</a:t>
            </a:r>
            <a:r>
              <a:rPr kumimoji="1" lang="ja-JP" altLang="en-US" sz="8000" dirty="0" smtClean="0">
                <a:solidFill>
                  <a:srgbClr val="FFFFFF"/>
                </a:solidFill>
              </a:rPr>
              <a:t>プロセス</a:t>
            </a:r>
            <a:endParaRPr kumimoji="1" lang="ja-JP" altLang="en-US" sz="8000" dirty="0">
              <a:solidFill>
                <a:srgbClr val="FFFFFF"/>
              </a:solidFill>
            </a:endParaRPr>
          </a:p>
        </p:txBody>
      </p:sp>
      <p:sp>
        <p:nvSpPr>
          <p:cNvPr id="6" name="サブタイトル 5"/>
          <p:cNvSpPr>
            <a:spLocks noGrp="1"/>
          </p:cNvSpPr>
          <p:nvPr>
            <p:ph type="subTitle" idx="1"/>
          </p:nvPr>
        </p:nvSpPr>
        <p:spPr>
          <a:xfrm>
            <a:off x="1876424" y="2606467"/>
            <a:ext cx="8791575" cy="4136165"/>
          </a:xfrm>
        </p:spPr>
        <p:txBody>
          <a:bodyPr>
            <a:normAutofit fontScale="70000" lnSpcReduction="20000"/>
          </a:bodyPr>
          <a:lstStyle/>
          <a:p>
            <a:r>
              <a:rPr lang="ja-JP" altLang="en-US" dirty="0"/>
              <a:t>具象化から抽象化への思考を行うプロセスを</a:t>
            </a:r>
            <a:r>
              <a:rPr lang="ja-JP" altLang="en-US" dirty="0" smtClean="0"/>
              <a:t>イメージ（こども思考力養成を例）</a:t>
            </a:r>
            <a:endParaRPr lang="en-US" altLang="ja-JP" dirty="0" smtClean="0"/>
          </a:p>
          <a:p>
            <a:endParaRPr kumimoji="1" lang="en-US" altLang="ja-JP" dirty="0"/>
          </a:p>
          <a:p>
            <a:endParaRPr lang="en-US" altLang="ja-JP" dirty="0" smtClean="0"/>
          </a:p>
          <a:p>
            <a:endParaRPr kumimoji="1" lang="en-US" altLang="ja-JP" dirty="0" smtClean="0"/>
          </a:p>
          <a:p>
            <a:endParaRPr lang="en-US" altLang="ja-JP" dirty="0"/>
          </a:p>
          <a:p>
            <a:endParaRPr kumimoji="1" lang="en-US" altLang="ja-JP" dirty="0"/>
          </a:p>
          <a:p>
            <a:endParaRPr lang="en-US" altLang="ja-JP" dirty="0" smtClean="0"/>
          </a:p>
          <a:p>
            <a:endParaRPr kumimoji="1" lang="en-US" altLang="ja-JP" dirty="0" smtClean="0"/>
          </a:p>
          <a:p>
            <a:r>
              <a:rPr kumimoji="1" lang="ja-JP" altLang="en-US" dirty="0" smtClean="0"/>
              <a:t>育児</a:t>
            </a:r>
            <a:r>
              <a:rPr kumimoji="1" lang="ja-JP" altLang="en-US" dirty="0" smtClean="0"/>
              <a:t>における抽象的思考とも</a:t>
            </a:r>
            <a:r>
              <a:rPr kumimoji="1" lang="ja-JP" altLang="en-US" dirty="0" smtClean="0"/>
              <a:t>いえる</a:t>
            </a:r>
            <a:endParaRPr kumimoji="1" lang="en-US" altLang="ja-JP" dirty="0" smtClean="0"/>
          </a:p>
          <a:p>
            <a:r>
              <a:rPr lang="ja-JP" altLang="en-US" dirty="0"/>
              <a:t>③は②の具体的な経験で感じたことや、新たに学ぶ</a:t>
            </a:r>
            <a:r>
              <a:rPr lang="ja-JP" altLang="en-US" b="1" dirty="0"/>
              <a:t>「言葉や文字を使った物語や感情」、「数字を使った計算や論理」などの</a:t>
            </a:r>
            <a:r>
              <a:rPr lang="ja-JP" altLang="en-US" b="1" u="sng" dirty="0">
                <a:solidFill>
                  <a:srgbClr val="FF0000"/>
                </a:solidFill>
              </a:rPr>
              <a:t>抽象的な表現</a:t>
            </a:r>
            <a:r>
              <a:rPr lang="ja-JP" altLang="en-US" u="sng" dirty="0">
                <a:solidFill>
                  <a:srgbClr val="FF0000"/>
                </a:solidFill>
              </a:rPr>
              <a:t>を考えながら、①</a:t>
            </a:r>
            <a:r>
              <a:rPr lang="en-US" altLang="ja-JP" u="sng" dirty="0">
                <a:solidFill>
                  <a:srgbClr val="FF0000"/>
                </a:solidFill>
              </a:rPr>
              <a:t>〜③</a:t>
            </a:r>
            <a:r>
              <a:rPr lang="ja-JP" altLang="en-US" u="sng" dirty="0">
                <a:solidFill>
                  <a:srgbClr val="FF0000"/>
                </a:solidFill>
              </a:rPr>
              <a:t>のプロセスを繰り返し学習する事によって、抽象的概念と具象的概念を養うことが可能となります</a:t>
            </a:r>
            <a:r>
              <a:rPr lang="ja-JP" altLang="en-US" dirty="0" smtClean="0"/>
              <a:t>。このプロセスを育てるのは、</a:t>
            </a:r>
            <a:r>
              <a:rPr lang="en-US" altLang="ja-JP" dirty="0"/>
              <a:t>IT</a:t>
            </a:r>
            <a:r>
              <a:rPr lang="ja-JP" altLang="en-US" dirty="0"/>
              <a:t>学習のプログラミングが非常に</a:t>
            </a:r>
            <a:r>
              <a:rPr lang="ja-JP" altLang="en-US" dirty="0" smtClean="0"/>
              <a:t>有効です。</a:t>
            </a:r>
            <a:endParaRPr lang="en-US" altLang="ja-JP" dirty="0" smtClean="0"/>
          </a:p>
          <a:p>
            <a:r>
              <a:rPr kumimoji="1" lang="ja-JP" altLang="en-US" dirty="0"/>
              <a:t>　</a:t>
            </a:r>
            <a:r>
              <a:rPr kumimoji="1" lang="ja-JP" altLang="en-US" dirty="0" smtClean="0"/>
              <a:t>　</a:t>
            </a:r>
            <a:r>
              <a:rPr lang="en-US" altLang="ja-JP" dirty="0">
                <a:hlinkClick r:id="rId2"/>
              </a:rPr>
              <a:t>http://proclass.jp/blog/?p=1688</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340" y="3266334"/>
            <a:ext cx="4624106" cy="183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408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335795"/>
            <a:ext cx="7201138" cy="543207"/>
          </a:xfrm>
        </p:spPr>
        <p:txBody>
          <a:bodyPr anchor="t">
            <a:normAutofit/>
          </a:bodyPr>
          <a:lstStyle/>
          <a:p>
            <a:r>
              <a:rPr lang="en-US" altLang="ja-JP" sz="2100" dirty="0"/>
              <a:t>IF</a:t>
            </a:r>
            <a:r>
              <a:rPr lang="ja-JP" altLang="en-US" sz="2100" dirty="0" err="1"/>
              <a:t>、</a:t>
            </a:r>
            <a:r>
              <a:rPr lang="ja-JP" altLang="en-US" sz="2100" dirty="0"/>
              <a:t>抽象クラス</a:t>
            </a:r>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fontScale="90000"/>
          </a:bodyPr>
          <a:lstStyle/>
          <a:p>
            <a:r>
              <a:rPr kumimoji="1" lang="en-US" altLang="ja-JP" sz="8000" dirty="0" smtClean="0">
                <a:solidFill>
                  <a:srgbClr val="FFFFFF"/>
                </a:solidFill>
              </a:rPr>
              <a:t>IT</a:t>
            </a:r>
            <a:r>
              <a:rPr kumimoji="1" lang="ja-JP" altLang="en-US" sz="8000" dirty="0" smtClean="0">
                <a:solidFill>
                  <a:srgbClr val="FFFFFF"/>
                </a:solidFill>
              </a:rPr>
              <a:t>における抽象的思考</a:t>
            </a:r>
            <a:endParaRPr kumimoji="1" lang="ja-JP" altLang="en-US" sz="8000" dirty="0">
              <a:solidFill>
                <a:srgbClr val="FFFFFF"/>
              </a:solidFill>
            </a:endParaRPr>
          </a:p>
        </p:txBody>
      </p:sp>
      <p:sp>
        <p:nvSpPr>
          <p:cNvPr id="4" name="サブタイトル 2">
            <a:extLst>
              <a:ext uri="{FF2B5EF4-FFF2-40B4-BE49-F238E27FC236}">
                <a16:creationId xmlns:a16="http://schemas.microsoft.com/office/drawing/2014/main" xmlns="" id="{44F2B53F-5AB2-4BCD-9167-A2941A6AD42B}"/>
              </a:ext>
            </a:extLst>
          </p:cNvPr>
          <p:cNvSpPr txBox="1">
            <a:spLocks/>
          </p:cNvSpPr>
          <p:nvPr/>
        </p:nvSpPr>
        <p:spPr>
          <a:xfrm>
            <a:off x="2649033" y="2910691"/>
            <a:ext cx="4879812" cy="704180"/>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en-US" altLang="ja-JP" sz="2100" dirty="0" smtClean="0"/>
              <a:t>NEW</a:t>
            </a:r>
          </a:p>
          <a:p>
            <a:r>
              <a:rPr lang="ja-JP" altLang="en-US" sz="2100" dirty="0"/>
              <a:t>　</a:t>
            </a:r>
            <a:r>
              <a:rPr lang="en-US" altLang="ja-JP" sz="2100" dirty="0"/>
              <a:t>NFW</a:t>
            </a:r>
            <a:r>
              <a:rPr lang="ja-JP" altLang="en-US" sz="2100" dirty="0"/>
              <a:t>は抽象</a:t>
            </a:r>
            <a:r>
              <a:rPr lang="ja-JP" altLang="en-US" sz="2100" dirty="0" smtClean="0"/>
              <a:t>プログラミングの流れを</a:t>
            </a:r>
            <a:r>
              <a:rPr lang="ja-JP" altLang="en-US" sz="2100" dirty="0"/>
              <a:t>破れる</a:t>
            </a:r>
            <a:endParaRPr lang="en-US" altLang="ja-JP" sz="2100" dirty="0"/>
          </a:p>
        </p:txBody>
      </p:sp>
      <p:sp>
        <p:nvSpPr>
          <p:cNvPr id="8" name="サブタイトル 2">
            <a:extLst>
              <a:ext uri="{FF2B5EF4-FFF2-40B4-BE49-F238E27FC236}">
                <a16:creationId xmlns:a16="http://schemas.microsoft.com/office/drawing/2014/main" xmlns="" id="{44F2B53F-5AB2-4BCD-9167-A2941A6AD42B}"/>
              </a:ext>
            </a:extLst>
          </p:cNvPr>
          <p:cNvSpPr txBox="1">
            <a:spLocks/>
          </p:cNvSpPr>
          <p:nvPr/>
        </p:nvSpPr>
        <p:spPr>
          <a:xfrm>
            <a:off x="2649033" y="3614871"/>
            <a:ext cx="4141066" cy="555477"/>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en-US" altLang="ja-JP" sz="2100" dirty="0" smtClean="0"/>
              <a:t>FACTORY</a:t>
            </a:r>
            <a:endParaRPr lang="ja-JP" altLang="en-US" sz="1500" b="1" dirty="0" smtClean="0"/>
          </a:p>
        </p:txBody>
      </p:sp>
      <p:sp>
        <p:nvSpPr>
          <p:cNvPr id="7" name="サブタイトル 2">
            <a:extLst>
              <a:ext uri="{FF2B5EF4-FFF2-40B4-BE49-F238E27FC236}">
                <a16:creationId xmlns:a16="http://schemas.microsoft.com/office/drawing/2014/main" xmlns="" id="{44F2B53F-5AB2-4BCD-9167-A2941A6AD42B}"/>
              </a:ext>
            </a:extLst>
          </p:cNvPr>
          <p:cNvSpPr txBox="1">
            <a:spLocks/>
          </p:cNvSpPr>
          <p:nvPr/>
        </p:nvSpPr>
        <p:spPr>
          <a:xfrm>
            <a:off x="2649033" y="4255805"/>
            <a:ext cx="4141066" cy="461474"/>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en-US" altLang="ja-JP" sz="1500" b="1" dirty="0" smtClean="0"/>
              <a:t>Spring DI</a:t>
            </a:r>
            <a:endParaRPr lang="ja-JP" altLang="en-US" sz="1500" b="1" dirty="0" smtClean="0"/>
          </a:p>
        </p:txBody>
      </p:sp>
      <p:sp>
        <p:nvSpPr>
          <p:cNvPr id="9" name="サブタイトル 2">
            <a:extLst>
              <a:ext uri="{FF2B5EF4-FFF2-40B4-BE49-F238E27FC236}">
                <a16:creationId xmlns:a16="http://schemas.microsoft.com/office/drawing/2014/main" xmlns="" id="{44F2B53F-5AB2-4BCD-9167-A2941A6AD42B}"/>
              </a:ext>
            </a:extLst>
          </p:cNvPr>
          <p:cNvSpPr txBox="1">
            <a:spLocks/>
          </p:cNvSpPr>
          <p:nvPr/>
        </p:nvSpPr>
        <p:spPr>
          <a:xfrm>
            <a:off x="2666125" y="4794193"/>
            <a:ext cx="4141066" cy="36746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en-US" altLang="ja-JP" sz="1500" b="1" dirty="0" smtClean="0"/>
              <a:t>MYBATIS</a:t>
            </a:r>
            <a:endParaRPr lang="ja-JP" altLang="en-US" sz="1500" b="1" dirty="0" smtClean="0"/>
          </a:p>
        </p:txBody>
      </p:sp>
      <p:sp>
        <p:nvSpPr>
          <p:cNvPr id="10" name="サブタイトル 2">
            <a:extLst>
              <a:ext uri="{FF2B5EF4-FFF2-40B4-BE49-F238E27FC236}">
                <a16:creationId xmlns:a16="http://schemas.microsoft.com/office/drawing/2014/main" xmlns="" id="{44F2B53F-5AB2-4BCD-9167-A2941A6AD42B}"/>
              </a:ext>
            </a:extLst>
          </p:cNvPr>
          <p:cNvSpPr txBox="1">
            <a:spLocks/>
          </p:cNvSpPr>
          <p:nvPr/>
        </p:nvSpPr>
        <p:spPr>
          <a:xfrm>
            <a:off x="2649032" y="5247120"/>
            <a:ext cx="6016403" cy="683661"/>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1500" b="1" dirty="0"/>
              <a:t>いい</a:t>
            </a:r>
            <a:r>
              <a:rPr lang="ja-JP" altLang="en-US" sz="1500" b="1" dirty="0" smtClean="0"/>
              <a:t>製品</a:t>
            </a:r>
            <a:r>
              <a:rPr lang="ja-JP" altLang="en-US" sz="1500" b="1" dirty="0"/>
              <a:t>に</a:t>
            </a:r>
            <a:r>
              <a:rPr lang="ja-JP" altLang="en-US" sz="1500" b="1" dirty="0" smtClean="0"/>
              <a:t>なるのは？画面パターン抽出など</a:t>
            </a:r>
            <a:endParaRPr lang="en-US" altLang="ja-JP" sz="1500" b="1" dirty="0" smtClean="0"/>
          </a:p>
          <a:p>
            <a:r>
              <a:rPr lang="ja-JP" altLang="en-US" sz="1500" b="1" dirty="0" smtClean="0"/>
              <a:t>抽象的思考は柔軟性につながる</a:t>
            </a:r>
          </a:p>
        </p:txBody>
      </p:sp>
      <p:sp>
        <p:nvSpPr>
          <p:cNvPr id="11" name="サブタイトル 2">
            <a:extLst>
              <a:ext uri="{FF2B5EF4-FFF2-40B4-BE49-F238E27FC236}">
                <a16:creationId xmlns:a16="http://schemas.microsoft.com/office/drawing/2014/main" xmlns="" id="{44F2B53F-5AB2-4BCD-9167-A2941A6AD42B}"/>
              </a:ext>
            </a:extLst>
          </p:cNvPr>
          <p:cNvSpPr txBox="1">
            <a:spLocks/>
          </p:cNvSpPr>
          <p:nvPr/>
        </p:nvSpPr>
        <p:spPr>
          <a:xfrm>
            <a:off x="2649032" y="5999148"/>
            <a:ext cx="6016403" cy="585385"/>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en-US" altLang="ja-JP" sz="1500" b="1" dirty="0" smtClean="0"/>
              <a:t>SRP</a:t>
            </a:r>
            <a:r>
              <a:rPr lang="ja-JP" altLang="en-US" sz="1500" b="1" dirty="0" smtClean="0"/>
              <a:t>における抽象的な考え方及びプログラミング</a:t>
            </a:r>
          </a:p>
        </p:txBody>
      </p:sp>
    </p:spTree>
    <p:extLst>
      <p:ext uri="{BB962C8B-B14F-4D97-AF65-F5344CB8AC3E}">
        <p14:creationId xmlns:p14="http://schemas.microsoft.com/office/powerpoint/2010/main" val="2313720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build="p"/>
      <p:bldP spid="8" grpId="0" build="p"/>
      <p:bldP spid="7" grpId="0" build="p"/>
      <p:bldP spid="9" grpId="0" build="p"/>
      <p:bldP spid="10"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472528"/>
            <a:ext cx="7201138" cy="3210426"/>
          </a:xfrm>
        </p:spPr>
        <p:txBody>
          <a:bodyPr anchor="t">
            <a:normAutofit fontScale="77500" lnSpcReduction="20000"/>
          </a:bodyPr>
          <a:lstStyle/>
          <a:p>
            <a:r>
              <a:rPr lang="ja-JP" altLang="en-US" sz="2400" dirty="0"/>
              <a:t>抽象度のレベルが合っていない状態での議論は、かみ合わず無駄な労力が使われている</a:t>
            </a:r>
            <a:r>
              <a:rPr lang="ja-JP" altLang="en-US" sz="2400" dirty="0" smtClean="0"/>
              <a:t>。</a:t>
            </a:r>
            <a:endParaRPr lang="en-US" altLang="ja-JP" sz="2400" dirty="0" smtClean="0"/>
          </a:p>
          <a:p>
            <a:endParaRPr lang="en-US" altLang="ja-JP" sz="2400" dirty="0"/>
          </a:p>
          <a:p>
            <a:r>
              <a:rPr lang="ja-JP" altLang="en-US" sz="2400" dirty="0"/>
              <a:t>「話がコロコロ変わる」と思われている上司がいて、昨日は「</a:t>
            </a:r>
            <a:r>
              <a:rPr lang="en-US" altLang="ja-JP" sz="2400" dirty="0"/>
              <a:t>A</a:t>
            </a:r>
            <a:r>
              <a:rPr lang="ja-JP" altLang="en-US" sz="2400" dirty="0"/>
              <a:t>をやれ」、今日は「</a:t>
            </a:r>
            <a:r>
              <a:rPr lang="en-US" altLang="ja-JP" sz="2400" dirty="0"/>
              <a:t>B</a:t>
            </a:r>
            <a:r>
              <a:rPr lang="ja-JP" altLang="en-US" sz="2400" dirty="0"/>
              <a:t>をやれ」と部下に行ったとする</a:t>
            </a:r>
            <a:r>
              <a:rPr lang="ja-JP" altLang="en-US" sz="2400" dirty="0" smtClean="0"/>
              <a:t>。</a:t>
            </a:r>
            <a:endParaRPr lang="en-US" altLang="ja-JP" sz="2400" dirty="0" smtClean="0"/>
          </a:p>
          <a:p>
            <a:r>
              <a:rPr lang="ja-JP" altLang="en-US" sz="2400" dirty="0" smtClean="0"/>
              <a:t>具体</a:t>
            </a:r>
            <a:r>
              <a:rPr lang="ja-JP" altLang="en-US" sz="2400" dirty="0"/>
              <a:t>レベルで捉えると、ただの心変わりとみなすことができるが、この上司が常に最善の対応を考えていて、状況の変化によって対応策を変えただけであって、上司の方針は一貫している場合もある。</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会話における抽象</a:t>
            </a:r>
            <a:endParaRPr kumimoji="1" lang="ja-JP" altLang="en-US" sz="8000" dirty="0">
              <a:solidFill>
                <a:srgbClr val="FFFFFF"/>
              </a:solidFill>
            </a:endParaRPr>
          </a:p>
        </p:txBody>
      </p:sp>
      <p:sp>
        <p:nvSpPr>
          <p:cNvPr id="12" name="サブタイトル 2">
            <a:extLst>
              <a:ext uri="{FF2B5EF4-FFF2-40B4-BE49-F238E27FC236}">
                <a16:creationId xmlns:a16="http://schemas.microsoft.com/office/drawing/2014/main" xmlns="" id="{44F2B53F-5AB2-4BCD-9167-A2941A6AD42B}"/>
              </a:ext>
            </a:extLst>
          </p:cNvPr>
          <p:cNvSpPr txBox="1">
            <a:spLocks/>
          </p:cNvSpPr>
          <p:nvPr/>
        </p:nvSpPr>
        <p:spPr>
          <a:xfrm>
            <a:off x="4742916" y="5571858"/>
            <a:ext cx="5055979" cy="410198"/>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en-US" altLang="ja-JP" sz="2400" dirty="0">
                <a:hlinkClick r:id="rId3"/>
              </a:rPr>
              <a:t>http://sina.hatenablog.jp/entry/11</a:t>
            </a:r>
            <a:endParaRPr lang="ja-JP" altLang="en-US" sz="2100" dirty="0"/>
          </a:p>
        </p:txBody>
      </p:sp>
    </p:spTree>
    <p:extLst>
      <p:ext uri="{BB962C8B-B14F-4D97-AF65-F5344CB8AC3E}">
        <p14:creationId xmlns:p14="http://schemas.microsoft.com/office/powerpoint/2010/main" val="4232237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生活に</a:t>
            </a:r>
            <a:r>
              <a:rPr kumimoji="1" lang="ja-JP" altLang="en-US" sz="8000" dirty="0" smtClean="0">
                <a:solidFill>
                  <a:srgbClr val="FFFFFF"/>
                </a:solidFill>
              </a:rPr>
              <a:t>おける抽象</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サブタイトル 4"/>
          <p:cNvSpPr>
            <a:spLocks noGrp="1"/>
          </p:cNvSpPr>
          <p:nvPr>
            <p:ph type="subTitle" idx="1"/>
          </p:nvPr>
        </p:nvSpPr>
        <p:spPr>
          <a:xfrm>
            <a:off x="2290273" y="2828658"/>
            <a:ext cx="8377726" cy="1461332"/>
          </a:xfrm>
        </p:spPr>
        <p:txBody>
          <a:bodyPr/>
          <a:lstStyle/>
          <a:p>
            <a:r>
              <a:rPr lang="ja-JP" altLang="en-US" dirty="0" smtClean="0"/>
              <a:t>夫婦喧嘩</a:t>
            </a:r>
            <a:endParaRPr lang="en-US" altLang="ja-JP" dirty="0" smtClean="0"/>
          </a:p>
          <a:p>
            <a:r>
              <a:rPr lang="ja-JP" altLang="en-US" dirty="0" smtClean="0"/>
              <a:t>子供反抗期、育児のやり方</a:t>
            </a:r>
            <a:endParaRPr kumimoji="1" lang="ja-JP" altLang="en-US" dirty="0"/>
          </a:p>
        </p:txBody>
      </p:sp>
    </p:spTree>
    <p:extLst>
      <p:ext uri="{BB962C8B-B14F-4D97-AF65-F5344CB8AC3E}">
        <p14:creationId xmlns:p14="http://schemas.microsoft.com/office/powerpoint/2010/main" val="108149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335795"/>
            <a:ext cx="7201138" cy="543207"/>
          </a:xfrm>
        </p:spPr>
        <p:txBody>
          <a:bodyPr anchor="t">
            <a:normAutofit/>
          </a:bodyPr>
          <a:lstStyle/>
          <a:p>
            <a:r>
              <a:rPr lang="ja-JP" altLang="en-US" sz="2100" dirty="0" smtClean="0"/>
              <a:t>絵として伝えたいもの</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アートにおける抽象</a:t>
            </a:r>
            <a:endParaRPr kumimoji="1" lang="ja-JP" altLang="en-US" sz="8000" dirty="0">
              <a:solidFill>
                <a:srgbClr val="FFFFFF"/>
              </a:solidFill>
            </a:endParaRPr>
          </a:p>
        </p:txBody>
      </p:sp>
      <p:sp>
        <p:nvSpPr>
          <p:cNvPr id="5" name="サブタイトル 2">
            <a:extLst>
              <a:ext uri="{FF2B5EF4-FFF2-40B4-BE49-F238E27FC236}">
                <a16:creationId xmlns:a16="http://schemas.microsoft.com/office/drawing/2014/main" xmlns="" id="{44F2B53F-5AB2-4BCD-9167-A2941A6AD42B}"/>
              </a:ext>
            </a:extLst>
          </p:cNvPr>
          <p:cNvSpPr txBox="1">
            <a:spLocks/>
          </p:cNvSpPr>
          <p:nvPr/>
        </p:nvSpPr>
        <p:spPr>
          <a:xfrm>
            <a:off x="2649033" y="2888058"/>
            <a:ext cx="3623580" cy="829363"/>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　暖かい色</a:t>
            </a:r>
            <a:endParaRPr lang="en-US" altLang="ja-JP" sz="2100" dirty="0" smtClean="0"/>
          </a:p>
          <a:p>
            <a:r>
              <a:rPr lang="ja-JP" altLang="en-US" sz="2100" dirty="0"/>
              <a:t>　</a:t>
            </a:r>
            <a:r>
              <a:rPr lang="ja-JP" altLang="en-US" sz="2100" dirty="0" smtClean="0"/>
              <a:t>冷たい色</a:t>
            </a:r>
            <a:endParaRPr lang="ja-JP" altLang="en-US" sz="2100" dirty="0"/>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サブタイトル 2">
            <a:extLst>
              <a:ext uri="{FF2B5EF4-FFF2-40B4-BE49-F238E27FC236}">
                <a16:creationId xmlns:a16="http://schemas.microsoft.com/office/drawing/2014/main" xmlns="" id="{44F2B53F-5AB2-4BCD-9167-A2941A6AD42B}"/>
              </a:ext>
            </a:extLst>
          </p:cNvPr>
          <p:cNvSpPr txBox="1">
            <a:spLocks/>
          </p:cNvSpPr>
          <p:nvPr/>
        </p:nvSpPr>
        <p:spPr>
          <a:xfrm>
            <a:off x="2649033" y="3717421"/>
            <a:ext cx="7605920" cy="2290272"/>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自然的な絵ではなく、形のみ</a:t>
            </a:r>
            <a:endParaRPr lang="en-US" altLang="ja-JP" sz="2100" dirty="0" smtClean="0"/>
          </a:p>
          <a:p>
            <a:r>
              <a:rPr lang="ja-JP" altLang="en-US" sz="2100" dirty="0"/>
              <a:t>　</a:t>
            </a:r>
            <a:r>
              <a:rPr lang="ja-JP" altLang="en-US" sz="2100" dirty="0" smtClean="0"/>
              <a:t>　</a:t>
            </a:r>
            <a:r>
              <a:rPr lang="ja-JP" altLang="en-US" sz="2400" dirty="0"/>
              <a:t>事物の写実的な再現ではなく、点・線・面</a:t>
            </a:r>
            <a:r>
              <a:rPr lang="ja-JP" altLang="en-US" sz="2400" dirty="0" smtClean="0"/>
              <a:t>・色彩（しきさい）それ</a:t>
            </a:r>
            <a:r>
              <a:rPr lang="ja-JP" altLang="en-US" sz="2400" dirty="0"/>
              <a:t>自体のもつ表現力を追求した非具象的な絵画。</a:t>
            </a:r>
            <a:endParaRPr lang="ja-JP" altLang="en-US" sz="2100" dirty="0"/>
          </a:p>
        </p:txBody>
      </p:sp>
    </p:spTree>
    <p:extLst>
      <p:ext uri="{BB962C8B-B14F-4D97-AF65-F5344CB8AC3E}">
        <p14:creationId xmlns:p14="http://schemas.microsoft.com/office/powerpoint/2010/main" val="198912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音楽における抽象</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サブタイトル 4"/>
          <p:cNvSpPr>
            <a:spLocks noGrp="1"/>
          </p:cNvSpPr>
          <p:nvPr>
            <p:ph type="subTitle" idx="1"/>
          </p:nvPr>
        </p:nvSpPr>
        <p:spPr>
          <a:xfrm>
            <a:off x="2290273" y="2828657"/>
            <a:ext cx="8377726" cy="3281585"/>
          </a:xfrm>
        </p:spPr>
        <p:txBody>
          <a:bodyPr/>
          <a:lstStyle/>
          <a:p>
            <a:r>
              <a:rPr kumimoji="1" lang="ja-JP" altLang="en-US" dirty="0" smtClean="0"/>
              <a:t>いい音楽は聴く人により、または気持ちにより、違う体験できる</a:t>
            </a:r>
            <a:endParaRPr kumimoji="1" lang="en-US" altLang="ja-JP" dirty="0" smtClean="0"/>
          </a:p>
          <a:p>
            <a:r>
              <a:rPr lang="ja-JP" altLang="en-US" dirty="0"/>
              <a:t>　</a:t>
            </a:r>
            <a:r>
              <a:rPr lang="ja-JP" altLang="en-US" dirty="0" smtClean="0"/>
              <a:t>　曲</a:t>
            </a:r>
            <a:endParaRPr lang="en-US" altLang="ja-JP" dirty="0" smtClean="0"/>
          </a:p>
          <a:p>
            <a:r>
              <a:rPr kumimoji="1" lang="ja-JP" altLang="en-US" dirty="0"/>
              <a:t>　</a:t>
            </a:r>
            <a:r>
              <a:rPr kumimoji="1" lang="ja-JP" altLang="en-US" dirty="0" smtClean="0"/>
              <a:t>　</a:t>
            </a:r>
            <a:r>
              <a:rPr kumimoji="1" lang="ja-JP" altLang="en-US" dirty="0" smtClean="0"/>
              <a:t>歌詞</a:t>
            </a:r>
            <a:endParaRPr kumimoji="1" lang="en-US" altLang="ja-JP" dirty="0" smtClean="0"/>
          </a:p>
          <a:p>
            <a:r>
              <a:rPr lang="ja-JP" altLang="en-US" dirty="0"/>
              <a:t>聞いて</a:t>
            </a:r>
            <a:r>
              <a:rPr lang="ja-JP" altLang="en-US" dirty="0" smtClean="0"/>
              <a:t>みましょう</a:t>
            </a:r>
            <a:r>
              <a:rPr lang="ja-JP" altLang="en-US" dirty="0"/>
              <a:t>～</a:t>
            </a:r>
            <a:endParaRPr kumimoji="1" lang="en-US" altLang="ja-JP" dirty="0" smtClean="0"/>
          </a:p>
          <a:p>
            <a:r>
              <a:rPr lang="en-US" altLang="ja-JP" dirty="0">
                <a:hlinkClick r:id="rId3"/>
              </a:rPr>
              <a:t>https://www.youtube.com/watch?v=thLJ2h4LWhU</a:t>
            </a:r>
            <a:endParaRPr kumimoji="1" lang="ja-JP" altLang="en-US" dirty="0"/>
          </a:p>
        </p:txBody>
      </p:sp>
    </p:spTree>
    <p:extLst>
      <p:ext uri="{BB962C8B-B14F-4D97-AF65-F5344CB8AC3E}">
        <p14:creationId xmlns:p14="http://schemas.microsoft.com/office/powerpoint/2010/main" val="3899631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3395" y="2473966"/>
            <a:ext cx="7201138" cy="3824284"/>
          </a:xfrm>
        </p:spPr>
        <p:txBody>
          <a:bodyPr anchor="t">
            <a:normAutofit lnSpcReduction="10000"/>
          </a:bodyPr>
          <a:lstStyle/>
          <a:p>
            <a:r>
              <a:rPr lang="ja-JP" altLang="en-US" sz="2100" dirty="0" smtClean="0"/>
              <a:t>勉強会前の準備を例とすると</a:t>
            </a:r>
            <a:endParaRPr lang="en-US" altLang="ja-JP" sz="2100" dirty="0" smtClean="0"/>
          </a:p>
          <a:p>
            <a:r>
              <a:rPr lang="ja-JP" altLang="en-US" sz="2100" dirty="0"/>
              <a:t>　</a:t>
            </a:r>
            <a:r>
              <a:rPr lang="ja-JP" altLang="en-US" sz="2100" dirty="0" smtClean="0"/>
              <a:t>テーマ</a:t>
            </a:r>
            <a:endParaRPr lang="en-US" altLang="ja-JP" sz="2100" dirty="0" smtClean="0"/>
          </a:p>
          <a:p>
            <a:r>
              <a:rPr lang="ja-JP" altLang="en-US" sz="2100" dirty="0"/>
              <a:t>　　</a:t>
            </a:r>
            <a:r>
              <a:rPr lang="ja-JP" altLang="en-US" sz="2100" dirty="0" smtClean="0"/>
              <a:t>　</a:t>
            </a:r>
            <a:r>
              <a:rPr lang="en-US" altLang="ja-JP" sz="2100" dirty="0" smtClean="0"/>
              <a:t>MINDMAP</a:t>
            </a:r>
            <a:r>
              <a:rPr lang="ja-JP" altLang="en-US" sz="2100" dirty="0" smtClean="0"/>
              <a:t>で広がる</a:t>
            </a:r>
            <a:endParaRPr lang="en-US" altLang="ja-JP" sz="2100" dirty="0" smtClean="0"/>
          </a:p>
          <a:p>
            <a:r>
              <a:rPr lang="ja-JP" altLang="en-US" sz="2100" dirty="0"/>
              <a:t>　</a:t>
            </a:r>
            <a:r>
              <a:rPr lang="ja-JP" altLang="en-US" sz="2100" dirty="0" smtClean="0"/>
              <a:t>　　　　要点まとめ</a:t>
            </a:r>
            <a:endParaRPr lang="en-US" altLang="ja-JP" sz="2100" dirty="0" smtClean="0"/>
          </a:p>
          <a:p>
            <a:r>
              <a:rPr lang="ja-JP" altLang="en-US" sz="2100" dirty="0"/>
              <a:t>　</a:t>
            </a:r>
            <a:r>
              <a:rPr lang="ja-JP" altLang="en-US" sz="2100" dirty="0" smtClean="0"/>
              <a:t>　　　　　　　資料になる</a:t>
            </a:r>
            <a:endParaRPr lang="en-US" altLang="ja-JP" sz="2100" dirty="0" smtClean="0"/>
          </a:p>
          <a:p>
            <a:r>
              <a:rPr lang="ja-JP" altLang="en-US" sz="2100" dirty="0"/>
              <a:t>　</a:t>
            </a:r>
            <a:r>
              <a:rPr lang="ja-JP" altLang="en-US" sz="2100" dirty="0" smtClean="0"/>
              <a:t>　　　　　　　　　　作り方をまとめる</a:t>
            </a:r>
            <a:endParaRPr lang="en-US" altLang="ja-JP" sz="2100" dirty="0" smtClean="0"/>
          </a:p>
          <a:p>
            <a:r>
              <a:rPr lang="ja-JP" altLang="en-US" sz="2100" dirty="0" smtClean="0"/>
              <a:t>　　　　　　　　　　　　　　今度活用できる</a:t>
            </a:r>
            <a:endParaRPr lang="en-US" altLang="ja-JP" sz="2100" dirty="0" smtClean="0"/>
          </a:p>
          <a:p>
            <a:r>
              <a:rPr lang="ja-JP" altLang="en-US" sz="2100" dirty="0"/>
              <a:t>　</a:t>
            </a:r>
            <a:r>
              <a:rPr lang="ja-JP" altLang="en-US" sz="2100" dirty="0" smtClean="0"/>
              <a:t>　　</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抽象力の養成</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376017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4896739" y="5896597"/>
            <a:ext cx="5115801" cy="329013"/>
          </a:xfrm>
        </p:spPr>
        <p:txBody>
          <a:bodyPr anchor="t">
            <a:normAutofit fontScale="25000" lnSpcReduction="20000"/>
          </a:bodyPr>
          <a:lstStyle/>
          <a:p>
            <a:r>
              <a:rPr lang="en-US" altLang="ja-JP" sz="5600" dirty="0" smtClean="0">
                <a:hlinkClick r:id="rId3"/>
              </a:rPr>
              <a:t>http</a:t>
            </a:r>
            <a:r>
              <a:rPr lang="en-US" altLang="ja-JP" sz="5600" dirty="0">
                <a:hlinkClick r:id="rId3"/>
              </a:rPr>
              <a:t>://sina.hatenablog.jp/entry/11</a:t>
            </a:r>
            <a:endParaRPr lang="ja-JP" altLang="en-US" sz="80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lang="ja-JP" altLang="en-US" sz="8000" dirty="0" smtClean="0">
                <a:solidFill>
                  <a:srgbClr val="FFFFFF"/>
                </a:solidFill>
              </a:rPr>
              <a:t>最後、二言</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サブタイトル 2">
            <a:extLst>
              <a:ext uri="{FF2B5EF4-FFF2-40B4-BE49-F238E27FC236}">
                <a16:creationId xmlns:a16="http://schemas.microsoft.com/office/drawing/2014/main" xmlns="" id="{44F2B53F-5AB2-4BCD-9167-A2941A6AD42B}"/>
              </a:ext>
            </a:extLst>
          </p:cNvPr>
          <p:cNvSpPr txBox="1">
            <a:spLocks/>
          </p:cNvSpPr>
          <p:nvPr/>
        </p:nvSpPr>
        <p:spPr>
          <a:xfrm>
            <a:off x="2529555" y="2503919"/>
            <a:ext cx="7397528" cy="3392680"/>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900" b="1" dirty="0" smtClean="0"/>
              <a:t>抽象化なくしては生きられない</a:t>
            </a:r>
            <a:endParaRPr lang="en-US" altLang="ja-JP" sz="2900" b="1" dirty="0" smtClean="0"/>
          </a:p>
          <a:p>
            <a:r>
              <a:rPr lang="ja-JP" altLang="en-US" sz="2300" dirty="0"/>
              <a:t>「具体＝わかりやすい」「抽象＝わかりにくい」という印象は大きな誤解であり、「抽象化を制するものは思考</a:t>
            </a:r>
            <a:r>
              <a:rPr lang="ja-JP" altLang="en-US" sz="2300" dirty="0" smtClean="0"/>
              <a:t>を制す」</a:t>
            </a:r>
            <a:r>
              <a:rPr lang="ja-JP" altLang="en-US" sz="2300" dirty="0"/>
              <a:t>と言っても過言ではないくらい抽象という概念には威力があり、</a:t>
            </a:r>
            <a:r>
              <a:rPr lang="ja-JP" altLang="en-US" sz="2300" b="1" u="sng" dirty="0"/>
              <a:t>具体と抽象</a:t>
            </a:r>
            <a:r>
              <a:rPr lang="ja-JP" altLang="en-US" sz="2300" b="1" u="sng" dirty="0" smtClean="0"/>
              <a:t>の行き来（いきき）を</a:t>
            </a:r>
            <a:r>
              <a:rPr lang="ja-JP" altLang="en-US" sz="2300" b="1" u="sng" dirty="0"/>
              <a:t>意識する</a:t>
            </a:r>
            <a:r>
              <a:rPr lang="ja-JP" altLang="en-US" sz="2300" dirty="0"/>
              <a:t>ことで、間違いなく世界が変わって見える。</a:t>
            </a:r>
            <a:endParaRPr lang="ja-JP" altLang="en-US" sz="5100" b="1" dirty="0" smtClean="0"/>
          </a:p>
          <a:p>
            <a:r>
              <a:rPr lang="ja-JP" altLang="en-US" sz="2400" dirty="0" smtClean="0"/>
              <a:t/>
            </a:r>
            <a:br>
              <a:rPr lang="ja-JP" altLang="en-US" sz="2400" dirty="0" smtClean="0"/>
            </a:br>
            <a:r>
              <a:rPr lang="ja-JP" altLang="en-US" sz="3400" dirty="0" smtClean="0"/>
              <a:t>が</a:t>
            </a:r>
            <a:endParaRPr lang="en-US" altLang="ja-JP" sz="3400" dirty="0" smtClean="0"/>
          </a:p>
          <a:p>
            <a:r>
              <a:rPr lang="ja-JP" altLang="en-US" sz="2100" dirty="0" smtClean="0"/>
              <a:t>　　</a:t>
            </a:r>
            <a:endParaRPr lang="ja-JP" altLang="en-US" sz="2100" dirty="0"/>
          </a:p>
        </p:txBody>
      </p:sp>
    </p:spTree>
    <p:extLst>
      <p:ext uri="{BB962C8B-B14F-4D97-AF65-F5344CB8AC3E}">
        <p14:creationId xmlns:p14="http://schemas.microsoft.com/office/powerpoint/2010/main" val="1968694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3092652" y="2842787"/>
            <a:ext cx="6829015" cy="3865661"/>
          </a:xfrm>
        </p:spPr>
        <p:txBody>
          <a:bodyPr anchor="t">
            <a:normAutofit lnSpcReduction="10000"/>
          </a:bodyPr>
          <a:lstStyle/>
          <a:p>
            <a:r>
              <a:rPr lang="ja-JP" altLang="en-US" sz="2100" dirty="0" smtClean="0"/>
              <a:t>大学の</a:t>
            </a:r>
            <a:r>
              <a:rPr lang="en-US" altLang="ja-JP" sz="2100" dirty="0" smtClean="0"/>
              <a:t>elective course (art)</a:t>
            </a:r>
          </a:p>
          <a:p>
            <a:r>
              <a:rPr lang="ja-JP" altLang="en-US" sz="2100" dirty="0" smtClean="0"/>
              <a:t>抽象というのは、頭に最初に浮かべるのは？</a:t>
            </a:r>
            <a:endParaRPr lang="en-US" altLang="ja-JP" sz="2100" dirty="0" smtClean="0"/>
          </a:p>
          <a:p>
            <a:endParaRPr lang="en-US" altLang="ja-JP" sz="2100" dirty="0"/>
          </a:p>
          <a:p>
            <a:endParaRPr lang="en-US" altLang="ja-JP" sz="2100" dirty="0" smtClean="0"/>
          </a:p>
          <a:p>
            <a:endParaRPr lang="en-US" altLang="ja-JP" sz="2100" dirty="0"/>
          </a:p>
          <a:p>
            <a:endParaRPr lang="en-US" altLang="ja-JP" sz="2100" dirty="0" smtClean="0"/>
          </a:p>
          <a:p>
            <a:endParaRPr lang="en-US" altLang="ja-JP" sz="2100" dirty="0"/>
          </a:p>
          <a:p>
            <a:r>
              <a:rPr lang="en-US" altLang="ja-JP" sz="2100" dirty="0" smtClean="0"/>
              <a:t>IT</a:t>
            </a:r>
            <a:r>
              <a:rPr lang="ja-JP" altLang="en-US" sz="2100" dirty="0" smtClean="0"/>
              <a:t>の世界にようこそ</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抽象との出会い</a:t>
            </a:r>
            <a:endParaRPr kumimoji="1" lang="ja-JP" altLang="en-US" sz="8000" dirty="0">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708" y="3717406"/>
            <a:ext cx="429101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936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4896739" y="5896597"/>
            <a:ext cx="5115801" cy="329013"/>
          </a:xfrm>
        </p:spPr>
        <p:txBody>
          <a:bodyPr anchor="t">
            <a:normAutofit fontScale="25000" lnSpcReduction="20000"/>
          </a:bodyPr>
          <a:lstStyle/>
          <a:p>
            <a:r>
              <a:rPr lang="en-US" altLang="ja-JP" sz="5600" dirty="0" smtClean="0">
                <a:hlinkClick r:id="rId3"/>
              </a:rPr>
              <a:t>http</a:t>
            </a:r>
            <a:r>
              <a:rPr lang="en-US" altLang="ja-JP" sz="5600" dirty="0">
                <a:hlinkClick r:id="rId3"/>
              </a:rPr>
              <a:t>://sina.hatenablog.jp/entry/11</a:t>
            </a:r>
            <a:endParaRPr lang="ja-JP" altLang="en-US" sz="80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lang="ja-JP" altLang="en-US" sz="8000" dirty="0" smtClean="0">
                <a:solidFill>
                  <a:srgbClr val="FFFFFF"/>
                </a:solidFill>
              </a:rPr>
              <a:t>最後、二言</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サブタイトル 2">
            <a:extLst>
              <a:ext uri="{FF2B5EF4-FFF2-40B4-BE49-F238E27FC236}">
                <a16:creationId xmlns:a16="http://schemas.microsoft.com/office/drawing/2014/main" xmlns="" id="{44F2B53F-5AB2-4BCD-9167-A2941A6AD42B}"/>
              </a:ext>
            </a:extLst>
          </p:cNvPr>
          <p:cNvSpPr txBox="1">
            <a:spLocks/>
          </p:cNvSpPr>
          <p:nvPr/>
        </p:nvSpPr>
        <p:spPr>
          <a:xfrm>
            <a:off x="2529555" y="2503919"/>
            <a:ext cx="7397528" cy="3392680"/>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500" b="1" dirty="0" smtClean="0"/>
              <a:t>抽象化だけでは生きにくい</a:t>
            </a:r>
            <a:endParaRPr lang="en-US" altLang="ja-JP" sz="2500" b="1" dirty="0" smtClean="0"/>
          </a:p>
          <a:p>
            <a:r>
              <a:rPr lang="ja-JP" altLang="en-US" sz="2400" b="1" dirty="0" smtClean="0"/>
              <a:t>　</a:t>
            </a:r>
            <a:r>
              <a:rPr lang="ja-JP" altLang="en-US" sz="2400" dirty="0" smtClean="0"/>
              <a:t>抽象化能力のもたらす客観視の姿勢は、主観的な感情と衝突する。抽象化思考は、自分中心で生きようとする人間の行動を「阻害」していると言えるかもしれない。</a:t>
            </a:r>
          </a:p>
          <a:p>
            <a:r>
              <a:rPr lang="ja-JP" altLang="en-US" sz="2400" dirty="0" smtClean="0"/>
              <a:t>そこで重要となるのは「抽象化」と「具体化」セットで考えることである。</a:t>
            </a:r>
            <a:endParaRPr lang="en-US" altLang="ja-JP" sz="2400" dirty="0" smtClean="0"/>
          </a:p>
          <a:p>
            <a:r>
              <a:rPr lang="ja-JP" altLang="en-US" sz="2500" dirty="0" smtClean="0"/>
              <a:t>過去の知識や経験をつなぎ合わせてさらに新しい知を生み出したのちに、それを再び実行可能なレベルにまで具体化する必要がある。</a:t>
            </a:r>
            <a:r>
              <a:rPr lang="ja-JP" altLang="en-US" sz="2100" dirty="0" smtClean="0"/>
              <a:t>　　</a:t>
            </a:r>
            <a:endParaRPr lang="ja-JP" altLang="en-US" sz="2100" dirty="0"/>
          </a:p>
        </p:txBody>
      </p:sp>
    </p:spTree>
    <p:extLst>
      <p:ext uri="{BB962C8B-B14F-4D97-AF65-F5344CB8AC3E}">
        <p14:creationId xmlns:p14="http://schemas.microsoft.com/office/powerpoint/2010/main" val="2857001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lang="ja-JP" altLang="en-US" sz="8000" dirty="0" smtClean="0">
                <a:solidFill>
                  <a:srgbClr val="FFFFFF"/>
                </a:solidFill>
              </a:rPr>
              <a:t>お勧め本</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098" name="Picture 2" descr="f:id:shintoiimasu:20170709223749j: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688" y="2632486"/>
            <a:ext cx="2620418" cy="346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749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1995018" y="2947368"/>
            <a:ext cx="8924355" cy="1590449"/>
          </a:xfrm>
        </p:spPr>
        <p:txBody>
          <a:bodyPr anchor="b">
            <a:normAutofit fontScale="90000"/>
          </a:bodyPr>
          <a:lstStyle/>
          <a:p>
            <a:r>
              <a:rPr kumimoji="1" lang="ja-JP" altLang="en-US" sz="8000" dirty="0" smtClean="0">
                <a:solidFill>
                  <a:srgbClr val="FFFFFF"/>
                </a:solidFill>
              </a:rPr>
              <a:t>ご清聴ありがとうございました。</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152500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3092652" y="2842789"/>
            <a:ext cx="8577263" cy="3313568"/>
          </a:xfrm>
        </p:spPr>
        <p:txBody>
          <a:bodyPr anchor="t">
            <a:normAutofit/>
          </a:bodyPr>
          <a:lstStyle/>
          <a:p>
            <a:r>
              <a:rPr lang="ja-JP" altLang="en-US" sz="2100" dirty="0"/>
              <a:t>多くの物や</a:t>
            </a:r>
            <a:r>
              <a:rPr lang="ja-JP" altLang="en-US" sz="2100" dirty="0" smtClean="0"/>
              <a:t>事柄や</a:t>
            </a:r>
            <a:r>
              <a:rPr lang="ja-JP" altLang="en-US" sz="2100" dirty="0"/>
              <a:t>具体的な概念から、それらの範囲の全部に共通な属性を抜き出し、これを一般的な概念としてとらえること</a:t>
            </a:r>
            <a:r>
              <a:rPr lang="ja-JP" altLang="en-US" sz="2100" dirty="0" smtClean="0"/>
              <a:t>。</a:t>
            </a:r>
            <a:endParaRPr lang="en-US" altLang="ja-JP" sz="2100" dirty="0" smtClean="0"/>
          </a:p>
          <a:p>
            <a:endParaRPr lang="en-US" altLang="ja-JP" sz="2100" dirty="0" smtClean="0"/>
          </a:p>
          <a:p>
            <a:r>
              <a:rPr lang="en-US" altLang="ja-JP" sz="1800" dirty="0" smtClean="0"/>
              <a:t>【</a:t>
            </a:r>
            <a:r>
              <a:rPr lang="ja-JP" altLang="en-US" sz="1800" dirty="0" smtClean="0"/>
              <a:t>捨象</a:t>
            </a:r>
            <a:r>
              <a:rPr lang="en-US" altLang="ja-JP" sz="1800" dirty="0" smtClean="0"/>
              <a:t>】</a:t>
            </a:r>
            <a:endParaRPr lang="en-US" altLang="ja-JP" sz="1800" dirty="0"/>
          </a:p>
          <a:p>
            <a:r>
              <a:rPr lang="ja-JP" altLang="en-US" sz="1800" dirty="0" smtClean="0"/>
              <a:t>事物また</a:t>
            </a:r>
            <a:r>
              <a:rPr lang="ja-JP" altLang="en-US" sz="1800" dirty="0"/>
              <a:t>は</a:t>
            </a:r>
            <a:r>
              <a:rPr lang="ja-JP" altLang="en-US" sz="1800" dirty="0" smtClean="0"/>
              <a:t>表象から</a:t>
            </a:r>
            <a:r>
              <a:rPr lang="ja-JP" altLang="en-US" sz="1800" dirty="0"/>
              <a:t>ある要素・側面・性質を抽象するとき、他の要素・側面・性質を</a:t>
            </a:r>
            <a:r>
              <a:rPr lang="ja-JP" altLang="en-US" sz="1800" dirty="0" smtClean="0"/>
              <a:t>度外視する</a:t>
            </a:r>
            <a:r>
              <a:rPr lang="ja-JP" altLang="en-US" sz="1800" dirty="0"/>
              <a:t>こと。</a:t>
            </a:r>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抽象とは</a:t>
            </a:r>
            <a:endParaRPr kumimoji="1" lang="ja-JP" altLang="en-US" sz="8000" dirty="0">
              <a:solidFill>
                <a:srgbClr val="FFFFFF"/>
              </a:solidFill>
            </a:endParaRPr>
          </a:p>
        </p:txBody>
      </p:sp>
    </p:spTree>
    <p:extLst>
      <p:ext uri="{BB962C8B-B14F-4D97-AF65-F5344CB8AC3E}">
        <p14:creationId xmlns:p14="http://schemas.microsoft.com/office/powerpoint/2010/main" val="755788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299580" y="2842789"/>
            <a:ext cx="7994210" cy="3286407"/>
          </a:xfrm>
        </p:spPr>
        <p:txBody>
          <a:bodyPr anchor="t">
            <a:normAutofit/>
          </a:bodyPr>
          <a:lstStyle/>
          <a:p>
            <a:r>
              <a:rPr lang="ja-JP" altLang="en-US" sz="3200" dirty="0" smtClean="0"/>
              <a:t>区別</a:t>
            </a:r>
            <a:endParaRPr lang="en-US" altLang="ja-JP" sz="3200" dirty="0" smtClean="0"/>
          </a:p>
          <a:p>
            <a:r>
              <a:rPr lang="ja-JP" altLang="en-US" sz="2400" b="1" dirty="0" smtClean="0"/>
              <a:t>・</a:t>
            </a:r>
            <a:r>
              <a:rPr lang="ja-JP" altLang="en-US" sz="2400" b="1" dirty="0"/>
              <a:t>抽象化とは</a:t>
            </a:r>
            <a:r>
              <a:rPr lang="ja-JP" altLang="en-US" sz="2400" b="1" dirty="0" smtClean="0"/>
              <a:t>、研（と）ぎ澄まされた共通項</a:t>
            </a:r>
            <a:endParaRPr lang="en-US" altLang="ja-JP" sz="2400" b="1" dirty="0" smtClean="0"/>
          </a:p>
          <a:p>
            <a:r>
              <a:rPr lang="ja-JP" altLang="en-US" sz="2400" b="1" dirty="0"/>
              <a:t>・具体（具象）とは、具体的な</a:t>
            </a:r>
            <a:r>
              <a:rPr lang="ja-JP" altLang="en-US" sz="2400" b="1" dirty="0" smtClean="0"/>
              <a:t>例</a:t>
            </a:r>
            <a:endParaRPr lang="en-US" altLang="ja-JP" sz="2400" b="1" dirty="0" smtClean="0"/>
          </a:p>
          <a:p>
            <a:r>
              <a:rPr lang="ja-JP" altLang="en-US" sz="2400" b="1" dirty="0"/>
              <a:t>　</a:t>
            </a:r>
            <a:r>
              <a:rPr lang="ja-JP" altLang="en-US" sz="2400" b="1" dirty="0" smtClean="0"/>
              <a:t>最初の絵を思い出すと</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抽象・具象</a:t>
            </a:r>
            <a:endParaRPr kumimoji="1" lang="ja-JP" altLang="en-US" sz="8000" dirty="0">
              <a:solidFill>
                <a:srgbClr val="FFFFFF"/>
              </a:solidFill>
            </a:endParaRPr>
          </a:p>
        </p:txBody>
      </p:sp>
    </p:spTree>
    <p:extLst>
      <p:ext uri="{BB962C8B-B14F-4D97-AF65-F5344CB8AC3E}">
        <p14:creationId xmlns:p14="http://schemas.microsoft.com/office/powerpoint/2010/main" val="690182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抽象・具象</a:t>
            </a:r>
            <a:endParaRPr kumimoji="1" lang="ja-JP" altLang="en-US" sz="8000"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105" y="2521248"/>
            <a:ext cx="4047630" cy="233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487" y="2201136"/>
            <a:ext cx="628015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978" y="3446388"/>
            <a:ext cx="5624512"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926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3092652" y="2842788"/>
            <a:ext cx="8577263" cy="3737474"/>
          </a:xfrm>
        </p:spPr>
        <p:txBody>
          <a:bodyPr anchor="t">
            <a:normAutofit fontScale="92500" lnSpcReduction="10000"/>
          </a:bodyPr>
          <a:lstStyle/>
          <a:p>
            <a:r>
              <a:rPr lang="ja-JP" altLang="en-US" sz="2100" dirty="0" smtClean="0"/>
              <a:t>もう一回見ましょう</a:t>
            </a:r>
            <a:endParaRPr lang="en-US" altLang="ja-JP" sz="2100" dirty="0"/>
          </a:p>
          <a:p>
            <a:endParaRPr lang="en-US" altLang="ja-JP" sz="2100" dirty="0" smtClean="0"/>
          </a:p>
          <a:p>
            <a:endParaRPr lang="en-US" altLang="ja-JP" sz="2100" dirty="0"/>
          </a:p>
          <a:p>
            <a:endParaRPr lang="en-US" altLang="ja-JP" sz="2100" dirty="0" smtClean="0"/>
          </a:p>
          <a:p>
            <a:endParaRPr lang="en-US" altLang="ja-JP" sz="2100" dirty="0" smtClean="0"/>
          </a:p>
          <a:p>
            <a:endParaRPr lang="en-US" altLang="ja-JP" sz="2100" dirty="0"/>
          </a:p>
          <a:p>
            <a:endParaRPr lang="en-US" altLang="ja-JP" sz="2100" dirty="0"/>
          </a:p>
          <a:p>
            <a:r>
              <a:rPr lang="ja-JP" altLang="en-US" sz="2100" dirty="0"/>
              <a:t>　　市長になって、真</a:t>
            </a:r>
            <a:r>
              <a:rPr lang="ja-JP" altLang="en-US" sz="2100" dirty="0" err="1"/>
              <a:t>っ</a:t>
            </a:r>
            <a:r>
              <a:rPr lang="ja-JP" altLang="en-US" sz="2100" dirty="0"/>
              <a:t>新なところに新しい都市を作るためには？</a:t>
            </a:r>
            <a:endParaRPr lang="en-US" altLang="ja-JP" sz="2100" dirty="0" smtClean="0"/>
          </a:p>
          <a:p>
            <a:endParaRPr lang="en-US" altLang="ja-JP"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抽象との出会い</a:t>
            </a:r>
            <a:endParaRPr kumimoji="1" lang="ja-JP" altLang="en-US" sz="8000" dirty="0">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953" y="3478124"/>
            <a:ext cx="429101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075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299580" y="2842789"/>
            <a:ext cx="7994210" cy="3286407"/>
          </a:xfrm>
        </p:spPr>
        <p:txBody>
          <a:bodyPr anchor="t">
            <a:normAutofit/>
          </a:bodyPr>
          <a:lstStyle/>
          <a:p>
            <a:r>
              <a:rPr lang="ja-JP" altLang="en-US" sz="2100" dirty="0" smtClean="0"/>
              <a:t>関連性</a:t>
            </a:r>
            <a:r>
              <a:rPr lang="ja-JP" altLang="en-US" sz="2100" dirty="0"/>
              <a:t>　</a:t>
            </a:r>
            <a:endParaRPr lang="en-US" altLang="ja-JP" sz="2100" dirty="0" smtClean="0"/>
          </a:p>
          <a:p>
            <a:r>
              <a:rPr lang="ja-JP" altLang="en-US" sz="2100" dirty="0"/>
              <a:t>　</a:t>
            </a:r>
            <a:r>
              <a:rPr lang="ja-JP" altLang="en-US" sz="2100" dirty="0" smtClean="0"/>
              <a:t>　具象→抽象→具象</a:t>
            </a:r>
            <a:endParaRPr lang="en-US" altLang="ja-JP" sz="2100" dirty="0" smtClean="0"/>
          </a:p>
          <a:p>
            <a:r>
              <a:rPr lang="ja-JP" altLang="en-US" sz="2100" dirty="0"/>
              <a:t>　</a:t>
            </a:r>
            <a:r>
              <a:rPr lang="ja-JP" altLang="en-US" sz="2100" dirty="0" smtClean="0"/>
              <a:t>　言い換えると、たくさん（量）を吸収→質に変化→量を作る</a:t>
            </a:r>
            <a:endParaRPr lang="en-US" altLang="ja-JP" sz="2100" dirty="0" smtClean="0"/>
          </a:p>
          <a:p>
            <a:r>
              <a:rPr lang="ja-JP" altLang="en-US" sz="2100" dirty="0" smtClean="0"/>
              <a:t>　　</a:t>
            </a:r>
            <a:r>
              <a:rPr lang="en-US" altLang="ja-JP" sz="2100" dirty="0" smtClean="0"/>
              <a:t>AI</a:t>
            </a:r>
            <a:r>
              <a:rPr lang="ja-JP" altLang="en-US" sz="2100" dirty="0" smtClean="0"/>
              <a:t>領域におけるアルファゴー</a:t>
            </a:r>
            <a:endParaRPr lang="en-US" altLang="ja-JP" sz="2100" dirty="0" smtClean="0"/>
          </a:p>
          <a:p>
            <a:r>
              <a:rPr lang="ja-JP" altLang="en-US" sz="2100" dirty="0"/>
              <a:t>　</a:t>
            </a:r>
            <a:r>
              <a:rPr lang="ja-JP" altLang="en-US" sz="2100" dirty="0" smtClean="0"/>
              <a:t>　具象→具象→具象→具象？いいパターンですか？</a:t>
            </a:r>
            <a:endParaRPr lang="en-US" altLang="ja-JP"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抽象・具象</a:t>
            </a:r>
            <a:endParaRPr kumimoji="1" lang="ja-JP" altLang="en-US" sz="8000" dirty="0">
              <a:solidFill>
                <a:srgbClr val="FFFFFF"/>
              </a:solidFill>
            </a:endParaRPr>
          </a:p>
        </p:txBody>
      </p:sp>
    </p:spTree>
    <p:extLst>
      <p:ext uri="{BB962C8B-B14F-4D97-AF65-F5344CB8AC3E}">
        <p14:creationId xmlns:p14="http://schemas.microsoft.com/office/powerpoint/2010/main" val="1013217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3092653" y="2842789"/>
            <a:ext cx="7201138" cy="3652015"/>
          </a:xfrm>
        </p:spPr>
        <p:txBody>
          <a:bodyPr anchor="t">
            <a:normAutofit fontScale="77500" lnSpcReduction="20000"/>
          </a:bodyPr>
          <a:lstStyle/>
          <a:p>
            <a:r>
              <a:rPr lang="ja-JP" altLang="en-US" sz="2100" dirty="0" smtClean="0"/>
              <a:t>１から１０を知る</a:t>
            </a:r>
            <a:endParaRPr lang="en-US" altLang="ja-JP" sz="2100" dirty="0" smtClean="0"/>
          </a:p>
          <a:p>
            <a:r>
              <a:rPr lang="ja-JP" altLang="en-US" sz="2100" dirty="0"/>
              <a:t>　</a:t>
            </a:r>
            <a:r>
              <a:rPr lang="ja-JP" altLang="en-US" sz="2100" dirty="0" smtClean="0"/>
              <a:t>その１は大切、どうやってその</a:t>
            </a:r>
            <a:r>
              <a:rPr lang="en-US" altLang="ja-JP" sz="2100" dirty="0" smtClean="0"/>
              <a:t>1</a:t>
            </a:r>
            <a:r>
              <a:rPr lang="ja-JP" altLang="en-US" sz="2100" dirty="0" smtClean="0"/>
              <a:t>をとらえる？</a:t>
            </a:r>
            <a:endParaRPr lang="en-US" altLang="ja-JP" sz="2100" dirty="0" smtClean="0"/>
          </a:p>
          <a:p>
            <a:r>
              <a:rPr lang="ja-JP" altLang="en-US" sz="2100" dirty="0"/>
              <a:t>　</a:t>
            </a:r>
            <a:r>
              <a:rPr lang="ja-JP" altLang="en-US" sz="2100" dirty="0" smtClean="0"/>
              <a:t>①考える間を確保する</a:t>
            </a:r>
            <a:endParaRPr lang="en-US" altLang="ja-JP" sz="2100" dirty="0" smtClean="0"/>
          </a:p>
          <a:p>
            <a:r>
              <a:rPr lang="ja-JP" altLang="en-US" sz="2100" dirty="0"/>
              <a:t>　</a:t>
            </a:r>
            <a:r>
              <a:rPr lang="ja-JP" altLang="en-US" sz="2100" dirty="0" smtClean="0"/>
              <a:t>　１から１０を知るのは能力ではなく、考えているかどうかの違い。考える癖を身に着ける</a:t>
            </a:r>
            <a:endParaRPr lang="en-US" altLang="ja-JP" sz="2100" dirty="0" smtClean="0"/>
          </a:p>
          <a:p>
            <a:r>
              <a:rPr lang="ja-JP" altLang="en-US" sz="2100" dirty="0"/>
              <a:t>　</a:t>
            </a:r>
            <a:r>
              <a:rPr lang="ja-JP" altLang="en-US" sz="2100" dirty="0" smtClean="0"/>
              <a:t>　例：</a:t>
            </a:r>
            <a:r>
              <a:rPr lang="ja-JP" altLang="en-US" sz="1500" dirty="0" smtClean="0"/>
              <a:t>あの</a:t>
            </a:r>
            <a:r>
              <a:rPr lang="ja-JP" altLang="en-US" sz="1500" dirty="0"/>
              <a:t>時、ああしたけど他にやり方はなかったの</a:t>
            </a:r>
            <a:r>
              <a:rPr lang="ja-JP" altLang="en-US" sz="1500" dirty="0" smtClean="0"/>
              <a:t>かな</a:t>
            </a:r>
            <a:endParaRPr lang="en-US" altLang="ja-JP" sz="1500" dirty="0" smtClean="0"/>
          </a:p>
          <a:p>
            <a:r>
              <a:rPr lang="ja-JP" altLang="en-US" sz="1500" dirty="0"/>
              <a:t>　</a:t>
            </a:r>
            <a:r>
              <a:rPr lang="ja-JP" altLang="en-US" sz="1500" dirty="0" smtClean="0"/>
              <a:t>　　　　　日本語、て、であり、したり（繰り返して考える）</a:t>
            </a:r>
            <a:endParaRPr lang="en-US" altLang="ja-JP" sz="2100" dirty="0" smtClean="0"/>
          </a:p>
          <a:p>
            <a:r>
              <a:rPr lang="ja-JP" altLang="en-US" sz="2100" dirty="0"/>
              <a:t>　</a:t>
            </a:r>
            <a:r>
              <a:rPr lang="ja-JP" altLang="en-US" sz="2100" dirty="0" smtClean="0"/>
              <a:t>②ことばの連想ゲーム</a:t>
            </a:r>
            <a:endParaRPr lang="en-US" altLang="ja-JP" sz="2100" dirty="0" smtClean="0"/>
          </a:p>
          <a:p>
            <a:r>
              <a:rPr lang="ja-JP" altLang="en-US" sz="2100" dirty="0"/>
              <a:t>　</a:t>
            </a:r>
            <a:r>
              <a:rPr lang="ja-JP" altLang="en-US" sz="2100" dirty="0" smtClean="0"/>
              <a:t>　冬→手袋→</a:t>
            </a:r>
            <a:r>
              <a:rPr lang="en-US" altLang="ja-JP" sz="2100" dirty="0" smtClean="0"/>
              <a:t>……</a:t>
            </a:r>
          </a:p>
          <a:p>
            <a:r>
              <a:rPr lang="ja-JP" altLang="en-US" sz="2100" dirty="0"/>
              <a:t>　</a:t>
            </a:r>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共通性の捉え</a:t>
            </a:r>
            <a:endParaRPr kumimoji="1" lang="ja-JP" altLang="en-US" sz="8000" dirty="0">
              <a:solidFill>
                <a:srgbClr val="FFFFFF"/>
              </a:solidFill>
            </a:endParaRPr>
          </a:p>
        </p:txBody>
      </p:sp>
    </p:spTree>
    <p:extLst>
      <p:ext uri="{BB962C8B-B14F-4D97-AF65-F5344CB8AC3E}">
        <p14:creationId xmlns:p14="http://schemas.microsoft.com/office/powerpoint/2010/main" val="296539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3092653" y="2842789"/>
            <a:ext cx="7201138" cy="3848568"/>
          </a:xfrm>
        </p:spPr>
        <p:txBody>
          <a:bodyPr anchor="t">
            <a:normAutofit lnSpcReduction="10000"/>
          </a:bodyPr>
          <a:lstStyle/>
          <a:p>
            <a:r>
              <a:rPr lang="ja-JP" altLang="en-US" sz="2100" dirty="0" smtClean="0"/>
              <a:t>③①ができたら、仕事などの実戦に使える思考癖</a:t>
            </a:r>
            <a:endParaRPr lang="en-US" altLang="ja-JP" sz="2100" dirty="0" smtClean="0"/>
          </a:p>
          <a:p>
            <a:r>
              <a:rPr lang="ja-JP" altLang="en-US" sz="2100" dirty="0"/>
              <a:t>　</a:t>
            </a:r>
            <a:r>
              <a:rPr lang="ja-JP" altLang="en-US" sz="2100" dirty="0" smtClean="0"/>
              <a:t>　これって他の時でも使えないか？</a:t>
            </a:r>
            <a:endParaRPr lang="en-US" altLang="ja-JP" sz="2100" dirty="0" smtClean="0"/>
          </a:p>
          <a:p>
            <a:r>
              <a:rPr lang="ja-JP" altLang="en-US" sz="2100" dirty="0"/>
              <a:t>　</a:t>
            </a:r>
            <a:r>
              <a:rPr lang="ja-JP" altLang="en-US" sz="2100" dirty="0" smtClean="0"/>
              <a:t>　目の前のことしか考えないのはダメ</a:t>
            </a:r>
            <a:endParaRPr lang="en-US" altLang="ja-JP" sz="2100" dirty="0" smtClean="0"/>
          </a:p>
          <a:p>
            <a:r>
              <a:rPr lang="ja-JP" altLang="en-US" sz="2100" dirty="0"/>
              <a:t>　</a:t>
            </a:r>
            <a:r>
              <a:rPr lang="ja-JP" altLang="en-US" sz="2100" dirty="0" smtClean="0"/>
              <a:t>　（プログラミングももちろん）</a:t>
            </a:r>
            <a:endParaRPr lang="en-US" altLang="ja-JP" sz="2100" dirty="0" smtClean="0"/>
          </a:p>
          <a:p>
            <a:r>
              <a:rPr lang="ja-JP" altLang="en-US" sz="2100" dirty="0" smtClean="0"/>
              <a:t>④新しい体験にチャレンジ</a:t>
            </a:r>
            <a:endParaRPr lang="en-US" altLang="ja-JP" sz="2100" dirty="0" smtClean="0"/>
          </a:p>
          <a:p>
            <a:r>
              <a:rPr lang="ja-JP" altLang="en-US" sz="2100" dirty="0"/>
              <a:t>　</a:t>
            </a:r>
            <a:r>
              <a:rPr lang="ja-JP" altLang="en-US" sz="2100" dirty="0" smtClean="0"/>
              <a:t>　わくわくして緊張すると</a:t>
            </a:r>
            <a:r>
              <a:rPr lang="ja-JP" altLang="en-US" dirty="0"/>
              <a:t>思考を強制的に働かせる</a:t>
            </a:r>
            <a:r>
              <a:rPr lang="ja-JP" altLang="en-US" dirty="0" smtClean="0"/>
              <a:t>から</a:t>
            </a:r>
            <a:endParaRPr lang="en-US" altLang="ja-JP" dirty="0" smtClean="0"/>
          </a:p>
          <a:p>
            <a:r>
              <a:rPr lang="ja-JP" altLang="en-US" dirty="0" smtClean="0"/>
              <a:t>⑤連想</a:t>
            </a:r>
            <a:endParaRPr lang="en-US" altLang="ja-JP" dirty="0" smtClean="0"/>
          </a:p>
          <a:p>
            <a:r>
              <a:rPr lang="ja-JP" altLang="en-US" dirty="0"/>
              <a:t>　</a:t>
            </a:r>
            <a:r>
              <a:rPr lang="ja-JP" altLang="en-US" dirty="0" smtClean="0"/>
              <a:t>　ダイエット→世界平和</a:t>
            </a:r>
            <a:endParaRPr lang="ja-JP" altLang="en-US"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共通性の捉え</a:t>
            </a:r>
            <a:endParaRPr kumimoji="1" lang="ja-JP" altLang="en-US" sz="8000" dirty="0">
              <a:solidFill>
                <a:srgbClr val="FFFFFF"/>
              </a:solidFill>
            </a:endParaRPr>
          </a:p>
        </p:txBody>
      </p:sp>
    </p:spTree>
    <p:extLst>
      <p:ext uri="{BB962C8B-B14F-4D97-AF65-F5344CB8AC3E}">
        <p14:creationId xmlns:p14="http://schemas.microsoft.com/office/powerpoint/2010/main" val="1076247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923</TotalTime>
  <Words>704</Words>
  <Application>Microsoft Office PowerPoint</Application>
  <PresentationFormat>ユーザー設定</PresentationFormat>
  <Paragraphs>151</Paragraphs>
  <Slides>22</Slides>
  <Notes>10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回路</vt:lpstr>
      <vt:lpstr>アーキテクトへの道（二） 抽象的思考</vt:lpstr>
      <vt:lpstr>抽象との出会い</vt:lpstr>
      <vt:lpstr>抽象とは</vt:lpstr>
      <vt:lpstr>抽象・具象</vt:lpstr>
      <vt:lpstr>抽象・具象</vt:lpstr>
      <vt:lpstr>抽象との出会い</vt:lpstr>
      <vt:lpstr>抽象・具象</vt:lpstr>
      <vt:lpstr>共通性の捉え</vt:lpstr>
      <vt:lpstr>共通性の捉え</vt:lpstr>
      <vt:lpstr>共通性の捉え</vt:lpstr>
      <vt:lpstr>抽象的思考‐目的</vt:lpstr>
      <vt:lpstr>抽象的思考‐プロセス</vt:lpstr>
      <vt:lpstr>ITにおける抽象的思考</vt:lpstr>
      <vt:lpstr>会話における抽象</vt:lpstr>
      <vt:lpstr>生活における抽象</vt:lpstr>
      <vt:lpstr>アートにおける抽象</vt:lpstr>
      <vt:lpstr>音楽における抽象</vt:lpstr>
      <vt:lpstr>抽象力の養成</vt:lpstr>
      <vt:lpstr>最後、二言</vt:lpstr>
      <vt:lpstr>最後、二言</vt:lpstr>
      <vt:lpstr>お勧め本</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毛ST</dc:creator>
  <cp:lastModifiedBy>gmou.eaner@hotmail.com</cp:lastModifiedBy>
  <cp:revision>189</cp:revision>
  <dcterms:created xsi:type="dcterms:W3CDTF">2018-02-23T04:30:05Z</dcterms:created>
  <dcterms:modified xsi:type="dcterms:W3CDTF">2019-07-20T02:23:56Z</dcterms:modified>
</cp:coreProperties>
</file>