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7"/>
  </p:notesMasterIdLst>
  <p:sldIdLst>
    <p:sldId id="260" r:id="rId2"/>
    <p:sldId id="302" r:id="rId3"/>
    <p:sldId id="256" r:id="rId4"/>
    <p:sldId id="303" r:id="rId5"/>
    <p:sldId id="304" r:id="rId6"/>
    <p:sldId id="305" r:id="rId7"/>
    <p:sldId id="306" r:id="rId8"/>
    <p:sldId id="307" r:id="rId9"/>
    <p:sldId id="319" r:id="rId10"/>
    <p:sldId id="308" r:id="rId11"/>
    <p:sldId id="320" r:id="rId12"/>
    <p:sldId id="321" r:id="rId13"/>
    <p:sldId id="309" r:id="rId14"/>
    <p:sldId id="257" r:id="rId15"/>
    <p:sldId id="310" r:id="rId16"/>
    <p:sldId id="311" r:id="rId17"/>
    <p:sldId id="312" r:id="rId18"/>
    <p:sldId id="313" r:id="rId19"/>
    <p:sldId id="314" r:id="rId20"/>
    <p:sldId id="315" r:id="rId21"/>
    <p:sldId id="316" r:id="rId22"/>
    <p:sldId id="317" r:id="rId23"/>
    <p:sldId id="318" r:id="rId24"/>
    <p:sldId id="322" r:id="rId25"/>
    <p:sldId id="32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E5D36C4E-E697-4176-B28F-6A1D70070A5D}">
          <p14:sldIdLst>
            <p14:sldId id="260"/>
            <p14:sldId id="302"/>
            <p14:sldId id="256"/>
            <p14:sldId id="303"/>
            <p14:sldId id="304"/>
            <p14:sldId id="305"/>
            <p14:sldId id="306"/>
            <p14:sldId id="307"/>
            <p14:sldId id="319"/>
            <p14:sldId id="308"/>
            <p14:sldId id="320"/>
            <p14:sldId id="321"/>
            <p14:sldId id="309"/>
            <p14:sldId id="257"/>
            <p14:sldId id="310"/>
            <p14:sldId id="311"/>
            <p14:sldId id="312"/>
            <p14:sldId id="313"/>
            <p14:sldId id="314"/>
            <p14:sldId id="315"/>
            <p14:sldId id="316"/>
            <p14:sldId id="317"/>
            <p14:sldId id="318"/>
            <p14:sldId id="322"/>
            <p14:sldId id="323"/>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75" autoAdjust="0"/>
    <p:restoredTop sz="92291" autoAdjust="0"/>
  </p:normalViewPr>
  <p:slideViewPr>
    <p:cSldViewPr snapToGrid="0">
      <p:cViewPr varScale="1">
        <p:scale>
          <a:sx n="89" d="100"/>
          <a:sy n="89" d="100"/>
        </p:scale>
        <p:origin x="-82" y="-34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6E5D9A-D6B6-4F73-B697-ADEA0CCABE12}" type="datetimeFigureOut">
              <a:rPr kumimoji="1" lang="ja-JP" altLang="en-US" smtClean="0"/>
              <a:t>2019/6/15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EE2189-27F9-42D8-8822-734849965A86}" type="slidenum">
              <a:rPr kumimoji="1" lang="ja-JP" altLang="en-US" smtClean="0"/>
              <a:t>‹#›</a:t>
            </a:fld>
            <a:endParaRPr kumimoji="1" lang="ja-JP" altLang="en-US"/>
          </a:p>
        </p:txBody>
      </p:sp>
    </p:spTree>
    <p:extLst>
      <p:ext uri="{BB962C8B-B14F-4D97-AF65-F5344CB8AC3E}">
        <p14:creationId xmlns:p14="http://schemas.microsoft.com/office/powerpoint/2010/main" val="21106719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touron.aij.or.jp/2016/05/218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touron.aij.or.jp/2016/05/218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touron.aij.or.jp/2016/05/218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touron.aij.or.jp/2016/05/218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touron.aij.or.jp/2016/05/218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touron.aij.or.jp/2016/05/218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touron.aij.or.jp/2016/05/218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hlinkClick r:id="rId3"/>
              </a:rPr>
              <a:t>http://touron.aij.or.jp/2016/05/2180</a:t>
            </a:r>
            <a:endParaRPr kumimoji="1" lang="ja-JP" altLang="en-US" dirty="0"/>
          </a:p>
        </p:txBody>
      </p:sp>
      <p:sp>
        <p:nvSpPr>
          <p:cNvPr id="4" name="スライド番号プレースホルダー 3"/>
          <p:cNvSpPr>
            <a:spLocks noGrp="1"/>
          </p:cNvSpPr>
          <p:nvPr>
            <p:ph type="sldNum" sz="quarter" idx="10"/>
          </p:nvPr>
        </p:nvSpPr>
        <p:spPr/>
        <p:txBody>
          <a:bodyPr/>
          <a:lstStyle/>
          <a:p>
            <a:fld id="{E6EE2189-27F9-42D8-8822-734849965A86}" type="slidenum">
              <a:rPr kumimoji="1" lang="ja-JP" altLang="en-US" smtClean="0"/>
              <a:t>6</a:t>
            </a:fld>
            <a:endParaRPr kumimoji="1" lang="ja-JP" altLang="en-US"/>
          </a:p>
        </p:txBody>
      </p:sp>
    </p:spTree>
    <p:extLst>
      <p:ext uri="{BB962C8B-B14F-4D97-AF65-F5344CB8AC3E}">
        <p14:creationId xmlns:p14="http://schemas.microsoft.com/office/powerpoint/2010/main" val="2480430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mtClean="0">
                <a:hlinkClick r:id="rId3"/>
              </a:rPr>
              <a:t>http://touron.aij.or.jp/2016/05/2180</a:t>
            </a:r>
            <a:endParaRPr kumimoji="1" lang="ja-JP" altLang="en-US"/>
          </a:p>
        </p:txBody>
      </p:sp>
      <p:sp>
        <p:nvSpPr>
          <p:cNvPr id="4" name="スライド番号プレースホルダー 3"/>
          <p:cNvSpPr>
            <a:spLocks noGrp="1"/>
          </p:cNvSpPr>
          <p:nvPr>
            <p:ph type="sldNum" sz="quarter" idx="10"/>
          </p:nvPr>
        </p:nvSpPr>
        <p:spPr/>
        <p:txBody>
          <a:bodyPr/>
          <a:lstStyle/>
          <a:p>
            <a:fld id="{E6EE2189-27F9-42D8-8822-734849965A86}" type="slidenum">
              <a:rPr kumimoji="1" lang="ja-JP" altLang="en-US" smtClean="0"/>
              <a:t>7</a:t>
            </a:fld>
            <a:endParaRPr kumimoji="1" lang="ja-JP" altLang="en-US"/>
          </a:p>
        </p:txBody>
      </p:sp>
    </p:spTree>
    <p:extLst>
      <p:ext uri="{BB962C8B-B14F-4D97-AF65-F5344CB8AC3E}">
        <p14:creationId xmlns:p14="http://schemas.microsoft.com/office/powerpoint/2010/main" val="2480430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mtClean="0">
                <a:hlinkClick r:id="rId3"/>
              </a:rPr>
              <a:t>http://touron.aij.or.jp/2016/05/2180</a:t>
            </a:r>
            <a:endParaRPr kumimoji="1" lang="ja-JP" altLang="en-US"/>
          </a:p>
        </p:txBody>
      </p:sp>
      <p:sp>
        <p:nvSpPr>
          <p:cNvPr id="4" name="スライド番号プレースホルダー 3"/>
          <p:cNvSpPr>
            <a:spLocks noGrp="1"/>
          </p:cNvSpPr>
          <p:nvPr>
            <p:ph type="sldNum" sz="quarter" idx="10"/>
          </p:nvPr>
        </p:nvSpPr>
        <p:spPr/>
        <p:txBody>
          <a:bodyPr/>
          <a:lstStyle/>
          <a:p>
            <a:fld id="{E6EE2189-27F9-42D8-8822-734849965A86}" type="slidenum">
              <a:rPr kumimoji="1" lang="ja-JP" altLang="en-US" smtClean="0"/>
              <a:t>8</a:t>
            </a:fld>
            <a:endParaRPr kumimoji="1" lang="ja-JP" altLang="en-US"/>
          </a:p>
        </p:txBody>
      </p:sp>
    </p:spTree>
    <p:extLst>
      <p:ext uri="{BB962C8B-B14F-4D97-AF65-F5344CB8AC3E}">
        <p14:creationId xmlns:p14="http://schemas.microsoft.com/office/powerpoint/2010/main" val="2480430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mtClean="0">
                <a:hlinkClick r:id="rId3"/>
              </a:rPr>
              <a:t>http://touron.aij.or.jp/2016/05/2180</a:t>
            </a:r>
            <a:endParaRPr kumimoji="1" lang="ja-JP" altLang="en-US"/>
          </a:p>
        </p:txBody>
      </p:sp>
      <p:sp>
        <p:nvSpPr>
          <p:cNvPr id="4" name="スライド番号プレースホルダー 3"/>
          <p:cNvSpPr>
            <a:spLocks noGrp="1"/>
          </p:cNvSpPr>
          <p:nvPr>
            <p:ph type="sldNum" sz="quarter" idx="10"/>
          </p:nvPr>
        </p:nvSpPr>
        <p:spPr/>
        <p:txBody>
          <a:bodyPr/>
          <a:lstStyle/>
          <a:p>
            <a:fld id="{E6EE2189-27F9-42D8-8822-734849965A86}" type="slidenum">
              <a:rPr kumimoji="1" lang="ja-JP" altLang="en-US" smtClean="0"/>
              <a:t>9</a:t>
            </a:fld>
            <a:endParaRPr kumimoji="1" lang="ja-JP" altLang="en-US"/>
          </a:p>
        </p:txBody>
      </p:sp>
    </p:spTree>
    <p:extLst>
      <p:ext uri="{BB962C8B-B14F-4D97-AF65-F5344CB8AC3E}">
        <p14:creationId xmlns:p14="http://schemas.microsoft.com/office/powerpoint/2010/main" val="2480430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mtClean="0">
                <a:hlinkClick r:id="rId3"/>
              </a:rPr>
              <a:t>http://touron.aij.or.jp/2016/05/2180</a:t>
            </a:r>
            <a:endParaRPr kumimoji="1" lang="ja-JP" altLang="en-US"/>
          </a:p>
        </p:txBody>
      </p:sp>
      <p:sp>
        <p:nvSpPr>
          <p:cNvPr id="4" name="スライド番号プレースホルダー 3"/>
          <p:cNvSpPr>
            <a:spLocks noGrp="1"/>
          </p:cNvSpPr>
          <p:nvPr>
            <p:ph type="sldNum" sz="quarter" idx="10"/>
          </p:nvPr>
        </p:nvSpPr>
        <p:spPr/>
        <p:txBody>
          <a:bodyPr/>
          <a:lstStyle/>
          <a:p>
            <a:fld id="{E6EE2189-27F9-42D8-8822-734849965A86}" type="slidenum">
              <a:rPr kumimoji="1" lang="ja-JP" altLang="en-US" smtClean="0"/>
              <a:t>10</a:t>
            </a:fld>
            <a:endParaRPr kumimoji="1" lang="ja-JP" altLang="en-US"/>
          </a:p>
        </p:txBody>
      </p:sp>
    </p:spTree>
    <p:extLst>
      <p:ext uri="{BB962C8B-B14F-4D97-AF65-F5344CB8AC3E}">
        <p14:creationId xmlns:p14="http://schemas.microsoft.com/office/powerpoint/2010/main" val="2480430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mtClean="0">
                <a:hlinkClick r:id="rId3"/>
              </a:rPr>
              <a:t>http://touron.aij.or.jp/2016/05/2180</a:t>
            </a:r>
            <a:endParaRPr kumimoji="1" lang="ja-JP" altLang="en-US"/>
          </a:p>
        </p:txBody>
      </p:sp>
      <p:sp>
        <p:nvSpPr>
          <p:cNvPr id="4" name="スライド番号プレースホルダー 3"/>
          <p:cNvSpPr>
            <a:spLocks noGrp="1"/>
          </p:cNvSpPr>
          <p:nvPr>
            <p:ph type="sldNum" sz="quarter" idx="10"/>
          </p:nvPr>
        </p:nvSpPr>
        <p:spPr/>
        <p:txBody>
          <a:bodyPr/>
          <a:lstStyle/>
          <a:p>
            <a:fld id="{E6EE2189-27F9-42D8-8822-734849965A86}" type="slidenum">
              <a:rPr kumimoji="1" lang="ja-JP" altLang="en-US" smtClean="0"/>
              <a:t>11</a:t>
            </a:fld>
            <a:endParaRPr kumimoji="1" lang="ja-JP" altLang="en-US"/>
          </a:p>
        </p:txBody>
      </p:sp>
    </p:spTree>
    <p:extLst>
      <p:ext uri="{BB962C8B-B14F-4D97-AF65-F5344CB8AC3E}">
        <p14:creationId xmlns:p14="http://schemas.microsoft.com/office/powerpoint/2010/main" val="2480430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mtClean="0">
                <a:hlinkClick r:id="rId3"/>
              </a:rPr>
              <a:t>http://touron.aij.or.jp/2016/05/2180</a:t>
            </a:r>
            <a:endParaRPr kumimoji="1" lang="ja-JP" altLang="en-US"/>
          </a:p>
        </p:txBody>
      </p:sp>
      <p:sp>
        <p:nvSpPr>
          <p:cNvPr id="4" name="スライド番号プレースホルダー 3"/>
          <p:cNvSpPr>
            <a:spLocks noGrp="1"/>
          </p:cNvSpPr>
          <p:nvPr>
            <p:ph type="sldNum" sz="quarter" idx="10"/>
          </p:nvPr>
        </p:nvSpPr>
        <p:spPr/>
        <p:txBody>
          <a:bodyPr/>
          <a:lstStyle/>
          <a:p>
            <a:fld id="{E6EE2189-27F9-42D8-8822-734849965A86}" type="slidenum">
              <a:rPr kumimoji="1" lang="ja-JP" altLang="en-US" smtClean="0"/>
              <a:t>12</a:t>
            </a:fld>
            <a:endParaRPr kumimoji="1" lang="ja-JP" altLang="en-US"/>
          </a:p>
        </p:txBody>
      </p:sp>
    </p:spTree>
    <p:extLst>
      <p:ext uri="{BB962C8B-B14F-4D97-AF65-F5344CB8AC3E}">
        <p14:creationId xmlns:p14="http://schemas.microsoft.com/office/powerpoint/2010/main" val="2480430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6EE2189-27F9-42D8-8822-734849965A86}" type="slidenum">
              <a:rPr kumimoji="1" lang="ja-JP" altLang="en-US" smtClean="0"/>
              <a:t>13</a:t>
            </a:fld>
            <a:endParaRPr kumimoji="1" lang="ja-JP" altLang="en-US"/>
          </a:p>
        </p:txBody>
      </p:sp>
    </p:spTree>
    <p:extLst>
      <p:ext uri="{BB962C8B-B14F-4D97-AF65-F5344CB8AC3E}">
        <p14:creationId xmlns:p14="http://schemas.microsoft.com/office/powerpoint/2010/main" val="2480430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ja-JP" altLang="en-US"/>
              <a:t>マスター タイトルの書式設定</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A077C36C-5965-41D4-BD27-B89980D65C06}" type="datetimeFigureOut">
              <a:rPr kumimoji="1" lang="ja-JP" altLang="en-US" smtClean="0"/>
              <a:t>2019/6/15</a:t>
            </a:fld>
            <a:endParaRPr kumimoji="1" lang="ja-JP" altLang="en-US"/>
          </a:p>
        </p:txBody>
      </p:sp>
      <p:sp>
        <p:nvSpPr>
          <p:cNvPr id="5" name="Footer Placeholder 4"/>
          <p:cNvSpPr>
            <a:spLocks noGrp="1"/>
          </p:cNvSpPr>
          <p:nvPr>
            <p:ph type="ftr" sz="quarter" idx="11"/>
          </p:nvPr>
        </p:nvSpPr>
        <p:spPr>
          <a:xfrm>
            <a:off x="1876424" y="5410201"/>
            <a:ext cx="5124886" cy="365125"/>
          </a:xfrm>
        </p:spPr>
        <p:txBody>
          <a:bodyPr/>
          <a:lstStyle/>
          <a:p>
            <a:endParaRPr kumimoji="1" lang="ja-JP" altLang="en-US"/>
          </a:p>
        </p:txBody>
      </p:sp>
      <p:sp>
        <p:nvSpPr>
          <p:cNvPr id="6" name="Slide Number Placeholder 5"/>
          <p:cNvSpPr>
            <a:spLocks noGrp="1"/>
          </p:cNvSpPr>
          <p:nvPr>
            <p:ph type="sldNum" sz="quarter" idx="12"/>
          </p:nvPr>
        </p:nvSpPr>
        <p:spPr>
          <a:xfrm>
            <a:off x="9896911" y="5410199"/>
            <a:ext cx="771089" cy="365125"/>
          </a:xfrm>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2275727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ja-JP" altLang="en-US"/>
              <a:t>アイコンをクリックして図を追加</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77C36C-5965-41D4-BD27-B89980D65C06}" type="datetimeFigureOut">
              <a:rPr kumimoji="1" lang="ja-JP" altLang="en-US" smtClean="0"/>
              <a:t>2019/6/15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3630512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77C36C-5965-41D4-BD27-B89980D65C06}" type="datetimeFigureOut">
              <a:rPr kumimoji="1" lang="ja-JP" altLang="en-US" smtClean="0"/>
              <a:t>2019/6/15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2460914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77C36C-5965-41D4-BD27-B89980D65C06}" type="datetimeFigureOut">
              <a:rPr kumimoji="1" lang="ja-JP" altLang="en-US" smtClean="0"/>
              <a:t>2019/6/15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14377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77C36C-5965-41D4-BD27-B89980D65C06}" type="datetimeFigureOut">
              <a:rPr kumimoji="1" lang="ja-JP" altLang="en-US" smtClean="0"/>
              <a:t>2019/6/15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2066506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A077C36C-5965-41D4-BD27-B89980D65C06}" type="datetimeFigureOut">
              <a:rPr kumimoji="1" lang="ja-JP" altLang="en-US" smtClean="0"/>
              <a:t>2019/6/15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117672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ja-JP" altLang="en-US"/>
              <a:t>アイコンをクリックして図を追加</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ja-JP" altLang="en-US"/>
              <a:t>アイコンをクリックして図を追加</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ja-JP" altLang="en-US"/>
              <a:t>アイコンをクリックして図を追加</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A077C36C-5965-41D4-BD27-B89980D65C06}" type="datetimeFigureOut">
              <a:rPr kumimoji="1" lang="ja-JP" altLang="en-US" smtClean="0"/>
              <a:t>2019/6/15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3530464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77C36C-5965-41D4-BD27-B89980D65C06}" type="datetimeFigureOut">
              <a:rPr kumimoji="1" lang="ja-JP" altLang="en-US" smtClean="0"/>
              <a:t>2019/6/15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466510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77C36C-5965-41D4-BD27-B89980D65C06}" type="datetimeFigureOut">
              <a:rPr kumimoji="1" lang="ja-JP" altLang="en-US" smtClean="0"/>
              <a:t>2019/6/15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662374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77C36C-5965-41D4-BD27-B89980D65C06}" type="datetimeFigureOut">
              <a:rPr kumimoji="1" lang="ja-JP" altLang="en-US" smtClean="0"/>
              <a:t>2019/6/15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4141585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77C36C-5965-41D4-BD27-B89980D65C06}" type="datetimeFigureOut">
              <a:rPr kumimoji="1" lang="ja-JP" altLang="en-US" smtClean="0"/>
              <a:t>2019/6/15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1860558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077C36C-5965-41D4-BD27-B89980D65C06}" type="datetimeFigureOut">
              <a:rPr kumimoji="1" lang="ja-JP" altLang="en-US" smtClean="0"/>
              <a:t>2019/6/15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1984761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41410" y="3073397"/>
            <a:ext cx="4878391" cy="271780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3073397"/>
            <a:ext cx="4875210" cy="271780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077C36C-5965-41D4-BD27-B89980D65C06}" type="datetimeFigureOut">
              <a:rPr kumimoji="1" lang="ja-JP" altLang="en-US" smtClean="0"/>
              <a:t>2019/6/15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1266978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077C36C-5965-41D4-BD27-B89980D65C06}" type="datetimeFigureOut">
              <a:rPr kumimoji="1" lang="ja-JP" altLang="en-US" smtClean="0"/>
              <a:t>2019/6/15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646932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7C36C-5965-41D4-BD27-B89980D65C06}" type="datetimeFigureOut">
              <a:rPr kumimoji="1" lang="ja-JP" altLang="en-US" smtClean="0"/>
              <a:t>2019/6/15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1214564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77C36C-5965-41D4-BD27-B89980D65C06}" type="datetimeFigureOut">
              <a:rPr kumimoji="1" lang="ja-JP" altLang="en-US" smtClean="0"/>
              <a:t>2019/6/15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177253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77C36C-5965-41D4-BD27-B89980D65C06}" type="datetimeFigureOut">
              <a:rPr kumimoji="1" lang="ja-JP" altLang="en-US" smtClean="0"/>
              <a:t>2019/6/15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470572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077C36C-5965-41D4-BD27-B89980D65C06}" type="datetimeFigureOut">
              <a:rPr kumimoji="1" lang="ja-JP" altLang="en-US" smtClean="0"/>
              <a:t>2019/6/15</a:t>
            </a:fld>
            <a:endParaRPr kumimoji="1" lang="ja-JP" alt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4211259340"/>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xStyles>
    <p:titleStyle>
      <a:lvl1pPr algn="l" defTabSz="914400" rtl="0" eaLnBrk="1" latinLnBrk="0" hangingPunct="1">
        <a:lnSpc>
          <a:spcPct val="90000"/>
        </a:lnSpc>
        <a:spcBef>
          <a:spcPct val="0"/>
        </a:spcBef>
        <a:buNone/>
        <a:defRPr kumimoji="1"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1941193" y="2372007"/>
            <a:ext cx="9918848" cy="1738265"/>
          </a:xfrm>
        </p:spPr>
        <p:txBody>
          <a:bodyPr anchor="b">
            <a:normAutofit fontScale="90000"/>
          </a:bodyPr>
          <a:lstStyle/>
          <a:p>
            <a:pPr algn="ctr"/>
            <a:r>
              <a:rPr kumimoji="1" lang="ja-JP" altLang="en-US" sz="8000" dirty="0" smtClean="0">
                <a:solidFill>
                  <a:srgbClr val="FFFFFF"/>
                </a:solidFill>
              </a:rPr>
              <a:t>アーキテクトへの道（一）</a:t>
            </a:r>
            <a:r>
              <a:rPr kumimoji="1" lang="en-US" altLang="ja-JP" sz="8000" dirty="0" smtClean="0">
                <a:solidFill>
                  <a:srgbClr val="FFFFFF"/>
                </a:solidFill>
              </a:rPr>
              <a:t/>
            </a:r>
            <a:br>
              <a:rPr kumimoji="1" lang="en-US" altLang="ja-JP" sz="8000" dirty="0" smtClean="0">
                <a:solidFill>
                  <a:srgbClr val="FFFFFF"/>
                </a:solidFill>
              </a:rPr>
            </a:br>
            <a:r>
              <a:rPr lang="ja-JP" altLang="en-US" sz="4400" dirty="0" smtClean="0">
                <a:solidFill>
                  <a:srgbClr val="FFFFFF"/>
                </a:solidFill>
              </a:rPr>
              <a:t>アーキテクチャとアーキテクト</a:t>
            </a:r>
            <a:endParaRPr kumimoji="1" lang="ja-JP" altLang="en-US" sz="4400" dirty="0">
              <a:solidFill>
                <a:srgbClr val="FFFFFF"/>
              </a:solidFill>
            </a:endParaRPr>
          </a:p>
        </p:txBody>
      </p:sp>
      <p:sp>
        <p:nvSpPr>
          <p:cNvPr id="3" name="タイトル 1">
            <a:extLst>
              <a:ext uri="{FF2B5EF4-FFF2-40B4-BE49-F238E27FC236}">
                <a16:creationId xmlns:a16="http://schemas.microsoft.com/office/drawing/2014/main" xmlns="" id="{3A929DD7-D395-4F33-9951-D29620E23444}"/>
              </a:ext>
            </a:extLst>
          </p:cNvPr>
          <p:cNvSpPr txBox="1">
            <a:spLocks/>
          </p:cNvSpPr>
          <p:nvPr/>
        </p:nvSpPr>
        <p:spPr>
          <a:xfrm>
            <a:off x="7758821" y="6446067"/>
            <a:ext cx="4101220" cy="300457"/>
          </a:xfrm>
          <a:prstGeom prst="rect">
            <a:avLst/>
          </a:prstGeom>
        </p:spPr>
        <p:txBody>
          <a:bodyPr vert="horz" lIns="91440" tIns="45720" rIns="91440" bIns="45720" rtlCol="0" anchor="b">
            <a:normAutofit fontScale="47500" lnSpcReduction="20000"/>
          </a:bodyPr>
          <a:lstStyle>
            <a:lvl1pPr algn="l" defTabSz="914400" rtl="0" eaLnBrk="1" latinLnBrk="0" hangingPunct="1">
              <a:lnSpc>
                <a:spcPct val="90000"/>
              </a:lnSpc>
              <a:spcBef>
                <a:spcPct val="0"/>
              </a:spcBef>
              <a:buNone/>
              <a:defRPr kumimoji="1" sz="4800" kern="1200" cap="all" baseline="0">
                <a:solidFill>
                  <a:schemeClr val="tx1"/>
                </a:solidFill>
                <a:latin typeface="+mj-lt"/>
                <a:ea typeface="+mj-ea"/>
                <a:cs typeface="+mj-cs"/>
              </a:defRPr>
            </a:lvl1pPr>
          </a:lstStyle>
          <a:p>
            <a:pPr algn="ctr"/>
            <a:r>
              <a:rPr lang="en-US" altLang="ja-JP" sz="4000" dirty="0" smtClean="0">
                <a:solidFill>
                  <a:srgbClr val="FFFFFF"/>
                </a:solidFill>
              </a:rPr>
              <a:t>©2019 </a:t>
            </a:r>
            <a:r>
              <a:rPr lang="en-US" altLang="ja-JP" sz="4000" cap="none" dirty="0" smtClean="0">
                <a:solidFill>
                  <a:srgbClr val="FFFFFF"/>
                </a:solidFill>
              </a:rPr>
              <a:t>Soft Think</a:t>
            </a:r>
            <a:r>
              <a:rPr lang="en-US" altLang="ja-JP" sz="4000" dirty="0" smtClean="0">
                <a:solidFill>
                  <a:srgbClr val="FFFFFF"/>
                </a:solidFill>
              </a:rPr>
              <a:t> </a:t>
            </a:r>
            <a:r>
              <a:rPr lang="ja-JP" altLang="en-US" sz="4000" dirty="0" smtClean="0">
                <a:solidFill>
                  <a:srgbClr val="FFFFFF"/>
                </a:solidFill>
              </a:rPr>
              <a:t>　　</a:t>
            </a:r>
            <a:r>
              <a:rPr lang="en-US" altLang="ja-JP" sz="4000" dirty="0" smtClean="0">
                <a:solidFill>
                  <a:srgbClr val="FFFFFF"/>
                </a:solidFill>
              </a:rPr>
              <a:t>©2019 </a:t>
            </a:r>
            <a:r>
              <a:rPr lang="en-US" altLang="ja-JP" sz="4000" cap="none" dirty="0" smtClean="0">
                <a:solidFill>
                  <a:srgbClr val="FFFFFF"/>
                </a:solidFill>
              </a:rPr>
              <a:t>Eaner Soft</a:t>
            </a:r>
            <a:endParaRPr lang="ja-JP" altLang="en-US" sz="4000" dirty="0">
              <a:solidFill>
                <a:srgbClr val="FFFFFF"/>
              </a:solidFill>
            </a:endParaRPr>
          </a:p>
        </p:txBody>
      </p:sp>
    </p:spTree>
    <p:extLst>
      <p:ext uri="{BB962C8B-B14F-4D97-AF65-F5344CB8AC3E}">
        <p14:creationId xmlns:p14="http://schemas.microsoft.com/office/powerpoint/2010/main" val="824883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2649033" y="2335795"/>
            <a:ext cx="7201138" cy="543207"/>
          </a:xfrm>
        </p:spPr>
        <p:txBody>
          <a:bodyPr anchor="t">
            <a:normAutofit/>
          </a:bodyPr>
          <a:lstStyle/>
          <a:p>
            <a:r>
              <a:rPr lang="ja-JP" altLang="en-US" sz="2100" dirty="0" smtClean="0"/>
              <a:t>基本</a:t>
            </a:r>
            <a:r>
              <a:rPr lang="ja-JP" altLang="en-US" sz="2100" dirty="0"/>
              <a:t>設計</a:t>
            </a:r>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97568" y="1050202"/>
            <a:ext cx="8924355" cy="1346703"/>
          </a:xfrm>
        </p:spPr>
        <p:txBody>
          <a:bodyPr anchor="b">
            <a:normAutofit/>
          </a:bodyPr>
          <a:lstStyle/>
          <a:p>
            <a:r>
              <a:rPr kumimoji="1" lang="ja-JP" altLang="en-US" sz="8000" dirty="0" smtClean="0">
                <a:solidFill>
                  <a:srgbClr val="FFFFFF"/>
                </a:solidFill>
              </a:rPr>
              <a:t>アーキテクチャとは</a:t>
            </a:r>
            <a:endParaRPr kumimoji="1" lang="ja-JP" altLang="en-US" sz="8000" dirty="0">
              <a:solidFill>
                <a:srgbClr val="FFFFFF"/>
              </a:solidFill>
            </a:endParaRPr>
          </a:p>
        </p:txBody>
      </p:sp>
      <p:sp>
        <p:nvSpPr>
          <p:cNvPr id="6" name="AutoShape 2" descr="intra-mart WebPlatfo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AutoShape 4" descr="intra-mart WebPlatfo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https://www.fujitsu.com/jp/Images/intramart1-2_tcm102-2022752.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サブタイトル 2">
            <a:extLst>
              <a:ext uri="{FF2B5EF4-FFF2-40B4-BE49-F238E27FC236}">
                <a16:creationId xmlns:a16="http://schemas.microsoft.com/office/drawing/2014/main" xmlns="" id="{44F2B53F-5AB2-4BCD-9167-A2941A6AD42B}"/>
              </a:ext>
            </a:extLst>
          </p:cNvPr>
          <p:cNvSpPr txBox="1">
            <a:spLocks/>
          </p:cNvSpPr>
          <p:nvPr/>
        </p:nvSpPr>
        <p:spPr>
          <a:xfrm>
            <a:off x="3156028" y="2996697"/>
            <a:ext cx="7201138" cy="543207"/>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ja-JP" altLang="en-US" sz="2100" dirty="0" smtClean="0"/>
              <a:t>外部設計とも呼ぶ</a:t>
            </a:r>
            <a:endParaRPr lang="ja-JP" altLang="en-US" sz="2100" dirty="0"/>
          </a:p>
        </p:txBody>
      </p:sp>
      <p:sp>
        <p:nvSpPr>
          <p:cNvPr id="9" name="サブタイトル 2">
            <a:extLst>
              <a:ext uri="{FF2B5EF4-FFF2-40B4-BE49-F238E27FC236}">
                <a16:creationId xmlns:a16="http://schemas.microsoft.com/office/drawing/2014/main" xmlns="" id="{44F2B53F-5AB2-4BCD-9167-A2941A6AD42B}"/>
              </a:ext>
            </a:extLst>
          </p:cNvPr>
          <p:cNvSpPr txBox="1">
            <a:spLocks/>
          </p:cNvSpPr>
          <p:nvPr/>
        </p:nvSpPr>
        <p:spPr>
          <a:xfrm>
            <a:off x="3219402" y="3539904"/>
            <a:ext cx="7201138" cy="1294646"/>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ja-JP" altLang="en-US" sz="2100" dirty="0" smtClean="0"/>
              <a:t>要件定義をもとに開発するシステムが外部にどのような機能を提供</a:t>
            </a:r>
            <a:endParaRPr lang="en-US" altLang="ja-JP" sz="2100" dirty="0" smtClean="0"/>
          </a:p>
          <a:p>
            <a:r>
              <a:rPr lang="ja-JP" altLang="en-US" sz="2100" dirty="0"/>
              <a:t>どのよう</a:t>
            </a:r>
            <a:r>
              <a:rPr lang="ja-JP" altLang="en-US" sz="2100" dirty="0" smtClean="0"/>
              <a:t>なインターフェイスを持つか</a:t>
            </a:r>
            <a:endParaRPr lang="ja-JP" altLang="en-US" sz="2100" dirty="0"/>
          </a:p>
        </p:txBody>
      </p:sp>
      <p:sp>
        <p:nvSpPr>
          <p:cNvPr id="11" name="サブタイトル 2">
            <a:extLst>
              <a:ext uri="{FF2B5EF4-FFF2-40B4-BE49-F238E27FC236}">
                <a16:creationId xmlns:a16="http://schemas.microsoft.com/office/drawing/2014/main" xmlns="" id="{44F2B53F-5AB2-4BCD-9167-A2941A6AD42B}"/>
              </a:ext>
            </a:extLst>
          </p:cNvPr>
          <p:cNvSpPr txBox="1">
            <a:spLocks/>
          </p:cNvSpPr>
          <p:nvPr/>
        </p:nvSpPr>
        <p:spPr>
          <a:xfrm>
            <a:off x="3219402" y="5513559"/>
            <a:ext cx="7201138" cy="624689"/>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ja-JP" altLang="en-US" sz="2100" dirty="0" smtClean="0"/>
              <a:t>外部設計は次の</a:t>
            </a:r>
            <a:r>
              <a:rPr lang="en-US" altLang="ja-JP" sz="2100" dirty="0" smtClean="0"/>
              <a:t>3</a:t>
            </a:r>
            <a:r>
              <a:rPr lang="ja-JP" altLang="en-US" sz="2100" dirty="0" err="1" smtClean="0"/>
              <a:t>つの</a:t>
            </a:r>
            <a:r>
              <a:rPr lang="ja-JP" altLang="en-US" sz="2100" dirty="0" smtClean="0"/>
              <a:t>部分に分ける</a:t>
            </a:r>
            <a:endParaRPr lang="ja-JP" altLang="en-US" sz="2100" dirty="0"/>
          </a:p>
        </p:txBody>
      </p:sp>
    </p:spTree>
    <p:extLst>
      <p:ext uri="{BB962C8B-B14F-4D97-AF65-F5344CB8AC3E}">
        <p14:creationId xmlns:p14="http://schemas.microsoft.com/office/powerpoint/2010/main" val="3188749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8" grpId="0" build="p"/>
      <p:bldP spid="9" grpId="0" build="p"/>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2649033" y="2335795"/>
            <a:ext cx="7201138" cy="543207"/>
          </a:xfrm>
        </p:spPr>
        <p:txBody>
          <a:bodyPr anchor="t">
            <a:normAutofit/>
          </a:bodyPr>
          <a:lstStyle/>
          <a:p>
            <a:r>
              <a:rPr lang="ja-JP" altLang="en-US" sz="2100" dirty="0" smtClean="0"/>
              <a:t>方式設計（アーキテクチャ設計）</a:t>
            </a:r>
            <a:endParaRPr lang="ja-JP" altLang="en-US" sz="2100" dirty="0"/>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97568" y="1050202"/>
            <a:ext cx="8924355" cy="1346703"/>
          </a:xfrm>
        </p:spPr>
        <p:txBody>
          <a:bodyPr anchor="b">
            <a:normAutofit/>
          </a:bodyPr>
          <a:lstStyle/>
          <a:p>
            <a:r>
              <a:rPr kumimoji="1" lang="ja-JP" altLang="en-US" sz="8000" dirty="0" smtClean="0">
                <a:solidFill>
                  <a:srgbClr val="FFFFFF"/>
                </a:solidFill>
              </a:rPr>
              <a:t>外部設計</a:t>
            </a:r>
            <a:r>
              <a:rPr kumimoji="1" lang="en-US" altLang="ja-JP" sz="8000" dirty="0" smtClean="0">
                <a:solidFill>
                  <a:srgbClr val="FFFFFF"/>
                </a:solidFill>
              </a:rPr>
              <a:t>-1</a:t>
            </a:r>
            <a:endParaRPr kumimoji="1" lang="ja-JP" altLang="en-US" sz="8000" dirty="0">
              <a:solidFill>
                <a:srgbClr val="FFFFFF"/>
              </a:solidFill>
            </a:endParaRPr>
          </a:p>
        </p:txBody>
      </p:sp>
      <p:sp>
        <p:nvSpPr>
          <p:cNvPr id="6" name="AutoShape 2" descr="intra-mart WebPlatfo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AutoShape 4" descr="intra-mart WebPlatfo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https://www.fujitsu.com/jp/Images/intramart1-2_tcm102-2022752.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サブタイトル 2">
            <a:extLst>
              <a:ext uri="{FF2B5EF4-FFF2-40B4-BE49-F238E27FC236}">
                <a16:creationId xmlns:a16="http://schemas.microsoft.com/office/drawing/2014/main" xmlns="" id="{44F2B53F-5AB2-4BCD-9167-A2941A6AD42B}"/>
              </a:ext>
            </a:extLst>
          </p:cNvPr>
          <p:cNvSpPr txBox="1">
            <a:spLocks/>
          </p:cNvSpPr>
          <p:nvPr/>
        </p:nvSpPr>
        <p:spPr>
          <a:xfrm>
            <a:off x="3156028" y="2996697"/>
            <a:ext cx="7201138" cy="543207"/>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ja-JP" altLang="en-US" sz="2100" dirty="0" smtClean="0"/>
              <a:t>インフラ、ミドルウェア、プラットフォーム、フレームワーク決定</a:t>
            </a:r>
            <a:endParaRPr lang="ja-JP" altLang="en-US" sz="2100" dirty="0"/>
          </a:p>
        </p:txBody>
      </p:sp>
      <p:sp>
        <p:nvSpPr>
          <p:cNvPr id="9" name="サブタイトル 2">
            <a:extLst>
              <a:ext uri="{FF2B5EF4-FFF2-40B4-BE49-F238E27FC236}">
                <a16:creationId xmlns:a16="http://schemas.microsoft.com/office/drawing/2014/main" xmlns="" id="{44F2B53F-5AB2-4BCD-9167-A2941A6AD42B}"/>
              </a:ext>
            </a:extLst>
          </p:cNvPr>
          <p:cNvSpPr txBox="1">
            <a:spLocks/>
          </p:cNvSpPr>
          <p:nvPr/>
        </p:nvSpPr>
        <p:spPr>
          <a:xfrm>
            <a:off x="3219402" y="3539904"/>
            <a:ext cx="7201138" cy="1294646"/>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ja-JP" altLang="en-US" sz="2100" dirty="0" smtClean="0"/>
              <a:t>アプリケーション（全体の構造）、アーキテクチャ設計</a:t>
            </a:r>
            <a:endParaRPr lang="en-US" altLang="ja-JP" sz="2100" dirty="0" smtClean="0"/>
          </a:p>
          <a:p>
            <a:r>
              <a:rPr lang="ja-JP" altLang="en-US" sz="2100" dirty="0" smtClean="0"/>
              <a:t>開発標準及びテスト方式の決定</a:t>
            </a:r>
            <a:endParaRPr lang="ja-JP" altLang="en-US" sz="2100" dirty="0"/>
          </a:p>
        </p:txBody>
      </p:sp>
    </p:spTree>
    <p:extLst>
      <p:ext uri="{BB962C8B-B14F-4D97-AF65-F5344CB8AC3E}">
        <p14:creationId xmlns:p14="http://schemas.microsoft.com/office/powerpoint/2010/main" val="3547255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8" grpId="0" build="p"/>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2649033" y="2335795"/>
            <a:ext cx="7201138" cy="543207"/>
          </a:xfrm>
        </p:spPr>
        <p:txBody>
          <a:bodyPr anchor="t">
            <a:normAutofit/>
          </a:bodyPr>
          <a:lstStyle/>
          <a:p>
            <a:r>
              <a:rPr lang="ja-JP" altLang="en-US" sz="2100" dirty="0"/>
              <a:t>機能</a:t>
            </a:r>
            <a:r>
              <a:rPr lang="ja-JP" altLang="en-US" sz="2100" dirty="0" smtClean="0"/>
              <a:t>設計（アプリケーション設計）</a:t>
            </a:r>
            <a:endParaRPr lang="ja-JP" altLang="en-US" sz="2100" dirty="0"/>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97568" y="1050202"/>
            <a:ext cx="8924355" cy="1346703"/>
          </a:xfrm>
        </p:spPr>
        <p:txBody>
          <a:bodyPr anchor="b">
            <a:normAutofit/>
          </a:bodyPr>
          <a:lstStyle/>
          <a:p>
            <a:r>
              <a:rPr kumimoji="1" lang="ja-JP" altLang="en-US" sz="8000" dirty="0" smtClean="0">
                <a:solidFill>
                  <a:srgbClr val="FFFFFF"/>
                </a:solidFill>
              </a:rPr>
              <a:t>外部設計</a:t>
            </a:r>
            <a:r>
              <a:rPr kumimoji="1" lang="en-US" altLang="ja-JP" sz="8000" dirty="0" smtClean="0">
                <a:solidFill>
                  <a:srgbClr val="FFFFFF"/>
                </a:solidFill>
              </a:rPr>
              <a:t>-2</a:t>
            </a:r>
            <a:r>
              <a:rPr kumimoji="1" lang="ja-JP" altLang="en-US" sz="8000" dirty="0" smtClean="0">
                <a:solidFill>
                  <a:srgbClr val="FFFFFF"/>
                </a:solidFill>
              </a:rPr>
              <a:t>（参考）</a:t>
            </a:r>
            <a:endParaRPr kumimoji="1" lang="ja-JP" altLang="en-US" sz="8000" dirty="0">
              <a:solidFill>
                <a:srgbClr val="FFFFFF"/>
              </a:solidFill>
            </a:endParaRPr>
          </a:p>
        </p:txBody>
      </p:sp>
      <p:sp>
        <p:nvSpPr>
          <p:cNvPr id="6" name="AutoShape 2" descr="intra-mart WebPlatfo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AutoShape 4" descr="intra-mart WebPlatfo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https://www.fujitsu.com/jp/Images/intramart1-2_tcm102-2022752.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サブタイトル 2">
            <a:extLst>
              <a:ext uri="{FF2B5EF4-FFF2-40B4-BE49-F238E27FC236}">
                <a16:creationId xmlns:a16="http://schemas.microsoft.com/office/drawing/2014/main" xmlns="" id="{44F2B53F-5AB2-4BCD-9167-A2941A6AD42B}"/>
              </a:ext>
            </a:extLst>
          </p:cNvPr>
          <p:cNvSpPr txBox="1">
            <a:spLocks/>
          </p:cNvSpPr>
          <p:nvPr/>
        </p:nvSpPr>
        <p:spPr>
          <a:xfrm>
            <a:off x="3156028" y="2996697"/>
            <a:ext cx="7201138" cy="543207"/>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ja-JP" altLang="en-US" sz="2100" dirty="0" smtClean="0"/>
              <a:t>ビジネスロジック</a:t>
            </a:r>
            <a:endParaRPr lang="ja-JP" altLang="en-US" sz="2100" dirty="0"/>
          </a:p>
        </p:txBody>
      </p:sp>
      <p:sp>
        <p:nvSpPr>
          <p:cNvPr id="9" name="サブタイトル 2">
            <a:extLst>
              <a:ext uri="{FF2B5EF4-FFF2-40B4-BE49-F238E27FC236}">
                <a16:creationId xmlns:a16="http://schemas.microsoft.com/office/drawing/2014/main" xmlns="" id="{44F2B53F-5AB2-4BCD-9167-A2941A6AD42B}"/>
              </a:ext>
            </a:extLst>
          </p:cNvPr>
          <p:cNvSpPr txBox="1">
            <a:spLocks/>
          </p:cNvSpPr>
          <p:nvPr/>
        </p:nvSpPr>
        <p:spPr>
          <a:xfrm>
            <a:off x="3219402" y="3539903"/>
            <a:ext cx="7201138" cy="1910283"/>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ja-JP" altLang="en-US" sz="2100" dirty="0" smtClean="0"/>
              <a:t>データベース設計</a:t>
            </a:r>
            <a:endParaRPr lang="en-US" altLang="ja-JP" sz="2100" dirty="0" smtClean="0"/>
          </a:p>
          <a:p>
            <a:r>
              <a:rPr lang="ja-JP" altLang="en-US" sz="2100" dirty="0" smtClean="0"/>
              <a:t>画面・帳票</a:t>
            </a:r>
            <a:endParaRPr lang="en-US" altLang="ja-JP" sz="2100" dirty="0" smtClean="0"/>
          </a:p>
          <a:p>
            <a:r>
              <a:rPr lang="ja-JP" altLang="en-US" sz="2100" dirty="0" smtClean="0"/>
              <a:t>バッチ</a:t>
            </a:r>
            <a:r>
              <a:rPr lang="ja-JP" altLang="en-US" sz="2100" dirty="0"/>
              <a:t>設計</a:t>
            </a:r>
          </a:p>
        </p:txBody>
      </p:sp>
    </p:spTree>
    <p:extLst>
      <p:ext uri="{BB962C8B-B14F-4D97-AF65-F5344CB8AC3E}">
        <p14:creationId xmlns:p14="http://schemas.microsoft.com/office/powerpoint/2010/main" val="1873851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8" grpId="0" build="p"/>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2513231" y="2716041"/>
            <a:ext cx="7201138" cy="543207"/>
          </a:xfrm>
        </p:spPr>
        <p:txBody>
          <a:bodyPr anchor="t">
            <a:normAutofit/>
          </a:bodyPr>
          <a:lstStyle/>
          <a:p>
            <a:r>
              <a:rPr lang="ja-JP" altLang="en-US" sz="2100" dirty="0" smtClean="0"/>
              <a:t>三つのバランス</a:t>
            </a:r>
            <a:endParaRPr lang="ja-JP" altLang="en-US" sz="2100" dirty="0"/>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97568" y="1122630"/>
            <a:ext cx="9807739" cy="1274275"/>
          </a:xfrm>
        </p:spPr>
        <p:txBody>
          <a:bodyPr anchor="b">
            <a:normAutofit fontScale="90000"/>
          </a:bodyPr>
          <a:lstStyle/>
          <a:p>
            <a:r>
              <a:rPr kumimoji="1" lang="ja-JP" altLang="en-US" sz="8000" dirty="0" smtClean="0">
                <a:solidFill>
                  <a:srgbClr val="FFFFFF"/>
                </a:solidFill>
              </a:rPr>
              <a:t>システムアーキテクチャ</a:t>
            </a:r>
            <a:endParaRPr kumimoji="1" lang="ja-JP" altLang="en-US" sz="8000" dirty="0">
              <a:solidFill>
                <a:srgbClr val="FFFFFF"/>
              </a:solidFill>
            </a:endParaRPr>
          </a:p>
        </p:txBody>
      </p:sp>
      <p:sp>
        <p:nvSpPr>
          <p:cNvPr id="6" name="AutoShape 2" descr="intra-mart WebPlatfo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AutoShape 4" descr="intra-mart WebPlatfo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https://www.fujitsu.com/jp/Images/intramart1-2_tcm102-2022752.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 name="円/楕円 3"/>
          <p:cNvSpPr/>
          <p:nvPr/>
        </p:nvSpPr>
        <p:spPr>
          <a:xfrm>
            <a:off x="5198354" y="3005750"/>
            <a:ext cx="1557196" cy="1557196"/>
          </a:xfrm>
          <a:prstGeom prst="ellipse">
            <a:avLst/>
          </a:prstGeom>
          <a:solidFill>
            <a:srgbClr val="66CCFF">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t>利用者の</a:t>
            </a:r>
            <a:endParaRPr kumimoji="1" lang="en-US" altLang="ja-JP" sz="1200" dirty="0" smtClean="0"/>
          </a:p>
          <a:p>
            <a:pPr algn="ctr"/>
            <a:r>
              <a:rPr kumimoji="1" lang="ja-JP" altLang="en-US" sz="1200" dirty="0" smtClean="0"/>
              <a:t>視点</a:t>
            </a:r>
            <a:endParaRPr kumimoji="1" lang="ja-JP" altLang="en-US" dirty="0"/>
          </a:p>
        </p:txBody>
      </p:sp>
      <p:sp>
        <p:nvSpPr>
          <p:cNvPr id="13" name="円/楕円 12"/>
          <p:cNvSpPr/>
          <p:nvPr/>
        </p:nvSpPr>
        <p:spPr>
          <a:xfrm>
            <a:off x="4627981" y="4000328"/>
            <a:ext cx="1557196" cy="1557196"/>
          </a:xfrm>
          <a:prstGeom prst="ellipse">
            <a:avLst/>
          </a:prstGeom>
          <a:solidFill>
            <a:schemeClr val="accent4">
              <a:lumMod val="60000"/>
              <a:lumOff val="40000"/>
              <a:alpha val="45098"/>
            </a:schemeClr>
          </a:solidFill>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sz="1200" dirty="0" smtClean="0">
                <a:solidFill>
                  <a:schemeClr val="tx1">
                    <a:lumMod val="95000"/>
                  </a:schemeClr>
                </a:solidFill>
              </a:rPr>
              <a:t>システムの</a:t>
            </a:r>
            <a:endParaRPr kumimoji="1" lang="en-US" altLang="ja-JP" sz="1200" dirty="0" smtClean="0">
              <a:solidFill>
                <a:schemeClr val="tx1">
                  <a:lumMod val="95000"/>
                </a:schemeClr>
              </a:solidFill>
            </a:endParaRPr>
          </a:p>
          <a:p>
            <a:r>
              <a:rPr kumimoji="1" lang="ja-JP" altLang="en-US" sz="1200" dirty="0" smtClean="0">
                <a:solidFill>
                  <a:schemeClr val="tx1">
                    <a:lumMod val="95000"/>
                  </a:schemeClr>
                </a:solidFill>
              </a:rPr>
              <a:t>視点</a:t>
            </a:r>
            <a:endParaRPr kumimoji="1" lang="ja-JP" altLang="en-US" sz="1200" dirty="0">
              <a:solidFill>
                <a:schemeClr val="tx1">
                  <a:lumMod val="95000"/>
                </a:schemeClr>
              </a:solidFill>
            </a:endParaRPr>
          </a:p>
        </p:txBody>
      </p:sp>
      <p:sp>
        <p:nvSpPr>
          <p:cNvPr id="14" name="円/楕円 13"/>
          <p:cNvSpPr/>
          <p:nvPr/>
        </p:nvSpPr>
        <p:spPr>
          <a:xfrm>
            <a:off x="5832098" y="4000328"/>
            <a:ext cx="1557196" cy="1557196"/>
          </a:xfrm>
          <a:prstGeom prst="ellipse">
            <a:avLst/>
          </a:prstGeom>
          <a:solidFill>
            <a:srgbClr val="FFC000">
              <a:alpha val="45098"/>
            </a:srgbClr>
          </a:solidFill>
        </p:spPr>
        <p:style>
          <a:lnRef idx="1">
            <a:schemeClr val="accent5"/>
          </a:lnRef>
          <a:fillRef idx="3">
            <a:schemeClr val="accent5"/>
          </a:fillRef>
          <a:effectRef idx="2">
            <a:schemeClr val="accent5"/>
          </a:effectRef>
          <a:fontRef idx="minor">
            <a:schemeClr val="lt1"/>
          </a:fontRef>
        </p:style>
        <p:txBody>
          <a:bodyPr rtlCol="0" anchor="ctr"/>
          <a:lstStyle/>
          <a:p>
            <a:pPr algn="r"/>
            <a:r>
              <a:rPr kumimoji="1" lang="ja-JP" altLang="en-US" sz="1200" dirty="0" smtClean="0"/>
              <a:t>ビジネスの</a:t>
            </a:r>
            <a:endParaRPr kumimoji="1" lang="en-US" altLang="ja-JP" sz="1200" dirty="0" smtClean="0"/>
          </a:p>
          <a:p>
            <a:pPr algn="r"/>
            <a:r>
              <a:rPr kumimoji="1" lang="ja-JP" altLang="en-US" sz="1200" dirty="0" smtClean="0"/>
              <a:t>視点</a:t>
            </a:r>
            <a:endParaRPr kumimoji="1" lang="ja-JP" altLang="en-US" sz="1200" dirty="0"/>
          </a:p>
        </p:txBody>
      </p:sp>
      <p:sp>
        <p:nvSpPr>
          <p:cNvPr id="15" name="サブタイトル 2">
            <a:extLst>
              <a:ext uri="{FF2B5EF4-FFF2-40B4-BE49-F238E27FC236}">
                <a16:creationId xmlns:a16="http://schemas.microsoft.com/office/drawing/2014/main" xmlns="" id="{44F2B53F-5AB2-4BCD-9167-A2941A6AD42B}"/>
              </a:ext>
            </a:extLst>
          </p:cNvPr>
          <p:cNvSpPr txBox="1">
            <a:spLocks/>
          </p:cNvSpPr>
          <p:nvPr/>
        </p:nvSpPr>
        <p:spPr>
          <a:xfrm>
            <a:off x="7434559" y="3049714"/>
            <a:ext cx="4707803" cy="1368377"/>
          </a:xfrm>
          <a:prstGeom prst="rect">
            <a:avLst/>
          </a:prstGeom>
        </p:spPr>
        <p:txBody>
          <a:bodyPr vert="horz" lIns="91440" tIns="45720" rIns="91440" bIns="45720" rtlCol="0" anchor="t">
            <a:normAutofit fontScale="62500" lnSpcReduction="20000"/>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ja-JP" altLang="en-US" sz="2100" dirty="0" smtClean="0"/>
              <a:t>利用者：操作性</a:t>
            </a:r>
            <a:endParaRPr lang="en-US" altLang="ja-JP" sz="2100" dirty="0" smtClean="0"/>
          </a:p>
          <a:p>
            <a:r>
              <a:rPr lang="ja-JP" altLang="en-US" sz="2100" dirty="0"/>
              <a:t>　</a:t>
            </a:r>
            <a:r>
              <a:rPr lang="ja-JP" altLang="en-US" sz="2100" dirty="0" smtClean="0"/>
              <a:t>　　　　入力デバイス</a:t>
            </a:r>
            <a:endParaRPr lang="en-US" altLang="ja-JP" sz="2100" dirty="0" smtClean="0"/>
          </a:p>
          <a:p>
            <a:r>
              <a:rPr lang="ja-JP" altLang="en-US" sz="2100" dirty="0"/>
              <a:t>　</a:t>
            </a:r>
            <a:r>
              <a:rPr lang="ja-JP" altLang="en-US" sz="2100" dirty="0" smtClean="0"/>
              <a:t>　　　　種類と利用方法</a:t>
            </a:r>
            <a:endParaRPr lang="en-US" altLang="ja-JP" sz="2100" dirty="0" smtClean="0"/>
          </a:p>
          <a:p>
            <a:r>
              <a:rPr lang="ja-JP" altLang="en-US" sz="2100" dirty="0"/>
              <a:t>　</a:t>
            </a:r>
            <a:r>
              <a:rPr lang="ja-JP" altLang="en-US" sz="2100" dirty="0" smtClean="0"/>
              <a:t>　　　　画面デザイン、操作手順</a:t>
            </a:r>
            <a:endParaRPr lang="ja-JP" altLang="en-US" sz="2100" dirty="0"/>
          </a:p>
        </p:txBody>
      </p:sp>
    </p:spTree>
    <p:extLst>
      <p:ext uri="{BB962C8B-B14F-4D97-AF65-F5344CB8AC3E}">
        <p14:creationId xmlns:p14="http://schemas.microsoft.com/office/powerpoint/2010/main" val="4058682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animBg="1"/>
      <p:bldP spid="13" grpId="0" animBg="1"/>
      <p:bldP spid="14" grpId="0" animBg="1"/>
      <p:bldP spid="1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2489703" y="2634676"/>
            <a:ext cx="1493821" cy="2199992"/>
          </a:xfrm>
        </p:spPr>
        <p:txBody>
          <a:bodyPr anchor="t">
            <a:normAutofit/>
          </a:bodyPr>
          <a:lstStyle/>
          <a:p>
            <a:pPr>
              <a:lnSpc>
                <a:spcPct val="100000"/>
              </a:lnSpc>
            </a:pPr>
            <a:r>
              <a:rPr lang="ja-JP" altLang="en-US" sz="1600" dirty="0" smtClean="0"/>
              <a:t>建築業界</a:t>
            </a:r>
            <a:endParaRPr lang="en-US" altLang="ja-JP" sz="1600" dirty="0"/>
          </a:p>
        </p:txBody>
      </p:sp>
      <p:sp>
        <p:nvSpPr>
          <p:cNvPr id="5"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142836" y="1059256"/>
            <a:ext cx="8924355" cy="1391970"/>
          </a:xfrm>
        </p:spPr>
        <p:txBody>
          <a:bodyPr anchor="b">
            <a:normAutofit/>
          </a:bodyPr>
          <a:lstStyle/>
          <a:p>
            <a:r>
              <a:rPr kumimoji="1" lang="ja-JP" altLang="en-US" sz="8000" dirty="0" smtClean="0">
                <a:solidFill>
                  <a:srgbClr val="FFFFFF"/>
                </a:solidFill>
              </a:rPr>
              <a:t>アーキテクトとは</a:t>
            </a:r>
            <a:endParaRPr kumimoji="1" lang="ja-JP" altLang="en-US" sz="8000" dirty="0">
              <a:solidFill>
                <a:srgbClr val="FFFFFF"/>
              </a:solidFill>
            </a:endParaRPr>
          </a:p>
        </p:txBody>
      </p:sp>
      <p:sp>
        <p:nvSpPr>
          <p:cNvPr id="6" name="サブタイトル 2">
            <a:extLst>
              <a:ext uri="{FF2B5EF4-FFF2-40B4-BE49-F238E27FC236}">
                <a16:creationId xmlns:a16="http://schemas.microsoft.com/office/drawing/2014/main" xmlns="" id="{44F2B53F-5AB2-4BCD-9167-A2941A6AD42B}"/>
              </a:ext>
            </a:extLst>
          </p:cNvPr>
          <p:cNvSpPr txBox="1">
            <a:spLocks/>
          </p:cNvSpPr>
          <p:nvPr/>
        </p:nvSpPr>
        <p:spPr>
          <a:xfrm>
            <a:off x="6266964" y="2679827"/>
            <a:ext cx="1493821" cy="2199992"/>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pPr>
              <a:lnSpc>
                <a:spcPct val="100000"/>
              </a:lnSpc>
            </a:pPr>
            <a:r>
              <a:rPr lang="en-US" altLang="ja-JP" sz="1600" dirty="0" smtClean="0"/>
              <a:t>IT</a:t>
            </a:r>
            <a:r>
              <a:rPr lang="ja-JP" altLang="en-US" sz="1600" dirty="0" smtClean="0"/>
              <a:t>業界</a:t>
            </a:r>
            <a:endParaRPr lang="en-US" altLang="ja-JP" sz="16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4227" y="3112411"/>
            <a:ext cx="3094038" cy="291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6017" y="3112411"/>
            <a:ext cx="4859745" cy="300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2566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wheel(1)">
                                      <p:cBhvr>
                                        <p:cTn id="15" dur="2000"/>
                                        <p:tgtEl>
                                          <p:spTgt spid="717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171"/>
                                        </p:tgtEl>
                                        <p:attrNameLst>
                                          <p:attrName>style.visibility</p:attrName>
                                        </p:attrNameLst>
                                      </p:cBhvr>
                                      <p:to>
                                        <p:strVal val="visible"/>
                                      </p:to>
                                    </p:set>
                                    <p:anim calcmode="lin" valueType="num">
                                      <p:cBhvr>
                                        <p:cTn id="24" dur="1000" fill="hold"/>
                                        <p:tgtEl>
                                          <p:spTgt spid="7171"/>
                                        </p:tgtEl>
                                        <p:attrNameLst>
                                          <p:attrName>ppt_w</p:attrName>
                                        </p:attrNameLst>
                                      </p:cBhvr>
                                      <p:tavLst>
                                        <p:tav tm="0">
                                          <p:val>
                                            <p:fltVal val="0"/>
                                          </p:val>
                                        </p:tav>
                                        <p:tav tm="100000">
                                          <p:val>
                                            <p:strVal val="#ppt_w"/>
                                          </p:val>
                                        </p:tav>
                                      </p:tavLst>
                                    </p:anim>
                                    <p:anim calcmode="lin" valueType="num">
                                      <p:cBhvr>
                                        <p:cTn id="25" dur="1000" fill="hold"/>
                                        <p:tgtEl>
                                          <p:spTgt spid="7171"/>
                                        </p:tgtEl>
                                        <p:attrNameLst>
                                          <p:attrName>ppt_h</p:attrName>
                                        </p:attrNameLst>
                                      </p:cBhvr>
                                      <p:tavLst>
                                        <p:tav tm="0">
                                          <p:val>
                                            <p:fltVal val="0"/>
                                          </p:val>
                                        </p:tav>
                                        <p:tav tm="100000">
                                          <p:val>
                                            <p:strVal val="#ppt_h"/>
                                          </p:val>
                                        </p:tav>
                                      </p:tavLst>
                                    </p:anim>
                                    <p:anim calcmode="lin" valueType="num">
                                      <p:cBhvr>
                                        <p:cTn id="26" dur="1000" fill="hold"/>
                                        <p:tgtEl>
                                          <p:spTgt spid="7171"/>
                                        </p:tgtEl>
                                        <p:attrNameLst>
                                          <p:attrName>style.rotation</p:attrName>
                                        </p:attrNameLst>
                                      </p:cBhvr>
                                      <p:tavLst>
                                        <p:tav tm="0">
                                          <p:val>
                                            <p:fltVal val="90"/>
                                          </p:val>
                                        </p:tav>
                                        <p:tav tm="100000">
                                          <p:val>
                                            <p:fltVal val="0"/>
                                          </p:val>
                                        </p:tav>
                                      </p:tavLst>
                                    </p:anim>
                                    <p:animEffect transition="in" filter="fade">
                                      <p:cBhvr>
                                        <p:cTn id="27" dur="1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142836" y="1059256"/>
            <a:ext cx="8924355" cy="1391970"/>
          </a:xfrm>
        </p:spPr>
        <p:txBody>
          <a:bodyPr anchor="b">
            <a:normAutofit/>
          </a:bodyPr>
          <a:lstStyle/>
          <a:p>
            <a:r>
              <a:rPr kumimoji="1" lang="ja-JP" altLang="en-US" sz="8000" dirty="0" smtClean="0">
                <a:solidFill>
                  <a:srgbClr val="FFFFFF"/>
                </a:solidFill>
              </a:rPr>
              <a:t>アーキテクトとは</a:t>
            </a:r>
            <a:endParaRPr kumimoji="1" lang="ja-JP" altLang="en-US" sz="8000" dirty="0">
              <a:solidFill>
                <a:srgbClr val="FFFFFF"/>
              </a:solidFill>
            </a:endParaRPr>
          </a:p>
        </p:txBody>
      </p:sp>
      <p:sp>
        <p:nvSpPr>
          <p:cNvPr id="6" name="サブタイトル 2">
            <a:extLst>
              <a:ext uri="{FF2B5EF4-FFF2-40B4-BE49-F238E27FC236}">
                <a16:creationId xmlns:a16="http://schemas.microsoft.com/office/drawing/2014/main" xmlns="" id="{44F2B53F-5AB2-4BCD-9167-A2941A6AD42B}"/>
              </a:ext>
            </a:extLst>
          </p:cNvPr>
          <p:cNvSpPr txBox="1">
            <a:spLocks/>
          </p:cNvSpPr>
          <p:nvPr/>
        </p:nvSpPr>
        <p:spPr>
          <a:xfrm>
            <a:off x="2980556" y="2679827"/>
            <a:ext cx="7458090" cy="3567064"/>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en-US" altLang="ja-JP" sz="1800" dirty="0"/>
              <a:t>Wikipedia</a:t>
            </a:r>
          </a:p>
          <a:p>
            <a:r>
              <a:rPr lang="ja-JP" altLang="en-US" sz="1600" dirty="0" smtClean="0"/>
              <a:t>　　ソフトウェア</a:t>
            </a:r>
            <a:r>
              <a:rPr lang="ja-JP" altLang="en-US" sz="1600" dirty="0"/>
              <a:t>工学に熟知しているソフトウェア設計者</a:t>
            </a:r>
            <a:r>
              <a:rPr lang="ja-JP" altLang="en-US" sz="1600" dirty="0" smtClean="0"/>
              <a:t>。</a:t>
            </a:r>
            <a:endParaRPr lang="en-US" altLang="ja-JP" sz="1600" dirty="0" smtClean="0"/>
          </a:p>
          <a:p>
            <a:r>
              <a:rPr lang="ja-JP" altLang="en-US" sz="1600" dirty="0"/>
              <a:t>　</a:t>
            </a:r>
            <a:r>
              <a:rPr lang="ja-JP" altLang="en-US" sz="1600" dirty="0" smtClean="0"/>
              <a:t>　プログラマ</a:t>
            </a:r>
            <a:r>
              <a:rPr lang="ja-JP" altLang="en-US" sz="1600" dirty="0"/>
              <a:t>、システムエンジニアの上級職。</a:t>
            </a:r>
          </a:p>
          <a:p>
            <a:r>
              <a:rPr lang="en-US" altLang="ja-JP" sz="1800" dirty="0"/>
              <a:t>E-Words</a:t>
            </a:r>
          </a:p>
          <a:p>
            <a:r>
              <a:rPr lang="ja-JP" altLang="en-US" sz="1800" dirty="0" smtClean="0"/>
              <a:t>　　</a:t>
            </a:r>
            <a:r>
              <a:rPr lang="ja-JP" altLang="en-US" sz="1600" dirty="0" smtClean="0"/>
              <a:t>建築家</a:t>
            </a:r>
            <a:r>
              <a:rPr lang="ja-JP" altLang="en-US" sz="1600" dirty="0"/>
              <a:t>、設計者などの意味を持つ英単語</a:t>
            </a:r>
            <a:r>
              <a:rPr lang="ja-JP" altLang="en-US" sz="1600" dirty="0" smtClean="0"/>
              <a:t>。</a:t>
            </a:r>
            <a:endParaRPr lang="en-US" altLang="ja-JP" sz="1600" dirty="0" smtClean="0"/>
          </a:p>
          <a:p>
            <a:r>
              <a:rPr lang="ja-JP" altLang="en-US" sz="1600" dirty="0"/>
              <a:t>　</a:t>
            </a:r>
            <a:r>
              <a:rPr lang="ja-JP" altLang="en-US" sz="1600" dirty="0" smtClean="0"/>
              <a:t>　　</a:t>
            </a:r>
            <a:r>
              <a:rPr lang="en-US" altLang="ja-JP" sz="1600" dirty="0" smtClean="0"/>
              <a:t>IT</a:t>
            </a:r>
            <a:r>
              <a:rPr lang="ja-JP" altLang="en-US" sz="1600" dirty="0"/>
              <a:t>の分野では、システムやソフトウェアの開発において、全体のプロジェクト管理や基礎</a:t>
            </a:r>
            <a:r>
              <a:rPr lang="ja-JP" altLang="en-US" sz="1600" dirty="0" smtClean="0"/>
              <a:t>・中核部分</a:t>
            </a:r>
            <a:r>
              <a:rPr lang="ja-JP" altLang="en-US" sz="1600" dirty="0"/>
              <a:t>の設計や仕様策定などを行なう</a:t>
            </a:r>
            <a:r>
              <a:rPr lang="en-US" altLang="ja-JP" sz="1600" dirty="0"/>
              <a:t>(</a:t>
            </a:r>
            <a:r>
              <a:rPr lang="ja-JP" altLang="en-US" sz="1600" dirty="0"/>
              <a:t>ことができる</a:t>
            </a:r>
            <a:r>
              <a:rPr lang="en-US" altLang="ja-JP" sz="1600" dirty="0"/>
              <a:t>)</a:t>
            </a:r>
            <a:r>
              <a:rPr lang="ja-JP" altLang="en-US" sz="1600" dirty="0"/>
              <a:t>人や職種、チームのことを意味する場合が多い。対象分野によって、</a:t>
            </a:r>
            <a:r>
              <a:rPr lang="en-US" altLang="ja-JP" sz="1600" dirty="0"/>
              <a:t>IT</a:t>
            </a:r>
            <a:r>
              <a:rPr lang="ja-JP" altLang="en-US" sz="1600" dirty="0"/>
              <a:t>アーキテクト、システムアーキテクト、ソフトウェアアーキテクトなどと呼ばれる。</a:t>
            </a:r>
            <a:endParaRPr lang="ja-JP" altLang="en-US" sz="1800" dirty="0"/>
          </a:p>
        </p:txBody>
      </p:sp>
    </p:spTree>
    <p:extLst>
      <p:ext uri="{BB962C8B-B14F-4D97-AF65-F5344CB8AC3E}">
        <p14:creationId xmlns:p14="http://schemas.microsoft.com/office/powerpoint/2010/main" val="32528537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142836" y="1059256"/>
            <a:ext cx="8924355" cy="1391970"/>
          </a:xfrm>
        </p:spPr>
        <p:txBody>
          <a:bodyPr anchor="b">
            <a:normAutofit/>
          </a:bodyPr>
          <a:lstStyle/>
          <a:p>
            <a:r>
              <a:rPr kumimoji="1" lang="ja-JP" altLang="en-US" sz="8000" dirty="0" smtClean="0">
                <a:solidFill>
                  <a:srgbClr val="FFFFFF"/>
                </a:solidFill>
              </a:rPr>
              <a:t>アーキテクトとは</a:t>
            </a:r>
            <a:endParaRPr kumimoji="1" lang="ja-JP" altLang="en-US" sz="8000" dirty="0">
              <a:solidFill>
                <a:srgbClr val="FFFFFF"/>
              </a:solidFill>
            </a:endParaRPr>
          </a:p>
        </p:txBody>
      </p:sp>
      <p:sp>
        <p:nvSpPr>
          <p:cNvPr id="6" name="サブタイトル 2">
            <a:extLst>
              <a:ext uri="{FF2B5EF4-FFF2-40B4-BE49-F238E27FC236}">
                <a16:creationId xmlns:a16="http://schemas.microsoft.com/office/drawing/2014/main" xmlns="" id="{44F2B53F-5AB2-4BCD-9167-A2941A6AD42B}"/>
              </a:ext>
            </a:extLst>
          </p:cNvPr>
          <p:cNvSpPr txBox="1">
            <a:spLocks/>
          </p:cNvSpPr>
          <p:nvPr/>
        </p:nvSpPr>
        <p:spPr>
          <a:xfrm>
            <a:off x="2980556" y="2679827"/>
            <a:ext cx="7458090" cy="2245258"/>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ja-JP" altLang="en-US" sz="2800" dirty="0" smtClean="0"/>
              <a:t>素質</a:t>
            </a:r>
            <a:endParaRPr lang="en-US" altLang="ja-JP" sz="2800" dirty="0" smtClean="0"/>
          </a:p>
          <a:p>
            <a:pPr marL="342900" indent="-342900">
              <a:buFont typeface="Arial" pitchFamily="34" charset="0"/>
              <a:buChar char="•"/>
            </a:pPr>
            <a:r>
              <a:rPr lang="ja-JP" altLang="en-US" dirty="0" smtClean="0"/>
              <a:t>物事</a:t>
            </a:r>
            <a:r>
              <a:rPr lang="ja-JP" altLang="en-US" dirty="0"/>
              <a:t>の本質を見抜く</a:t>
            </a:r>
            <a:r>
              <a:rPr lang="ja-JP" altLang="en-US" dirty="0" smtClean="0"/>
              <a:t>力</a:t>
            </a:r>
            <a:endParaRPr lang="en-US" altLang="ja-JP" dirty="0"/>
          </a:p>
          <a:p>
            <a:pPr marL="342900" indent="-342900">
              <a:buFont typeface="Arial" pitchFamily="34" charset="0"/>
              <a:buChar char="•"/>
            </a:pPr>
            <a:r>
              <a:rPr lang="ja-JP" altLang="en-US" dirty="0" smtClean="0"/>
              <a:t>顧客</a:t>
            </a:r>
            <a:r>
              <a:rPr lang="ja-JP" altLang="en-US" dirty="0"/>
              <a:t>企業のビジネスバリューを高めるために</a:t>
            </a:r>
            <a:r>
              <a:rPr lang="ja-JP" altLang="en-US" dirty="0" smtClean="0"/>
              <a:t>、技術</a:t>
            </a:r>
            <a:r>
              <a:rPr lang="ja-JP" altLang="en-US" dirty="0"/>
              <a:t>を正しく評価・応用する</a:t>
            </a:r>
            <a:r>
              <a:rPr lang="ja-JP" altLang="en-US" dirty="0" smtClean="0"/>
              <a:t>力</a:t>
            </a:r>
            <a:endParaRPr lang="en-US" altLang="ja-JP" dirty="0" smtClean="0"/>
          </a:p>
          <a:p>
            <a:r>
              <a:rPr lang="ja-JP" altLang="en-US" sz="1600" dirty="0" smtClean="0"/>
              <a:t>　　</a:t>
            </a:r>
            <a:endParaRPr lang="ja-JP" altLang="en-US" sz="1800" dirty="0"/>
          </a:p>
        </p:txBody>
      </p:sp>
      <p:sp>
        <p:nvSpPr>
          <p:cNvPr id="4" name="サブタイトル 2">
            <a:extLst>
              <a:ext uri="{FF2B5EF4-FFF2-40B4-BE49-F238E27FC236}">
                <a16:creationId xmlns:a16="http://schemas.microsoft.com/office/drawing/2014/main" xmlns="" id="{44F2B53F-5AB2-4BCD-9167-A2941A6AD42B}"/>
              </a:ext>
            </a:extLst>
          </p:cNvPr>
          <p:cNvSpPr txBox="1">
            <a:spLocks/>
          </p:cNvSpPr>
          <p:nvPr/>
        </p:nvSpPr>
        <p:spPr>
          <a:xfrm>
            <a:off x="5395866" y="4689694"/>
            <a:ext cx="5042780" cy="1575303"/>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en-US" altLang="ja-JP" sz="1800" cap="none" dirty="0" smtClean="0"/>
              <a:t>from</a:t>
            </a:r>
            <a:r>
              <a:rPr lang="ja-JP" altLang="en-US" sz="1800" dirty="0" smtClean="0"/>
              <a:t>　</a:t>
            </a:r>
            <a:r>
              <a:rPr lang="ja-JP" altLang="en-US" sz="1600" dirty="0"/>
              <a:t>小野沢博文氏</a:t>
            </a:r>
            <a:r>
              <a:rPr lang="en-US" altLang="ja-JP" sz="1600" dirty="0"/>
              <a:t>(</a:t>
            </a:r>
            <a:r>
              <a:rPr lang="ja-JP" altLang="en-US" sz="1200" dirty="0"/>
              <a:t>アクセンチュア シニア・マネジャー</a:t>
            </a:r>
            <a:r>
              <a:rPr lang="en-US" altLang="ja-JP" sz="1600" dirty="0"/>
              <a:t>)</a:t>
            </a:r>
          </a:p>
          <a:p>
            <a:endParaRPr lang="ja-JP" altLang="en-US" sz="1200" dirty="0"/>
          </a:p>
        </p:txBody>
      </p:sp>
    </p:spTree>
    <p:extLst>
      <p:ext uri="{BB962C8B-B14F-4D97-AF65-F5344CB8AC3E}">
        <p14:creationId xmlns:p14="http://schemas.microsoft.com/office/powerpoint/2010/main" val="13186431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142836" y="1059256"/>
            <a:ext cx="8924355" cy="1391970"/>
          </a:xfrm>
        </p:spPr>
        <p:txBody>
          <a:bodyPr anchor="b">
            <a:normAutofit/>
          </a:bodyPr>
          <a:lstStyle/>
          <a:p>
            <a:r>
              <a:rPr kumimoji="1" lang="ja-JP" altLang="en-US" sz="8000" dirty="0" smtClean="0">
                <a:solidFill>
                  <a:srgbClr val="FFFFFF"/>
                </a:solidFill>
              </a:rPr>
              <a:t>アーキテクトとは</a:t>
            </a:r>
            <a:endParaRPr kumimoji="1" lang="ja-JP" altLang="en-US" sz="8000" dirty="0">
              <a:solidFill>
                <a:srgbClr val="FFFFFF"/>
              </a:solidFill>
            </a:endParaRPr>
          </a:p>
        </p:txBody>
      </p:sp>
      <p:sp>
        <p:nvSpPr>
          <p:cNvPr id="6" name="サブタイトル 2">
            <a:extLst>
              <a:ext uri="{FF2B5EF4-FFF2-40B4-BE49-F238E27FC236}">
                <a16:creationId xmlns:a16="http://schemas.microsoft.com/office/drawing/2014/main" xmlns="" id="{44F2B53F-5AB2-4BCD-9167-A2941A6AD42B}"/>
              </a:ext>
            </a:extLst>
          </p:cNvPr>
          <p:cNvSpPr txBox="1">
            <a:spLocks/>
          </p:cNvSpPr>
          <p:nvPr/>
        </p:nvSpPr>
        <p:spPr>
          <a:xfrm>
            <a:off x="2980555" y="2679826"/>
            <a:ext cx="7946977" cy="3693813"/>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ja-JP" altLang="en-US" sz="2800" dirty="0" smtClean="0"/>
              <a:t>人材像</a:t>
            </a:r>
            <a:endParaRPr lang="en-US" altLang="ja-JP" sz="2800" dirty="0" smtClean="0"/>
          </a:p>
          <a:p>
            <a:pPr marL="342900" indent="-342900">
              <a:buFont typeface="Arial" pitchFamily="34" charset="0"/>
              <a:buChar char="•"/>
            </a:pPr>
            <a:r>
              <a:rPr lang="ja-JP" altLang="en-US" dirty="0" smtClean="0"/>
              <a:t>提案能力</a:t>
            </a:r>
            <a:endParaRPr lang="en-US" altLang="ja-JP" dirty="0" smtClean="0"/>
          </a:p>
          <a:p>
            <a:r>
              <a:rPr lang="ja-JP" altLang="en-US" dirty="0" smtClean="0"/>
              <a:t>　　企業として改善できるところ</a:t>
            </a:r>
            <a:endParaRPr lang="en-US" altLang="ja-JP" dirty="0" smtClean="0"/>
          </a:p>
          <a:p>
            <a:r>
              <a:rPr lang="ja-JP" altLang="en-US" dirty="0"/>
              <a:t>　</a:t>
            </a:r>
            <a:r>
              <a:rPr lang="ja-JP" altLang="en-US" dirty="0" smtClean="0"/>
              <a:t>　システム企画</a:t>
            </a:r>
            <a:endParaRPr lang="en-US" altLang="ja-JP" sz="3200" dirty="0"/>
          </a:p>
          <a:p>
            <a:r>
              <a:rPr lang="ja-JP" altLang="en-US" sz="1600" dirty="0"/>
              <a:t>　</a:t>
            </a:r>
            <a:r>
              <a:rPr lang="ja-JP" altLang="en-US" sz="1600" dirty="0" smtClean="0"/>
              <a:t>　　</a:t>
            </a:r>
            <a:endParaRPr lang="en-US" altLang="ja-JP" sz="1600" dirty="0"/>
          </a:p>
          <a:p>
            <a:r>
              <a:rPr lang="ja-JP" altLang="en-US" sz="1600" dirty="0"/>
              <a:t>　</a:t>
            </a:r>
            <a:r>
              <a:rPr lang="ja-JP" altLang="en-US" sz="1600" dirty="0" smtClean="0"/>
              <a:t>　　</a:t>
            </a:r>
            <a:endParaRPr lang="ja-JP" altLang="en-US" sz="1800" dirty="0"/>
          </a:p>
        </p:txBody>
      </p:sp>
    </p:spTree>
    <p:extLst>
      <p:ext uri="{BB962C8B-B14F-4D97-AF65-F5344CB8AC3E}">
        <p14:creationId xmlns:p14="http://schemas.microsoft.com/office/powerpoint/2010/main" val="38541307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142836" y="1059256"/>
            <a:ext cx="8924355" cy="1391970"/>
          </a:xfrm>
        </p:spPr>
        <p:txBody>
          <a:bodyPr anchor="b">
            <a:normAutofit/>
          </a:bodyPr>
          <a:lstStyle/>
          <a:p>
            <a:r>
              <a:rPr kumimoji="1" lang="ja-JP" altLang="en-US" sz="8000" dirty="0" smtClean="0">
                <a:solidFill>
                  <a:srgbClr val="FFFFFF"/>
                </a:solidFill>
              </a:rPr>
              <a:t>アーキテクトとは</a:t>
            </a:r>
            <a:endParaRPr kumimoji="1" lang="ja-JP" altLang="en-US" sz="8000" dirty="0">
              <a:solidFill>
                <a:srgbClr val="FFFFFF"/>
              </a:solidFill>
            </a:endParaRPr>
          </a:p>
        </p:txBody>
      </p:sp>
      <p:sp>
        <p:nvSpPr>
          <p:cNvPr id="6" name="サブタイトル 2">
            <a:extLst>
              <a:ext uri="{FF2B5EF4-FFF2-40B4-BE49-F238E27FC236}">
                <a16:creationId xmlns:a16="http://schemas.microsoft.com/office/drawing/2014/main" xmlns="" id="{44F2B53F-5AB2-4BCD-9167-A2941A6AD42B}"/>
              </a:ext>
            </a:extLst>
          </p:cNvPr>
          <p:cNvSpPr txBox="1">
            <a:spLocks/>
          </p:cNvSpPr>
          <p:nvPr/>
        </p:nvSpPr>
        <p:spPr>
          <a:xfrm>
            <a:off x="2980555" y="2679826"/>
            <a:ext cx="7946977" cy="3856776"/>
          </a:xfrm>
          <a:prstGeom prst="rect">
            <a:avLst/>
          </a:prstGeom>
        </p:spPr>
        <p:txBody>
          <a:bodyPr vert="horz" lIns="91440" tIns="45720" rIns="91440" bIns="45720" rtlCol="0" anchor="t">
            <a:normAutofit fontScale="85000" lnSpcReduction="20000"/>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ja-JP" altLang="en-US" sz="2800" dirty="0" smtClean="0"/>
              <a:t>人材像</a:t>
            </a:r>
            <a:endParaRPr lang="en-US" altLang="ja-JP" sz="2800" dirty="0" smtClean="0"/>
          </a:p>
          <a:p>
            <a:pPr marL="342900" indent="-342900">
              <a:buFont typeface="Arial" pitchFamily="34" charset="0"/>
              <a:buChar char="•"/>
            </a:pPr>
            <a:r>
              <a:rPr lang="ja-JP" altLang="en-US" dirty="0" smtClean="0"/>
              <a:t>設計能力</a:t>
            </a:r>
            <a:endParaRPr lang="en-US" altLang="ja-JP" dirty="0"/>
          </a:p>
          <a:p>
            <a:r>
              <a:rPr lang="ja-JP" altLang="en-US" dirty="0"/>
              <a:t>　　</a:t>
            </a:r>
            <a:r>
              <a:rPr lang="ja-JP" altLang="en-US" dirty="0" smtClean="0"/>
              <a:t>システム、アプリケーション全体像</a:t>
            </a:r>
            <a:endParaRPr lang="en-US" altLang="ja-JP" dirty="0" smtClean="0"/>
          </a:p>
          <a:p>
            <a:r>
              <a:rPr lang="ja-JP" altLang="en-US" dirty="0"/>
              <a:t>　</a:t>
            </a:r>
            <a:r>
              <a:rPr lang="ja-JP" altLang="en-US" dirty="0" smtClean="0"/>
              <a:t>　設計技法</a:t>
            </a:r>
            <a:endParaRPr lang="en-US" altLang="ja-JP" dirty="0" smtClean="0"/>
          </a:p>
          <a:p>
            <a:r>
              <a:rPr lang="ja-JP" altLang="en-US" dirty="0"/>
              <a:t>　</a:t>
            </a:r>
            <a:r>
              <a:rPr lang="ja-JP" altLang="en-US" dirty="0" smtClean="0"/>
              <a:t>　手戻りなく（少ない）</a:t>
            </a:r>
            <a:endParaRPr lang="en-US" altLang="ja-JP" dirty="0" smtClean="0"/>
          </a:p>
          <a:p>
            <a:r>
              <a:rPr lang="ja-JP" altLang="en-US" dirty="0"/>
              <a:t>　</a:t>
            </a:r>
            <a:r>
              <a:rPr lang="ja-JP" altLang="en-US" dirty="0" smtClean="0"/>
              <a:t>　だれでもわかりやすい</a:t>
            </a:r>
            <a:endParaRPr lang="en-US" altLang="ja-JP" dirty="0" smtClean="0"/>
          </a:p>
          <a:p>
            <a:r>
              <a:rPr lang="ja-JP" altLang="en-US" dirty="0"/>
              <a:t>　</a:t>
            </a:r>
            <a:r>
              <a:rPr lang="ja-JP" altLang="en-US" dirty="0" smtClean="0"/>
              <a:t>　ロジカルシンキング</a:t>
            </a:r>
            <a:endParaRPr lang="en-US" altLang="ja-JP" dirty="0" smtClean="0"/>
          </a:p>
          <a:p>
            <a:r>
              <a:rPr lang="ja-JP" altLang="en-US" dirty="0"/>
              <a:t>　</a:t>
            </a:r>
            <a:r>
              <a:rPr lang="ja-JP" altLang="en-US" dirty="0" smtClean="0"/>
              <a:t>　文章力</a:t>
            </a:r>
            <a:endParaRPr lang="en-US" altLang="ja-JP" dirty="0" smtClean="0"/>
          </a:p>
          <a:p>
            <a:r>
              <a:rPr lang="ja-JP" altLang="en-US" sz="1600" dirty="0"/>
              <a:t>　</a:t>
            </a:r>
            <a:r>
              <a:rPr lang="ja-JP" altLang="en-US" sz="1600" dirty="0" smtClean="0"/>
              <a:t>　　</a:t>
            </a:r>
            <a:endParaRPr lang="en-US" altLang="ja-JP" sz="1600" dirty="0"/>
          </a:p>
          <a:p>
            <a:r>
              <a:rPr lang="ja-JP" altLang="en-US" sz="1600" dirty="0"/>
              <a:t>　</a:t>
            </a:r>
            <a:r>
              <a:rPr lang="ja-JP" altLang="en-US" sz="1600" dirty="0" smtClean="0"/>
              <a:t>　　</a:t>
            </a:r>
            <a:endParaRPr lang="ja-JP" altLang="en-US" sz="1800" dirty="0"/>
          </a:p>
        </p:txBody>
      </p:sp>
    </p:spTree>
    <p:extLst>
      <p:ext uri="{BB962C8B-B14F-4D97-AF65-F5344CB8AC3E}">
        <p14:creationId xmlns:p14="http://schemas.microsoft.com/office/powerpoint/2010/main" val="39728521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142836" y="1059256"/>
            <a:ext cx="8924355" cy="1391970"/>
          </a:xfrm>
        </p:spPr>
        <p:txBody>
          <a:bodyPr anchor="b">
            <a:normAutofit/>
          </a:bodyPr>
          <a:lstStyle/>
          <a:p>
            <a:r>
              <a:rPr kumimoji="1" lang="ja-JP" altLang="en-US" sz="8000" dirty="0" smtClean="0">
                <a:solidFill>
                  <a:srgbClr val="FFFFFF"/>
                </a:solidFill>
              </a:rPr>
              <a:t>アーキテクトとは</a:t>
            </a:r>
            <a:endParaRPr kumimoji="1" lang="ja-JP" altLang="en-US" sz="8000" dirty="0">
              <a:solidFill>
                <a:srgbClr val="FFFFFF"/>
              </a:solidFill>
            </a:endParaRPr>
          </a:p>
        </p:txBody>
      </p:sp>
      <p:sp>
        <p:nvSpPr>
          <p:cNvPr id="6" name="サブタイトル 2">
            <a:extLst>
              <a:ext uri="{FF2B5EF4-FFF2-40B4-BE49-F238E27FC236}">
                <a16:creationId xmlns:a16="http://schemas.microsoft.com/office/drawing/2014/main" xmlns="" id="{44F2B53F-5AB2-4BCD-9167-A2941A6AD42B}"/>
              </a:ext>
            </a:extLst>
          </p:cNvPr>
          <p:cNvSpPr txBox="1">
            <a:spLocks/>
          </p:cNvSpPr>
          <p:nvPr/>
        </p:nvSpPr>
        <p:spPr>
          <a:xfrm>
            <a:off x="2980555" y="2679826"/>
            <a:ext cx="7946977" cy="3693813"/>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ja-JP" altLang="en-US" sz="2800" dirty="0" smtClean="0"/>
              <a:t>人材像</a:t>
            </a:r>
            <a:endParaRPr lang="en-US" altLang="ja-JP" sz="2800" dirty="0" smtClean="0"/>
          </a:p>
          <a:p>
            <a:pPr marL="342900" indent="-342900">
              <a:buFont typeface="Arial" pitchFamily="34" charset="0"/>
              <a:buChar char="•"/>
            </a:pPr>
            <a:r>
              <a:rPr lang="ja-JP" altLang="en-US" dirty="0" smtClean="0"/>
              <a:t>技術能力</a:t>
            </a:r>
            <a:endParaRPr lang="en-US" altLang="ja-JP" dirty="0" smtClean="0"/>
          </a:p>
          <a:p>
            <a:r>
              <a:rPr lang="ja-JP" altLang="en-US" dirty="0" smtClean="0"/>
              <a:t>　　最新な技術・動向</a:t>
            </a:r>
            <a:endParaRPr lang="en-US" altLang="ja-JP" dirty="0" smtClean="0"/>
          </a:p>
          <a:p>
            <a:r>
              <a:rPr lang="ja-JP" altLang="en-US" dirty="0"/>
              <a:t>　</a:t>
            </a:r>
            <a:r>
              <a:rPr lang="ja-JP" altLang="en-US" dirty="0" smtClean="0"/>
              <a:t>　資格とスキルアップ</a:t>
            </a:r>
            <a:endParaRPr lang="en-US" altLang="ja-JP" dirty="0" smtClean="0"/>
          </a:p>
          <a:p>
            <a:r>
              <a:rPr lang="ja-JP" altLang="en-US" sz="1600" dirty="0"/>
              <a:t>　</a:t>
            </a:r>
            <a:r>
              <a:rPr lang="ja-JP" altLang="en-US" sz="1600" dirty="0" smtClean="0"/>
              <a:t>　　</a:t>
            </a:r>
            <a:endParaRPr lang="en-US" altLang="ja-JP" sz="1600" dirty="0"/>
          </a:p>
          <a:p>
            <a:r>
              <a:rPr lang="ja-JP" altLang="en-US" sz="1600" dirty="0"/>
              <a:t>　</a:t>
            </a:r>
            <a:r>
              <a:rPr lang="ja-JP" altLang="en-US" sz="1600" dirty="0" smtClean="0"/>
              <a:t>　　</a:t>
            </a:r>
            <a:endParaRPr lang="ja-JP" altLang="en-US" sz="1800" dirty="0"/>
          </a:p>
        </p:txBody>
      </p:sp>
    </p:spTree>
    <p:extLst>
      <p:ext uri="{BB962C8B-B14F-4D97-AF65-F5344CB8AC3E}">
        <p14:creationId xmlns:p14="http://schemas.microsoft.com/office/powerpoint/2010/main" val="15134738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3092652" y="2842789"/>
            <a:ext cx="8577263" cy="3313568"/>
          </a:xfrm>
        </p:spPr>
        <p:txBody>
          <a:bodyPr anchor="t">
            <a:normAutofit fontScale="85000" lnSpcReduction="20000"/>
          </a:bodyPr>
          <a:lstStyle/>
          <a:p>
            <a:r>
              <a:rPr lang="ja-JP" altLang="en-US" sz="2100" dirty="0" smtClean="0"/>
              <a:t>意味</a:t>
            </a:r>
            <a:r>
              <a:rPr lang="en-US" altLang="ja-JP" sz="2100" dirty="0" smtClean="0"/>
              <a:t>3</a:t>
            </a:r>
            <a:r>
              <a:rPr lang="ja-JP" altLang="en-US" sz="2100" dirty="0" smtClean="0"/>
              <a:t>つ</a:t>
            </a:r>
            <a:endParaRPr lang="en-US" altLang="ja-JP" sz="2100" dirty="0" smtClean="0"/>
          </a:p>
          <a:p>
            <a:r>
              <a:rPr lang="ja-JP" altLang="en-US" sz="2100" dirty="0"/>
              <a:t>　</a:t>
            </a:r>
            <a:r>
              <a:rPr lang="ja-JP" altLang="en-US" sz="2100" dirty="0" smtClean="0"/>
              <a:t>　建築学</a:t>
            </a:r>
            <a:endParaRPr lang="en-US" altLang="ja-JP" sz="2100" dirty="0" smtClean="0"/>
          </a:p>
          <a:p>
            <a:r>
              <a:rPr lang="ja-JP" altLang="en-US" sz="2100" dirty="0"/>
              <a:t>　</a:t>
            </a:r>
            <a:r>
              <a:rPr lang="ja-JP" altLang="en-US" sz="2100" dirty="0" smtClean="0"/>
              <a:t>　建築構造、建築様式、建築術</a:t>
            </a:r>
            <a:endParaRPr lang="en-US" altLang="ja-JP" sz="2100" dirty="0"/>
          </a:p>
          <a:p>
            <a:r>
              <a:rPr lang="ja-JP" altLang="en-US" sz="2100" dirty="0"/>
              <a:t>　　</a:t>
            </a:r>
            <a:r>
              <a:rPr lang="ja-JP" altLang="en-US" sz="2100" dirty="0" smtClean="0"/>
              <a:t>ソフトウェアまたはハードウェア基本的な概念</a:t>
            </a:r>
            <a:endParaRPr lang="en-US" altLang="ja-JP" sz="2100" dirty="0"/>
          </a:p>
          <a:p>
            <a:r>
              <a:rPr lang="en-US" altLang="ja-JP" sz="2100" dirty="0" smtClean="0"/>
              <a:t>It</a:t>
            </a:r>
            <a:r>
              <a:rPr lang="ja-JP" altLang="en-US" sz="2100" dirty="0" smtClean="0"/>
              <a:t>アーキテクチャ</a:t>
            </a:r>
            <a:endParaRPr lang="en-US" altLang="ja-JP" sz="2100" dirty="0" smtClean="0"/>
          </a:p>
          <a:p>
            <a:r>
              <a:rPr lang="ja-JP" altLang="en-US" sz="2100" dirty="0"/>
              <a:t>　</a:t>
            </a:r>
            <a:r>
              <a:rPr lang="ja-JP" altLang="en-US" sz="2100" dirty="0" smtClean="0"/>
              <a:t>　アプリケーションアーキテクチャ</a:t>
            </a:r>
            <a:endParaRPr lang="en-US" altLang="ja-JP" sz="2100" dirty="0" smtClean="0"/>
          </a:p>
          <a:p>
            <a:r>
              <a:rPr lang="ja-JP" altLang="en-US" sz="2100" dirty="0"/>
              <a:t>　</a:t>
            </a:r>
            <a:r>
              <a:rPr lang="ja-JP" altLang="en-US" sz="2100" dirty="0" smtClean="0"/>
              <a:t>　インテグレーションアーキテクチャ</a:t>
            </a:r>
            <a:endParaRPr lang="en-US" altLang="ja-JP" sz="2100" dirty="0" smtClean="0"/>
          </a:p>
          <a:p>
            <a:r>
              <a:rPr lang="ja-JP" altLang="en-US" sz="2100" dirty="0"/>
              <a:t>　</a:t>
            </a:r>
            <a:r>
              <a:rPr lang="ja-JP" altLang="en-US" sz="2100" dirty="0" smtClean="0"/>
              <a:t>　インフラアーキテクチャ</a:t>
            </a:r>
            <a:endParaRPr lang="ja-JP" altLang="en-US" sz="2100" dirty="0"/>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97568" y="1050202"/>
            <a:ext cx="8924355" cy="1346703"/>
          </a:xfrm>
        </p:spPr>
        <p:txBody>
          <a:bodyPr anchor="b">
            <a:normAutofit/>
          </a:bodyPr>
          <a:lstStyle/>
          <a:p>
            <a:r>
              <a:rPr kumimoji="1" lang="ja-JP" altLang="en-US" sz="8000" dirty="0" smtClean="0">
                <a:solidFill>
                  <a:srgbClr val="FFFFFF"/>
                </a:solidFill>
              </a:rPr>
              <a:t>アーキテクチャとは</a:t>
            </a:r>
            <a:endParaRPr kumimoji="1" lang="ja-JP" altLang="en-US" sz="8000" dirty="0">
              <a:solidFill>
                <a:srgbClr val="FFFFFF"/>
              </a:solidFill>
            </a:endParaRPr>
          </a:p>
        </p:txBody>
      </p:sp>
    </p:spTree>
    <p:extLst>
      <p:ext uri="{BB962C8B-B14F-4D97-AF65-F5344CB8AC3E}">
        <p14:creationId xmlns:p14="http://schemas.microsoft.com/office/powerpoint/2010/main" val="1557936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142836" y="1059256"/>
            <a:ext cx="8924355" cy="1391970"/>
          </a:xfrm>
        </p:spPr>
        <p:txBody>
          <a:bodyPr anchor="b">
            <a:normAutofit/>
          </a:bodyPr>
          <a:lstStyle/>
          <a:p>
            <a:r>
              <a:rPr kumimoji="1" lang="ja-JP" altLang="en-US" sz="8000" dirty="0" smtClean="0">
                <a:solidFill>
                  <a:srgbClr val="FFFFFF"/>
                </a:solidFill>
              </a:rPr>
              <a:t>アーキテクトとは</a:t>
            </a:r>
            <a:endParaRPr kumimoji="1" lang="ja-JP" altLang="en-US" sz="8000" dirty="0">
              <a:solidFill>
                <a:srgbClr val="FFFFFF"/>
              </a:solidFill>
            </a:endParaRPr>
          </a:p>
        </p:txBody>
      </p:sp>
      <p:sp>
        <p:nvSpPr>
          <p:cNvPr id="6" name="サブタイトル 2">
            <a:extLst>
              <a:ext uri="{FF2B5EF4-FFF2-40B4-BE49-F238E27FC236}">
                <a16:creationId xmlns:a16="http://schemas.microsoft.com/office/drawing/2014/main" xmlns="" id="{44F2B53F-5AB2-4BCD-9167-A2941A6AD42B}"/>
              </a:ext>
            </a:extLst>
          </p:cNvPr>
          <p:cNvSpPr txBox="1">
            <a:spLocks/>
          </p:cNvSpPr>
          <p:nvPr/>
        </p:nvSpPr>
        <p:spPr>
          <a:xfrm>
            <a:off x="2980555" y="2679826"/>
            <a:ext cx="7946977" cy="3693813"/>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ja-JP" altLang="en-US" sz="2800" dirty="0" smtClean="0"/>
              <a:t>人材像</a:t>
            </a:r>
            <a:endParaRPr lang="en-US" altLang="ja-JP" sz="2800" dirty="0" smtClean="0"/>
          </a:p>
          <a:p>
            <a:pPr marL="342900" indent="-342900">
              <a:buFont typeface="Arial" pitchFamily="34" charset="0"/>
              <a:buChar char="•"/>
            </a:pPr>
            <a:r>
              <a:rPr lang="ja-JP" altLang="en-US" dirty="0" smtClean="0"/>
              <a:t>管理能力</a:t>
            </a:r>
            <a:endParaRPr lang="en-US" altLang="ja-JP" dirty="0" smtClean="0"/>
          </a:p>
          <a:p>
            <a:r>
              <a:rPr lang="ja-JP" altLang="en-US" dirty="0" smtClean="0"/>
              <a:t>　　強いリーダーシップ（メンバー導き、コスト管理）</a:t>
            </a:r>
            <a:endParaRPr lang="en-US" altLang="ja-JP" dirty="0" smtClean="0"/>
          </a:p>
          <a:p>
            <a:r>
              <a:rPr lang="ja-JP" altLang="en-US" dirty="0"/>
              <a:t>　　</a:t>
            </a:r>
            <a:r>
              <a:rPr lang="ja-JP" altLang="en-US" dirty="0" smtClean="0"/>
              <a:t>コミュニケーション力</a:t>
            </a:r>
            <a:endParaRPr lang="en-US" altLang="ja-JP" dirty="0" smtClean="0"/>
          </a:p>
          <a:p>
            <a:r>
              <a:rPr lang="ja-JP" altLang="en-US" dirty="0"/>
              <a:t>　</a:t>
            </a:r>
            <a:r>
              <a:rPr lang="ja-JP" altLang="en-US" dirty="0" smtClean="0"/>
              <a:t>　プレゼン力</a:t>
            </a:r>
            <a:r>
              <a:rPr lang="ja-JP" altLang="en-US" dirty="0"/>
              <a:t>　</a:t>
            </a:r>
            <a:r>
              <a:rPr lang="ja-JP" altLang="en-US" sz="1600" dirty="0" smtClean="0"/>
              <a:t>　　</a:t>
            </a:r>
            <a:endParaRPr lang="en-US" altLang="ja-JP" sz="1600" dirty="0"/>
          </a:p>
          <a:p>
            <a:r>
              <a:rPr lang="ja-JP" altLang="en-US" sz="1600" dirty="0"/>
              <a:t>　</a:t>
            </a:r>
            <a:r>
              <a:rPr lang="ja-JP" altLang="en-US" sz="1600" dirty="0" smtClean="0"/>
              <a:t>　　</a:t>
            </a:r>
            <a:endParaRPr lang="ja-JP" altLang="en-US" sz="1800" dirty="0"/>
          </a:p>
        </p:txBody>
      </p:sp>
    </p:spTree>
    <p:extLst>
      <p:ext uri="{BB962C8B-B14F-4D97-AF65-F5344CB8AC3E}">
        <p14:creationId xmlns:p14="http://schemas.microsoft.com/office/powerpoint/2010/main" val="34068822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142836" y="1059256"/>
            <a:ext cx="8924355" cy="1391970"/>
          </a:xfrm>
        </p:spPr>
        <p:txBody>
          <a:bodyPr anchor="b">
            <a:normAutofit/>
          </a:bodyPr>
          <a:lstStyle/>
          <a:p>
            <a:r>
              <a:rPr kumimoji="1" lang="ja-JP" altLang="en-US" sz="8000" dirty="0" smtClean="0">
                <a:solidFill>
                  <a:srgbClr val="FFFFFF"/>
                </a:solidFill>
              </a:rPr>
              <a:t>アーキテクトとは</a:t>
            </a:r>
            <a:endParaRPr kumimoji="1" lang="ja-JP" altLang="en-US" sz="8000" dirty="0">
              <a:solidFill>
                <a:srgbClr val="FFFFFF"/>
              </a:solidFill>
            </a:endParaRPr>
          </a:p>
        </p:txBody>
      </p:sp>
      <p:sp>
        <p:nvSpPr>
          <p:cNvPr id="6" name="サブタイトル 2">
            <a:extLst>
              <a:ext uri="{FF2B5EF4-FFF2-40B4-BE49-F238E27FC236}">
                <a16:creationId xmlns:a16="http://schemas.microsoft.com/office/drawing/2014/main" xmlns="" id="{44F2B53F-5AB2-4BCD-9167-A2941A6AD42B}"/>
              </a:ext>
            </a:extLst>
          </p:cNvPr>
          <p:cNvSpPr txBox="1">
            <a:spLocks/>
          </p:cNvSpPr>
          <p:nvPr/>
        </p:nvSpPr>
        <p:spPr>
          <a:xfrm>
            <a:off x="2980555" y="2679826"/>
            <a:ext cx="7946977" cy="3693813"/>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ja-JP" altLang="en-US" sz="2800" dirty="0" smtClean="0"/>
              <a:t>拘り（匠）</a:t>
            </a:r>
            <a:endParaRPr lang="en-US" altLang="ja-JP" sz="2800" dirty="0" smtClean="0"/>
          </a:p>
          <a:p>
            <a:endParaRPr lang="en-US" altLang="ja-JP" dirty="0" smtClean="0"/>
          </a:p>
          <a:p>
            <a:pPr marL="342900" indent="-342900">
              <a:buFont typeface="Arial" pitchFamily="34" charset="0"/>
              <a:buChar char="•"/>
            </a:pPr>
            <a:r>
              <a:rPr lang="ja-JP" altLang="en-US" dirty="0">
                <a:latin typeface="+mj-ea"/>
                <a:ea typeface="+mj-ea"/>
              </a:rPr>
              <a:t>技術への拘り</a:t>
            </a:r>
          </a:p>
          <a:p>
            <a:pPr marL="342900" indent="-342900">
              <a:buFont typeface="Arial" pitchFamily="34" charset="0"/>
              <a:buChar char="•"/>
            </a:pPr>
            <a:r>
              <a:rPr lang="ja-JP" altLang="en-US" dirty="0">
                <a:latin typeface="+mj-ea"/>
                <a:ea typeface="+mj-ea"/>
              </a:rPr>
              <a:t>プログラムへの拘り</a:t>
            </a:r>
          </a:p>
          <a:p>
            <a:pPr marL="342900" indent="-342900">
              <a:buFont typeface="Arial" pitchFamily="34" charset="0"/>
              <a:buChar char="•"/>
            </a:pPr>
            <a:r>
              <a:rPr lang="ja-JP" altLang="en-US" dirty="0">
                <a:latin typeface="+mj-ea"/>
                <a:ea typeface="+mj-ea"/>
              </a:rPr>
              <a:t>アーキテクチャーへの拘り</a:t>
            </a:r>
          </a:p>
          <a:p>
            <a:pPr marL="342900" indent="-342900">
              <a:buFont typeface="Arial" pitchFamily="34" charset="0"/>
              <a:buChar char="•"/>
            </a:pPr>
            <a:r>
              <a:rPr lang="ja-JP" altLang="en-US" dirty="0">
                <a:latin typeface="+mj-ea"/>
                <a:ea typeface="+mj-ea"/>
              </a:rPr>
              <a:t>品質への拘り</a:t>
            </a:r>
          </a:p>
          <a:p>
            <a:endParaRPr lang="en-US" altLang="ja-JP" sz="1600" dirty="0"/>
          </a:p>
          <a:p>
            <a:r>
              <a:rPr lang="ja-JP" altLang="en-US" sz="1600" dirty="0"/>
              <a:t>　</a:t>
            </a:r>
            <a:r>
              <a:rPr lang="ja-JP" altLang="en-US" sz="1600" dirty="0" smtClean="0"/>
              <a:t>　　</a:t>
            </a:r>
            <a:endParaRPr lang="ja-JP" altLang="en-US" sz="1800" dirty="0"/>
          </a:p>
        </p:txBody>
      </p:sp>
    </p:spTree>
    <p:extLst>
      <p:ext uri="{BB962C8B-B14F-4D97-AF65-F5344CB8AC3E}">
        <p14:creationId xmlns:p14="http://schemas.microsoft.com/office/powerpoint/2010/main" val="6381865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142836" y="1059256"/>
            <a:ext cx="8924355" cy="1391970"/>
          </a:xfrm>
        </p:spPr>
        <p:txBody>
          <a:bodyPr anchor="b">
            <a:normAutofit/>
          </a:bodyPr>
          <a:lstStyle/>
          <a:p>
            <a:r>
              <a:rPr kumimoji="1" lang="ja-JP" altLang="en-US" sz="8000" dirty="0" smtClean="0">
                <a:solidFill>
                  <a:srgbClr val="FFFFFF"/>
                </a:solidFill>
              </a:rPr>
              <a:t>アーキテクトとは</a:t>
            </a:r>
            <a:endParaRPr kumimoji="1" lang="ja-JP" altLang="en-US" sz="8000" dirty="0">
              <a:solidFill>
                <a:srgbClr val="FFFFFF"/>
              </a:solidFill>
            </a:endParaRPr>
          </a:p>
        </p:txBody>
      </p:sp>
      <p:sp>
        <p:nvSpPr>
          <p:cNvPr id="6" name="サブタイトル 2">
            <a:extLst>
              <a:ext uri="{FF2B5EF4-FFF2-40B4-BE49-F238E27FC236}">
                <a16:creationId xmlns:a16="http://schemas.microsoft.com/office/drawing/2014/main" xmlns="" id="{44F2B53F-5AB2-4BCD-9167-A2941A6AD42B}"/>
              </a:ext>
            </a:extLst>
          </p:cNvPr>
          <p:cNvSpPr txBox="1">
            <a:spLocks/>
          </p:cNvSpPr>
          <p:nvPr/>
        </p:nvSpPr>
        <p:spPr>
          <a:xfrm>
            <a:off x="2980555" y="2679826"/>
            <a:ext cx="7946977" cy="3693813"/>
          </a:xfrm>
          <a:prstGeom prst="rect">
            <a:avLst/>
          </a:prstGeom>
        </p:spPr>
        <p:txBody>
          <a:bodyPr vert="horz" lIns="91440" tIns="45720" rIns="91440" bIns="45720" rtlCol="0" anchor="t">
            <a:normAutofit fontScale="77500" lnSpcReduction="20000"/>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ja-JP" altLang="en-US" sz="3100" dirty="0" smtClean="0"/>
              <a:t>社外活動</a:t>
            </a:r>
            <a:endParaRPr lang="en-US" altLang="ja-JP" sz="3100" dirty="0" smtClean="0"/>
          </a:p>
          <a:p>
            <a:endParaRPr lang="en-US" altLang="ja-JP" dirty="0" smtClean="0"/>
          </a:p>
          <a:p>
            <a:pPr marL="342900" indent="-342900">
              <a:buFont typeface="Arial" pitchFamily="34" charset="0"/>
              <a:buChar char="•"/>
            </a:pPr>
            <a:r>
              <a:rPr lang="ja-JP" altLang="en-US" dirty="0">
                <a:latin typeface="+mj-ea"/>
                <a:ea typeface="+mj-ea"/>
              </a:rPr>
              <a:t>コミュニティ</a:t>
            </a:r>
          </a:p>
          <a:p>
            <a:pPr marL="342900" indent="-342900">
              <a:buFont typeface="Arial" pitchFamily="34" charset="0"/>
              <a:buChar char="•"/>
            </a:pPr>
            <a:r>
              <a:rPr lang="en-US" altLang="ja-JP" dirty="0">
                <a:latin typeface="+mj-ea"/>
                <a:ea typeface="+mj-ea"/>
              </a:rPr>
              <a:t>OSS</a:t>
            </a:r>
            <a:r>
              <a:rPr lang="ja-JP" altLang="en-US" dirty="0">
                <a:latin typeface="+mj-ea"/>
                <a:ea typeface="+mj-ea"/>
              </a:rPr>
              <a:t>開発</a:t>
            </a:r>
          </a:p>
          <a:p>
            <a:pPr marL="342900" indent="-342900">
              <a:buFont typeface="Arial" pitchFamily="34" charset="0"/>
              <a:buChar char="•"/>
            </a:pPr>
            <a:r>
              <a:rPr lang="ja-JP" altLang="en-US" dirty="0">
                <a:latin typeface="+mj-ea"/>
                <a:ea typeface="+mj-ea"/>
              </a:rPr>
              <a:t>展覧会などでプレゼン</a:t>
            </a:r>
          </a:p>
          <a:p>
            <a:pPr marL="342900" indent="-342900">
              <a:buFont typeface="Arial" pitchFamily="34" charset="0"/>
              <a:buChar char="•"/>
            </a:pPr>
            <a:r>
              <a:rPr lang="ja-JP" altLang="en-US" dirty="0">
                <a:latin typeface="+mj-ea"/>
                <a:ea typeface="+mj-ea"/>
              </a:rPr>
              <a:t>雑誌、ウェブサイトへ寄稿</a:t>
            </a:r>
          </a:p>
          <a:p>
            <a:pPr marL="342900" indent="-342900">
              <a:buFont typeface="Arial" pitchFamily="34" charset="0"/>
              <a:buChar char="•"/>
            </a:pPr>
            <a:r>
              <a:rPr lang="ja-JP" altLang="en-US" dirty="0">
                <a:latin typeface="+mj-ea"/>
                <a:ea typeface="+mj-ea"/>
              </a:rPr>
              <a:t>出版</a:t>
            </a:r>
          </a:p>
          <a:p>
            <a:pPr marL="342900" indent="-342900">
              <a:buFont typeface="Arial" pitchFamily="34" charset="0"/>
              <a:buChar char="•"/>
            </a:pPr>
            <a:r>
              <a:rPr lang="ja-JP" altLang="en-US" dirty="0">
                <a:latin typeface="+mj-ea"/>
                <a:ea typeface="+mj-ea"/>
              </a:rPr>
              <a:t>ブログ、ツイッター、</a:t>
            </a:r>
            <a:r>
              <a:rPr lang="en-US" altLang="ja-JP" dirty="0">
                <a:latin typeface="+mj-ea"/>
                <a:ea typeface="+mj-ea"/>
              </a:rPr>
              <a:t>BBS</a:t>
            </a:r>
          </a:p>
          <a:p>
            <a:endParaRPr lang="en-US" altLang="ja-JP" sz="1600" dirty="0"/>
          </a:p>
          <a:p>
            <a:r>
              <a:rPr lang="ja-JP" altLang="en-US" sz="1600" dirty="0"/>
              <a:t>　</a:t>
            </a:r>
            <a:r>
              <a:rPr lang="ja-JP" altLang="en-US" sz="1600" dirty="0" smtClean="0"/>
              <a:t>　　</a:t>
            </a:r>
            <a:endParaRPr lang="ja-JP" altLang="en-US" sz="1800" dirty="0"/>
          </a:p>
        </p:txBody>
      </p:sp>
    </p:spTree>
    <p:extLst>
      <p:ext uri="{BB962C8B-B14F-4D97-AF65-F5344CB8AC3E}">
        <p14:creationId xmlns:p14="http://schemas.microsoft.com/office/powerpoint/2010/main" val="29249913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160943" y="561316"/>
            <a:ext cx="8924355" cy="1391970"/>
          </a:xfrm>
        </p:spPr>
        <p:txBody>
          <a:bodyPr anchor="b">
            <a:normAutofit/>
          </a:bodyPr>
          <a:lstStyle/>
          <a:p>
            <a:r>
              <a:rPr kumimoji="1" lang="en-US" altLang="ja-JP" sz="8000" dirty="0" smtClean="0">
                <a:solidFill>
                  <a:srgbClr val="FFFFFF"/>
                </a:solidFill>
              </a:rPr>
              <a:t>How to skill up</a:t>
            </a:r>
            <a:endParaRPr kumimoji="1" lang="ja-JP" altLang="en-US" sz="8000" dirty="0">
              <a:solidFill>
                <a:srgbClr val="FFFFFF"/>
              </a:solidFill>
            </a:endParaRPr>
          </a:p>
        </p:txBody>
      </p:sp>
      <p:sp>
        <p:nvSpPr>
          <p:cNvPr id="6" name="サブタイトル 2">
            <a:extLst>
              <a:ext uri="{FF2B5EF4-FFF2-40B4-BE49-F238E27FC236}">
                <a16:creationId xmlns:a16="http://schemas.microsoft.com/office/drawing/2014/main" xmlns="" id="{44F2B53F-5AB2-4BCD-9167-A2941A6AD42B}"/>
              </a:ext>
            </a:extLst>
          </p:cNvPr>
          <p:cNvSpPr txBox="1">
            <a:spLocks/>
          </p:cNvSpPr>
          <p:nvPr/>
        </p:nvSpPr>
        <p:spPr>
          <a:xfrm>
            <a:off x="2770361" y="1874067"/>
            <a:ext cx="8157172" cy="1448555"/>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pPr marL="285750" indent="-285750">
              <a:buFont typeface="Arial" pitchFamily="34" charset="0"/>
              <a:buChar char="•"/>
            </a:pPr>
            <a:r>
              <a:rPr lang="en-US" altLang="ja-JP" sz="1800" dirty="0">
                <a:latin typeface="+mj-ea"/>
              </a:rPr>
              <a:t>IT</a:t>
            </a:r>
            <a:r>
              <a:rPr lang="ja-JP" altLang="en-US" sz="1800" dirty="0">
                <a:latin typeface="+mj-ea"/>
              </a:rPr>
              <a:t>資格</a:t>
            </a:r>
            <a:endParaRPr lang="en-US" altLang="ja-JP" sz="1800" dirty="0">
              <a:latin typeface="+mj-ea"/>
            </a:endParaRPr>
          </a:p>
          <a:p>
            <a:r>
              <a:rPr lang="ja-JP" altLang="en-US" sz="1800" dirty="0">
                <a:latin typeface="+mj-ea"/>
              </a:rPr>
              <a:t>　　</a:t>
            </a:r>
            <a:r>
              <a:rPr lang="ja-JP" altLang="en-US" sz="1600" dirty="0">
                <a:latin typeface="+mj-ea"/>
              </a:rPr>
              <a:t>情報処理技術者試験（日本の国家試験） </a:t>
            </a:r>
            <a:endParaRPr lang="en-US" altLang="ja-JP" sz="1600" dirty="0">
              <a:latin typeface="+mj-ea"/>
            </a:endParaRPr>
          </a:p>
          <a:p>
            <a:r>
              <a:rPr lang="ja-JP" altLang="en-US" sz="1600" dirty="0">
                <a:latin typeface="+mj-ea"/>
              </a:rPr>
              <a:t>　　ベンダー資格試験</a:t>
            </a:r>
            <a:endParaRPr lang="en-US" altLang="ja-JP" sz="1600" dirty="0"/>
          </a:p>
          <a:p>
            <a:r>
              <a:rPr lang="ja-JP" altLang="en-US" sz="1600" dirty="0"/>
              <a:t>　</a:t>
            </a:r>
            <a:r>
              <a:rPr lang="ja-JP" altLang="en-US" sz="1600" dirty="0" smtClean="0"/>
              <a:t>　　</a:t>
            </a:r>
            <a:endParaRPr lang="ja-JP" altLang="en-US" sz="1800" dirty="0"/>
          </a:p>
        </p:txBody>
      </p:sp>
      <p:sp>
        <p:nvSpPr>
          <p:cNvPr id="4" name="サブタイトル 2">
            <a:extLst>
              <a:ext uri="{FF2B5EF4-FFF2-40B4-BE49-F238E27FC236}">
                <a16:creationId xmlns:a16="http://schemas.microsoft.com/office/drawing/2014/main" xmlns="" id="{44F2B53F-5AB2-4BCD-9167-A2941A6AD42B}"/>
              </a:ext>
            </a:extLst>
          </p:cNvPr>
          <p:cNvSpPr txBox="1">
            <a:spLocks/>
          </p:cNvSpPr>
          <p:nvPr/>
        </p:nvSpPr>
        <p:spPr>
          <a:xfrm>
            <a:off x="2770361" y="2987643"/>
            <a:ext cx="8157172" cy="3512745"/>
          </a:xfrm>
          <a:prstGeom prst="rect">
            <a:avLst/>
          </a:prstGeom>
        </p:spPr>
        <p:txBody>
          <a:bodyPr vert="horz" lIns="91440" tIns="45720" rIns="91440" bIns="45720" rtlCol="0" anchor="t">
            <a:normAutofit fontScale="85000" lnSpcReduction="20000"/>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endParaRPr lang="ja-JP" altLang="en-US" sz="1600" dirty="0">
              <a:latin typeface="+mj-ea"/>
            </a:endParaRPr>
          </a:p>
          <a:p>
            <a:pPr marL="285750" indent="-285750">
              <a:buFont typeface="Arial" pitchFamily="34" charset="0"/>
              <a:buChar char="•"/>
            </a:pPr>
            <a:r>
              <a:rPr lang="ja-JP" altLang="en-US" sz="1800" dirty="0">
                <a:latin typeface="+mj-ea"/>
              </a:rPr>
              <a:t>読書（スピード重視）</a:t>
            </a:r>
            <a:endParaRPr lang="en-US" altLang="ja-JP" sz="1800" dirty="0">
              <a:latin typeface="+mj-ea"/>
            </a:endParaRPr>
          </a:p>
          <a:p>
            <a:r>
              <a:rPr lang="ja-JP" altLang="en-US" sz="1800" dirty="0">
                <a:latin typeface="+mj-ea"/>
              </a:rPr>
              <a:t>　　</a:t>
            </a:r>
            <a:r>
              <a:rPr lang="ja-JP" altLang="en-US" sz="1600" dirty="0">
                <a:latin typeface="+mj-ea"/>
              </a:rPr>
              <a:t>電車で読書</a:t>
            </a:r>
            <a:endParaRPr lang="en-US" altLang="ja-JP" sz="1600" dirty="0">
              <a:latin typeface="+mj-ea"/>
            </a:endParaRPr>
          </a:p>
          <a:p>
            <a:r>
              <a:rPr lang="ja-JP" altLang="en-US" sz="1600" dirty="0">
                <a:latin typeface="+mj-ea"/>
              </a:rPr>
              <a:t>　　朝早めに起きて勉強</a:t>
            </a:r>
          </a:p>
          <a:p>
            <a:pPr marL="285750" indent="-285750">
              <a:buFont typeface="Arial" pitchFamily="34" charset="0"/>
              <a:buChar char="•"/>
            </a:pPr>
            <a:r>
              <a:rPr lang="ja-JP" altLang="en-US" sz="1800" dirty="0">
                <a:latin typeface="+mj-ea"/>
              </a:rPr>
              <a:t>ウェブサイトからの情報収集</a:t>
            </a:r>
          </a:p>
          <a:p>
            <a:pPr marL="285750" indent="-285750">
              <a:buFont typeface="Arial" pitchFamily="34" charset="0"/>
              <a:buChar char="•"/>
            </a:pPr>
            <a:r>
              <a:rPr lang="ja-JP" altLang="en-US" sz="1800" dirty="0">
                <a:latin typeface="+mj-ea"/>
              </a:rPr>
              <a:t>他人と交流</a:t>
            </a:r>
          </a:p>
          <a:p>
            <a:pPr marL="285750" indent="-285750">
              <a:buFont typeface="Arial" pitchFamily="34" charset="0"/>
              <a:buChar char="•"/>
            </a:pPr>
            <a:r>
              <a:rPr lang="ja-JP" altLang="en-US" sz="1800" dirty="0">
                <a:latin typeface="+mj-ea"/>
              </a:rPr>
              <a:t>冥想（何か思いついたら、すぐにメモを取る）</a:t>
            </a:r>
          </a:p>
          <a:p>
            <a:pPr marL="285750" indent="-285750">
              <a:buFont typeface="Arial" pitchFamily="34" charset="0"/>
              <a:buChar char="•"/>
            </a:pPr>
            <a:r>
              <a:rPr lang="ja-JP" altLang="en-US" sz="1800" dirty="0">
                <a:latin typeface="+mj-ea"/>
              </a:rPr>
              <a:t>反省（失敗は成功の元）</a:t>
            </a:r>
          </a:p>
          <a:p>
            <a:pPr marL="285750" indent="-285750">
              <a:buFont typeface="Arial" pitchFamily="34" charset="0"/>
              <a:buChar char="•"/>
            </a:pPr>
            <a:r>
              <a:rPr lang="ja-JP" altLang="en-US" sz="1800" dirty="0">
                <a:latin typeface="+mj-ea"/>
              </a:rPr>
              <a:t>作業効率化への取り組み</a:t>
            </a:r>
          </a:p>
          <a:p>
            <a:r>
              <a:rPr lang="ja-JP" altLang="en-US" sz="1600" dirty="0"/>
              <a:t>　</a:t>
            </a:r>
            <a:r>
              <a:rPr lang="ja-JP" altLang="en-US" sz="1600" dirty="0" smtClean="0"/>
              <a:t>　　</a:t>
            </a:r>
            <a:endParaRPr lang="ja-JP" altLang="en-US" sz="1800" dirty="0"/>
          </a:p>
        </p:txBody>
      </p:sp>
    </p:spTree>
    <p:extLst>
      <p:ext uri="{BB962C8B-B14F-4D97-AF65-F5344CB8AC3E}">
        <p14:creationId xmlns:p14="http://schemas.microsoft.com/office/powerpoint/2010/main" val="25709501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3844888" y="3548960"/>
            <a:ext cx="8924355" cy="923452"/>
          </a:xfrm>
        </p:spPr>
        <p:txBody>
          <a:bodyPr anchor="b">
            <a:noAutofit/>
          </a:bodyPr>
          <a:lstStyle/>
          <a:p>
            <a:r>
              <a:rPr kumimoji="1" lang="en-US" altLang="ja-JP" sz="13800" dirty="0" smtClean="0">
                <a:solidFill>
                  <a:srgbClr val="FFFFFF"/>
                </a:solidFill>
              </a:rPr>
              <a:t>Q/A</a:t>
            </a:r>
            <a:endParaRPr kumimoji="1" lang="ja-JP" altLang="en-US" sz="13800" dirty="0">
              <a:solidFill>
                <a:srgbClr val="FFFFFF"/>
              </a:solidFill>
            </a:endParaRPr>
          </a:p>
        </p:txBody>
      </p:sp>
    </p:spTree>
    <p:extLst>
      <p:ext uri="{BB962C8B-B14F-4D97-AF65-F5344CB8AC3E}">
        <p14:creationId xmlns:p14="http://schemas.microsoft.com/office/powerpoint/2010/main" val="14830587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1907446" y="2797522"/>
            <a:ext cx="8924355" cy="923452"/>
          </a:xfrm>
        </p:spPr>
        <p:txBody>
          <a:bodyPr anchor="b">
            <a:normAutofit/>
          </a:bodyPr>
          <a:lstStyle/>
          <a:p>
            <a:r>
              <a:rPr kumimoji="1" lang="ja-JP" altLang="en-US" dirty="0" smtClean="0">
                <a:solidFill>
                  <a:srgbClr val="FFFFFF"/>
                </a:solidFill>
              </a:rPr>
              <a:t>ご清聴ありがとうございました！</a:t>
            </a:r>
            <a:endParaRPr kumimoji="1" lang="ja-JP" altLang="en-US" dirty="0">
              <a:solidFill>
                <a:srgbClr val="FFFFFF"/>
              </a:solidFill>
            </a:endParaRPr>
          </a:p>
        </p:txBody>
      </p:sp>
    </p:spTree>
    <p:extLst>
      <p:ext uri="{BB962C8B-B14F-4D97-AF65-F5344CB8AC3E}">
        <p14:creationId xmlns:p14="http://schemas.microsoft.com/office/powerpoint/2010/main" val="492264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2299580" y="2842789"/>
            <a:ext cx="7994210" cy="3286407"/>
          </a:xfrm>
        </p:spPr>
        <p:txBody>
          <a:bodyPr anchor="t">
            <a:normAutofit/>
          </a:bodyPr>
          <a:lstStyle/>
          <a:p>
            <a:pPr marL="342900" indent="-342900">
              <a:buFont typeface="Arial" pitchFamily="34" charset="0"/>
              <a:buChar char="•"/>
            </a:pPr>
            <a:r>
              <a:rPr lang="ja-JP" altLang="en-US" sz="2100" dirty="0" smtClean="0"/>
              <a:t>設計思想</a:t>
            </a:r>
            <a:endParaRPr lang="en-US" altLang="ja-JP" sz="2100" dirty="0" smtClean="0"/>
          </a:p>
          <a:p>
            <a:pPr marL="342900" indent="-342900">
              <a:buFont typeface="Arial" pitchFamily="34" charset="0"/>
              <a:buChar char="•"/>
            </a:pPr>
            <a:r>
              <a:rPr lang="ja-JP" altLang="en-US" sz="2100" dirty="0"/>
              <a:t>設計</a:t>
            </a:r>
            <a:r>
              <a:rPr lang="ja-JP" altLang="en-US" sz="2100" dirty="0" smtClean="0"/>
              <a:t>方式</a:t>
            </a:r>
            <a:endParaRPr lang="en-US" altLang="ja-JP" sz="2100" dirty="0" smtClean="0"/>
          </a:p>
          <a:p>
            <a:pPr marL="342900" indent="-342900">
              <a:buFont typeface="Arial" pitchFamily="34" charset="0"/>
              <a:buChar char="•"/>
            </a:pPr>
            <a:r>
              <a:rPr lang="ja-JP" altLang="en-US" sz="2100" dirty="0"/>
              <a:t>基本設計</a:t>
            </a:r>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97568" y="1050202"/>
            <a:ext cx="8924355" cy="1346703"/>
          </a:xfrm>
        </p:spPr>
        <p:txBody>
          <a:bodyPr anchor="b">
            <a:normAutofit/>
          </a:bodyPr>
          <a:lstStyle/>
          <a:p>
            <a:r>
              <a:rPr kumimoji="1" lang="ja-JP" altLang="en-US" sz="8000" dirty="0" smtClean="0">
                <a:solidFill>
                  <a:srgbClr val="FFFFFF"/>
                </a:solidFill>
              </a:rPr>
              <a:t>アーキテクチャとは</a:t>
            </a:r>
            <a:endParaRPr kumimoji="1" lang="ja-JP" altLang="en-US" sz="8000" dirty="0">
              <a:solidFill>
                <a:srgbClr val="FFFFFF"/>
              </a:solidFill>
            </a:endParaRPr>
          </a:p>
        </p:txBody>
      </p:sp>
    </p:spTree>
    <p:extLst>
      <p:ext uri="{BB962C8B-B14F-4D97-AF65-F5344CB8AC3E}">
        <p14:creationId xmlns:p14="http://schemas.microsoft.com/office/powerpoint/2010/main" val="690182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3092653" y="2842789"/>
            <a:ext cx="7201138" cy="1122629"/>
          </a:xfrm>
        </p:spPr>
        <p:txBody>
          <a:bodyPr anchor="t">
            <a:normAutofit/>
          </a:bodyPr>
          <a:lstStyle/>
          <a:p>
            <a:r>
              <a:rPr lang="ja-JP" altLang="en-US" sz="2100" dirty="0" smtClean="0"/>
              <a:t>建築業界との比較</a:t>
            </a:r>
            <a:endParaRPr lang="ja-JP" altLang="en-US" sz="2100" dirty="0"/>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97568" y="1050202"/>
            <a:ext cx="8924355" cy="1346703"/>
          </a:xfrm>
        </p:spPr>
        <p:txBody>
          <a:bodyPr anchor="b">
            <a:normAutofit/>
          </a:bodyPr>
          <a:lstStyle/>
          <a:p>
            <a:r>
              <a:rPr kumimoji="1" lang="ja-JP" altLang="en-US" sz="8000" dirty="0" smtClean="0">
                <a:solidFill>
                  <a:srgbClr val="FFFFFF"/>
                </a:solidFill>
              </a:rPr>
              <a:t>アーキテクチャとは</a:t>
            </a:r>
            <a:endParaRPr kumimoji="1" lang="ja-JP" altLang="en-US" sz="8000" dirty="0">
              <a:solidFill>
                <a:srgbClr val="FFFFFF"/>
              </a:solidFill>
            </a:endParaRPr>
          </a:p>
        </p:txBody>
      </p:sp>
    </p:spTree>
    <p:extLst>
      <p:ext uri="{BB962C8B-B14F-4D97-AF65-F5344CB8AC3E}">
        <p14:creationId xmlns:p14="http://schemas.microsoft.com/office/powerpoint/2010/main" val="2965393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2649033" y="2335795"/>
            <a:ext cx="7201138" cy="543207"/>
          </a:xfrm>
        </p:spPr>
        <p:txBody>
          <a:bodyPr anchor="t">
            <a:normAutofit/>
          </a:bodyPr>
          <a:lstStyle/>
          <a:p>
            <a:r>
              <a:rPr lang="ja-JP" altLang="en-US" sz="2100" dirty="0" smtClean="0"/>
              <a:t>設計思想１</a:t>
            </a:r>
            <a:endParaRPr lang="ja-JP" altLang="en-US" sz="2100" dirty="0"/>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97568" y="1050202"/>
            <a:ext cx="8924355" cy="1346703"/>
          </a:xfrm>
        </p:spPr>
        <p:txBody>
          <a:bodyPr anchor="b">
            <a:normAutofit/>
          </a:bodyPr>
          <a:lstStyle/>
          <a:p>
            <a:r>
              <a:rPr kumimoji="1" lang="ja-JP" altLang="en-US" sz="8000" dirty="0" smtClean="0">
                <a:solidFill>
                  <a:srgbClr val="FFFFFF"/>
                </a:solidFill>
              </a:rPr>
              <a:t>アーキテクチャとは</a:t>
            </a:r>
            <a:endParaRPr kumimoji="1" lang="ja-JP" altLang="en-US" sz="8000" dirty="0">
              <a:solidFill>
                <a:srgbClr val="FFFFFF"/>
              </a:solidFill>
            </a:endParaRPr>
          </a:p>
        </p:txBody>
      </p:sp>
      <p:sp>
        <p:nvSpPr>
          <p:cNvPr id="4" name="サブタイトル 2">
            <a:extLst>
              <a:ext uri="{FF2B5EF4-FFF2-40B4-BE49-F238E27FC236}">
                <a16:creationId xmlns:a16="http://schemas.microsoft.com/office/drawing/2014/main" xmlns="" id="{44F2B53F-5AB2-4BCD-9167-A2941A6AD42B}"/>
              </a:ext>
            </a:extLst>
          </p:cNvPr>
          <p:cNvSpPr txBox="1">
            <a:spLocks/>
          </p:cNvSpPr>
          <p:nvPr/>
        </p:nvSpPr>
        <p:spPr>
          <a:xfrm>
            <a:off x="2649033" y="3123447"/>
            <a:ext cx="3063704" cy="425511"/>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ja-JP" altLang="en-US" sz="2100" dirty="0" smtClean="0"/>
              <a:t>建築学のアーキテクチャ</a:t>
            </a:r>
            <a:endParaRPr lang="ja-JP" altLang="en-US" sz="2100" dirty="0"/>
          </a:p>
        </p:txBody>
      </p:sp>
      <p:sp>
        <p:nvSpPr>
          <p:cNvPr id="5" name="サブタイトル 2">
            <a:extLst>
              <a:ext uri="{FF2B5EF4-FFF2-40B4-BE49-F238E27FC236}">
                <a16:creationId xmlns:a16="http://schemas.microsoft.com/office/drawing/2014/main" xmlns="" id="{44F2B53F-5AB2-4BCD-9167-A2941A6AD42B}"/>
              </a:ext>
            </a:extLst>
          </p:cNvPr>
          <p:cNvSpPr txBox="1">
            <a:spLocks/>
          </p:cNvSpPr>
          <p:nvPr/>
        </p:nvSpPr>
        <p:spPr>
          <a:xfrm>
            <a:off x="7179398" y="3064598"/>
            <a:ext cx="3114392" cy="543207"/>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ja-JP" altLang="en-US" sz="2100" dirty="0" smtClean="0"/>
              <a:t>システムアーキテクチャ</a:t>
            </a:r>
            <a:endParaRPr lang="ja-JP" altLang="en-US" sz="2100" dirty="0"/>
          </a:p>
        </p:txBody>
      </p:sp>
      <p:pic>
        <p:nvPicPr>
          <p:cNvPr id="1026" name="Picture 2" descr="http://touron.aij.or.jp/admin/wp/wp-content/uploads/2017/06/634e6457bb13a9ac21649eab0a60c936-482x7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581" y="3548958"/>
            <a:ext cx="2161557" cy="322888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1826" y="3548958"/>
            <a:ext cx="2435382" cy="317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408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2649033" y="2335795"/>
            <a:ext cx="7201138" cy="543207"/>
          </a:xfrm>
        </p:spPr>
        <p:txBody>
          <a:bodyPr anchor="t">
            <a:normAutofit/>
          </a:bodyPr>
          <a:lstStyle/>
          <a:p>
            <a:r>
              <a:rPr lang="ja-JP" altLang="en-US" sz="2100" dirty="0" smtClean="0"/>
              <a:t>設計思想２</a:t>
            </a:r>
            <a:endParaRPr lang="ja-JP" altLang="en-US" sz="2100" dirty="0"/>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97568" y="1050202"/>
            <a:ext cx="8924355" cy="1346703"/>
          </a:xfrm>
        </p:spPr>
        <p:txBody>
          <a:bodyPr anchor="b">
            <a:normAutofit/>
          </a:bodyPr>
          <a:lstStyle/>
          <a:p>
            <a:r>
              <a:rPr kumimoji="1" lang="ja-JP" altLang="en-US" sz="8000" dirty="0" smtClean="0">
                <a:solidFill>
                  <a:srgbClr val="FFFFFF"/>
                </a:solidFill>
              </a:rPr>
              <a:t>アーキテクチャとは</a:t>
            </a:r>
            <a:endParaRPr kumimoji="1" lang="ja-JP" altLang="en-US" sz="8000" dirty="0">
              <a:solidFill>
                <a:srgbClr val="FFFFFF"/>
              </a:solidFill>
            </a:endParaRPr>
          </a:p>
        </p:txBody>
      </p:sp>
      <p:sp>
        <p:nvSpPr>
          <p:cNvPr id="4" name="サブタイトル 2">
            <a:extLst>
              <a:ext uri="{FF2B5EF4-FFF2-40B4-BE49-F238E27FC236}">
                <a16:creationId xmlns:a16="http://schemas.microsoft.com/office/drawing/2014/main" xmlns="" id="{44F2B53F-5AB2-4BCD-9167-A2941A6AD42B}"/>
              </a:ext>
            </a:extLst>
          </p:cNvPr>
          <p:cNvSpPr txBox="1">
            <a:spLocks/>
          </p:cNvSpPr>
          <p:nvPr/>
        </p:nvSpPr>
        <p:spPr>
          <a:xfrm>
            <a:off x="2649033" y="2910691"/>
            <a:ext cx="3063704" cy="425511"/>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ja-JP" altLang="en-US" sz="2100" dirty="0" smtClean="0"/>
              <a:t>建築学のアーキテクチャ</a:t>
            </a:r>
            <a:endParaRPr lang="ja-JP" altLang="en-US" sz="2100" dirty="0"/>
          </a:p>
        </p:txBody>
      </p:sp>
      <p:sp>
        <p:nvSpPr>
          <p:cNvPr id="8" name="サブタイトル 2">
            <a:extLst>
              <a:ext uri="{FF2B5EF4-FFF2-40B4-BE49-F238E27FC236}">
                <a16:creationId xmlns:a16="http://schemas.microsoft.com/office/drawing/2014/main" xmlns="" id="{44F2B53F-5AB2-4BCD-9167-A2941A6AD42B}"/>
              </a:ext>
            </a:extLst>
          </p:cNvPr>
          <p:cNvSpPr txBox="1">
            <a:spLocks/>
          </p:cNvSpPr>
          <p:nvPr/>
        </p:nvSpPr>
        <p:spPr>
          <a:xfrm>
            <a:off x="2649033" y="3336201"/>
            <a:ext cx="4141066" cy="2112491"/>
          </a:xfrm>
          <a:prstGeom prst="rect">
            <a:avLst/>
          </a:prstGeom>
        </p:spPr>
        <p:txBody>
          <a:bodyPr vert="horz" lIns="91440" tIns="45720" rIns="91440" bIns="45720" rtlCol="0" anchor="t">
            <a:normAutofit fontScale="92500"/>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ja-JP" altLang="en-US" sz="2100" b="1" dirty="0" smtClean="0"/>
              <a:t>群造形</a:t>
            </a:r>
            <a:endParaRPr lang="en-US" altLang="ja-JP" sz="2100" b="1" dirty="0" smtClean="0"/>
          </a:p>
          <a:p>
            <a:r>
              <a:rPr lang="ja-JP" altLang="en-US" sz="1500" b="1" dirty="0"/>
              <a:t>「部分と全体」という半永久的な課題を三つに</a:t>
            </a:r>
            <a:r>
              <a:rPr lang="ja-JP" altLang="en-US" sz="1500" b="1" dirty="0" smtClean="0"/>
              <a:t>類型化</a:t>
            </a:r>
            <a:endParaRPr lang="en-US" altLang="ja-JP" sz="1500" b="1" dirty="0" smtClean="0"/>
          </a:p>
          <a:p>
            <a:r>
              <a:rPr lang="ja-JP" altLang="en-US" sz="1500" dirty="0" smtClean="0"/>
              <a:t>　１．つながる。外部</a:t>
            </a:r>
            <a:r>
              <a:rPr lang="en-US" altLang="ja-JP" sz="1500" dirty="0" smtClean="0"/>
              <a:t>UI</a:t>
            </a:r>
          </a:p>
          <a:p>
            <a:r>
              <a:rPr lang="ja-JP" altLang="en-US" sz="1500" dirty="0"/>
              <a:t>　</a:t>
            </a:r>
            <a:r>
              <a:rPr lang="ja-JP" altLang="en-US" sz="1500" dirty="0" smtClean="0"/>
              <a:t>２．枠→肉、システムへ</a:t>
            </a:r>
            <a:endParaRPr lang="en-US" altLang="ja-JP" sz="1500" dirty="0" smtClean="0"/>
          </a:p>
          <a:p>
            <a:r>
              <a:rPr lang="ja-JP" altLang="en-US" sz="1500" dirty="0"/>
              <a:t>　</a:t>
            </a:r>
            <a:r>
              <a:rPr lang="ja-JP" altLang="en-US" sz="1500" dirty="0" smtClean="0"/>
              <a:t>３．個性を担保しつつ、整合性良いシステムへ</a:t>
            </a:r>
            <a:endParaRPr lang="ja-JP" altLang="en-US" sz="1500" dirty="0"/>
          </a:p>
        </p:txBody>
      </p:sp>
      <p:pic>
        <p:nvPicPr>
          <p:cNvPr id="2050" name="Picture 2" descr="gunzouke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955" y="2352023"/>
            <a:ext cx="2873365" cy="4286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720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build="p"/>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2649033" y="2335795"/>
            <a:ext cx="7201138" cy="543207"/>
          </a:xfrm>
        </p:spPr>
        <p:txBody>
          <a:bodyPr anchor="t">
            <a:normAutofit/>
          </a:bodyPr>
          <a:lstStyle/>
          <a:p>
            <a:r>
              <a:rPr lang="ja-JP" altLang="en-US" sz="2100" dirty="0" smtClean="0"/>
              <a:t>設計思想２</a:t>
            </a:r>
            <a:endParaRPr lang="ja-JP" altLang="en-US" sz="2100" dirty="0"/>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97568" y="1050202"/>
            <a:ext cx="8924355" cy="1346703"/>
          </a:xfrm>
        </p:spPr>
        <p:txBody>
          <a:bodyPr anchor="b">
            <a:normAutofit/>
          </a:bodyPr>
          <a:lstStyle/>
          <a:p>
            <a:r>
              <a:rPr kumimoji="1" lang="ja-JP" altLang="en-US" sz="8000" dirty="0" smtClean="0">
                <a:solidFill>
                  <a:srgbClr val="FFFFFF"/>
                </a:solidFill>
              </a:rPr>
              <a:t>アーキテクチャとは</a:t>
            </a:r>
            <a:endParaRPr kumimoji="1" lang="ja-JP" altLang="en-US" sz="8000" dirty="0">
              <a:solidFill>
                <a:srgbClr val="FFFFFF"/>
              </a:solidFill>
            </a:endParaRPr>
          </a:p>
        </p:txBody>
      </p:sp>
      <p:sp>
        <p:nvSpPr>
          <p:cNvPr id="5" name="サブタイトル 2">
            <a:extLst>
              <a:ext uri="{FF2B5EF4-FFF2-40B4-BE49-F238E27FC236}">
                <a16:creationId xmlns:a16="http://schemas.microsoft.com/office/drawing/2014/main" xmlns="" id="{44F2B53F-5AB2-4BCD-9167-A2941A6AD42B}"/>
              </a:ext>
            </a:extLst>
          </p:cNvPr>
          <p:cNvSpPr txBox="1">
            <a:spLocks/>
          </p:cNvSpPr>
          <p:nvPr/>
        </p:nvSpPr>
        <p:spPr>
          <a:xfrm>
            <a:off x="2649033" y="2888058"/>
            <a:ext cx="3114392" cy="543207"/>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ja-JP" altLang="en-US" sz="2100" dirty="0" smtClean="0"/>
              <a:t>システムアーキテクチャ</a:t>
            </a:r>
            <a:endParaRPr lang="ja-JP" altLang="en-US" sz="2100" dirty="0"/>
          </a:p>
        </p:txBody>
      </p:sp>
      <p:sp>
        <p:nvSpPr>
          <p:cNvPr id="9" name="サブタイトル 2">
            <a:extLst>
              <a:ext uri="{FF2B5EF4-FFF2-40B4-BE49-F238E27FC236}">
                <a16:creationId xmlns:a16="http://schemas.microsoft.com/office/drawing/2014/main" xmlns="" id="{44F2B53F-5AB2-4BCD-9167-A2941A6AD42B}"/>
              </a:ext>
            </a:extLst>
          </p:cNvPr>
          <p:cNvSpPr txBox="1">
            <a:spLocks/>
          </p:cNvSpPr>
          <p:nvPr/>
        </p:nvSpPr>
        <p:spPr>
          <a:xfrm>
            <a:off x="3309934" y="3412320"/>
            <a:ext cx="3477365" cy="543207"/>
          </a:xfrm>
          <a:prstGeom prst="rect">
            <a:avLst/>
          </a:prstGeom>
        </p:spPr>
        <p:txBody>
          <a:bodyPr vert="horz" lIns="91440" tIns="45720" rIns="91440" bIns="45720" rtlCol="0" anchor="t">
            <a:normAutofit fontScale="92500"/>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ja-JP" altLang="en-US" sz="2100" dirty="0" smtClean="0"/>
              <a:t>例：コンポジショナル・フォーム</a:t>
            </a:r>
            <a:endParaRPr lang="ja-JP" altLang="en-US" sz="2100" dirty="0"/>
          </a:p>
        </p:txBody>
      </p:sp>
      <p:sp>
        <p:nvSpPr>
          <p:cNvPr id="6" name="AutoShape 2" descr="intra-mart WebPlatfo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AutoShape 4" descr="intra-mart WebPlatfo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https://www.fujitsu.com/jp/Images/intramart1-2_tcm102-2022752.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0882" y="3438734"/>
            <a:ext cx="3276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9124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079"/>
                                        </p:tgtEl>
                                        <p:attrNameLst>
                                          <p:attrName>style.visibility</p:attrName>
                                        </p:attrNameLst>
                                      </p:cBhvr>
                                      <p:to>
                                        <p:strVal val="visible"/>
                                      </p:to>
                                    </p:set>
                                    <p:animEffect transition="in" filter="barn(inVertical)">
                                      <p:cBhvr>
                                        <p:cTn id="23"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5" grpId="0" build="p"/>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2649033" y="2209046"/>
            <a:ext cx="7201138" cy="543207"/>
          </a:xfrm>
        </p:spPr>
        <p:txBody>
          <a:bodyPr anchor="t">
            <a:normAutofit/>
          </a:bodyPr>
          <a:lstStyle/>
          <a:p>
            <a:r>
              <a:rPr lang="ja-JP" altLang="en-US" sz="2100" dirty="0" smtClean="0"/>
              <a:t>設計方式</a:t>
            </a:r>
            <a:endParaRPr lang="ja-JP" altLang="en-US" sz="2100" dirty="0"/>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97568" y="1050202"/>
            <a:ext cx="8924355" cy="1346703"/>
          </a:xfrm>
        </p:spPr>
        <p:txBody>
          <a:bodyPr anchor="b">
            <a:normAutofit/>
          </a:bodyPr>
          <a:lstStyle/>
          <a:p>
            <a:r>
              <a:rPr kumimoji="1" lang="ja-JP" altLang="en-US" sz="8000" dirty="0" smtClean="0">
                <a:solidFill>
                  <a:srgbClr val="FFFFFF"/>
                </a:solidFill>
              </a:rPr>
              <a:t>アーキテクチャとは</a:t>
            </a:r>
            <a:endParaRPr kumimoji="1" lang="ja-JP" altLang="en-US" sz="8000" dirty="0">
              <a:solidFill>
                <a:srgbClr val="FFFFFF"/>
              </a:solidFill>
            </a:endParaRPr>
          </a:p>
        </p:txBody>
      </p:sp>
      <p:sp>
        <p:nvSpPr>
          <p:cNvPr id="6" name="AutoShape 2" descr="intra-mart WebPlatfo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AutoShape 4" descr="intra-mart WebPlatfo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https://www.fujitsu.com/jp/Images/intramart1-2_tcm102-2022752.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4813" y="2334361"/>
            <a:ext cx="4504209" cy="452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サブタイトル 2">
            <a:extLst>
              <a:ext uri="{FF2B5EF4-FFF2-40B4-BE49-F238E27FC236}">
                <a16:creationId xmlns:a16="http://schemas.microsoft.com/office/drawing/2014/main" xmlns="" id="{44F2B53F-5AB2-4BCD-9167-A2941A6AD42B}"/>
              </a:ext>
            </a:extLst>
          </p:cNvPr>
          <p:cNvSpPr txBox="1">
            <a:spLocks/>
          </p:cNvSpPr>
          <p:nvPr/>
        </p:nvSpPr>
        <p:spPr>
          <a:xfrm>
            <a:off x="2783650" y="2752254"/>
            <a:ext cx="7201138" cy="543207"/>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ja-JP" altLang="en-US" dirty="0" smtClean="0"/>
              <a:t>建築業界</a:t>
            </a:r>
            <a:endParaRPr lang="ja-JP" altLang="en-US" dirty="0"/>
          </a:p>
        </p:txBody>
      </p:sp>
      <p:sp>
        <p:nvSpPr>
          <p:cNvPr id="4" name="正方形/長方形 3"/>
          <p:cNvSpPr/>
          <p:nvPr/>
        </p:nvSpPr>
        <p:spPr>
          <a:xfrm>
            <a:off x="4304813" y="5142368"/>
            <a:ext cx="4504209" cy="3621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99631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9" grpId="0" build="p"/>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2649033" y="2209046"/>
            <a:ext cx="7201138" cy="543207"/>
          </a:xfrm>
        </p:spPr>
        <p:txBody>
          <a:bodyPr anchor="t">
            <a:normAutofit/>
          </a:bodyPr>
          <a:lstStyle/>
          <a:p>
            <a:r>
              <a:rPr lang="ja-JP" altLang="en-US" sz="2100" dirty="0" smtClean="0"/>
              <a:t>設計方式</a:t>
            </a:r>
            <a:endParaRPr lang="ja-JP" altLang="en-US" sz="2100" dirty="0"/>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97568" y="1050202"/>
            <a:ext cx="8924355" cy="1346703"/>
          </a:xfrm>
        </p:spPr>
        <p:txBody>
          <a:bodyPr anchor="b">
            <a:normAutofit/>
          </a:bodyPr>
          <a:lstStyle/>
          <a:p>
            <a:r>
              <a:rPr kumimoji="1" lang="ja-JP" altLang="en-US" sz="8000" dirty="0" smtClean="0">
                <a:solidFill>
                  <a:srgbClr val="FFFFFF"/>
                </a:solidFill>
              </a:rPr>
              <a:t>アーキテクチャとは</a:t>
            </a:r>
            <a:endParaRPr kumimoji="1" lang="ja-JP" altLang="en-US" sz="8000" dirty="0">
              <a:solidFill>
                <a:srgbClr val="FFFFFF"/>
              </a:solidFill>
            </a:endParaRPr>
          </a:p>
        </p:txBody>
      </p:sp>
      <p:sp>
        <p:nvSpPr>
          <p:cNvPr id="6" name="AutoShape 2" descr="intra-mart WebPlatfo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AutoShape 4" descr="intra-mart WebPlatfo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https://www.fujitsu.com/jp/Images/intramart1-2_tcm102-2022752.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サブタイトル 2">
            <a:extLst>
              <a:ext uri="{FF2B5EF4-FFF2-40B4-BE49-F238E27FC236}">
                <a16:creationId xmlns:a16="http://schemas.microsoft.com/office/drawing/2014/main" xmlns="" id="{44F2B53F-5AB2-4BCD-9167-A2941A6AD42B}"/>
              </a:ext>
            </a:extLst>
          </p:cNvPr>
          <p:cNvSpPr txBox="1">
            <a:spLocks/>
          </p:cNvSpPr>
          <p:nvPr/>
        </p:nvSpPr>
        <p:spPr>
          <a:xfrm>
            <a:off x="2783650" y="2752254"/>
            <a:ext cx="7201138" cy="543207"/>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ja-JP" altLang="en-US" dirty="0" smtClean="0"/>
              <a:t>システム</a:t>
            </a:r>
            <a:endParaRPr lang="ja-JP" altLang="en-US" dirty="0"/>
          </a:p>
        </p:txBody>
      </p:sp>
      <p:sp>
        <p:nvSpPr>
          <p:cNvPr id="10" name="サブタイトル 2">
            <a:extLst>
              <a:ext uri="{FF2B5EF4-FFF2-40B4-BE49-F238E27FC236}">
                <a16:creationId xmlns:a16="http://schemas.microsoft.com/office/drawing/2014/main" xmlns="" id="{44F2B53F-5AB2-4BCD-9167-A2941A6AD42B}"/>
              </a:ext>
            </a:extLst>
          </p:cNvPr>
          <p:cNvSpPr txBox="1">
            <a:spLocks/>
          </p:cNvSpPr>
          <p:nvPr/>
        </p:nvSpPr>
        <p:spPr>
          <a:xfrm>
            <a:off x="2828918" y="3431264"/>
            <a:ext cx="7201138" cy="3250193"/>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ja-JP" altLang="en-US" dirty="0"/>
              <a:t>と</a:t>
            </a:r>
            <a:r>
              <a:rPr lang="ja-JP" altLang="en-US" dirty="0" smtClean="0"/>
              <a:t>は</a:t>
            </a:r>
            <a:endParaRPr lang="en-US" altLang="ja-JP" dirty="0" smtClean="0"/>
          </a:p>
          <a:p>
            <a:r>
              <a:rPr lang="ja-JP" altLang="en-US" dirty="0"/>
              <a:t>　</a:t>
            </a:r>
            <a:r>
              <a:rPr lang="ja-JP" altLang="en-US" dirty="0" smtClean="0"/>
              <a:t>システム要件定義～基本設計（外部設計）工程において行う</a:t>
            </a:r>
            <a:endParaRPr lang="en-US" altLang="ja-JP" dirty="0" smtClean="0"/>
          </a:p>
          <a:p>
            <a:r>
              <a:rPr lang="ja-JP" altLang="en-US" dirty="0" smtClean="0"/>
              <a:t>目的</a:t>
            </a:r>
            <a:endParaRPr lang="en-US" altLang="ja-JP" dirty="0" smtClean="0"/>
          </a:p>
          <a:p>
            <a:r>
              <a:rPr lang="ja-JP" altLang="en-US" dirty="0"/>
              <a:t>　</a:t>
            </a:r>
            <a:r>
              <a:rPr lang="ja-JP" altLang="en-US" dirty="0" smtClean="0"/>
              <a:t>要件定義で抽出したユーザ要件をシステムに落とし込む</a:t>
            </a:r>
            <a:endParaRPr lang="en-US" altLang="ja-JP" dirty="0" smtClean="0"/>
          </a:p>
          <a:p>
            <a:r>
              <a:rPr lang="ja-JP" altLang="en-US" dirty="0"/>
              <a:t>　</a:t>
            </a:r>
            <a:r>
              <a:rPr lang="ja-JP" altLang="en-US" dirty="0" smtClean="0"/>
              <a:t>ハードウェア／ソフトウェア構成などのインフラ及び</a:t>
            </a:r>
            <a:r>
              <a:rPr lang="ja-JP" altLang="en-US" b="1" u="heavy" dirty="0" smtClean="0"/>
              <a:t>システム構成・方式</a:t>
            </a:r>
            <a:r>
              <a:rPr lang="ja-JP" altLang="en-US" dirty="0" smtClean="0"/>
              <a:t>を決める</a:t>
            </a:r>
            <a:endParaRPr lang="en-US" altLang="ja-JP" dirty="0" smtClean="0"/>
          </a:p>
          <a:p>
            <a:r>
              <a:rPr lang="ja-JP" altLang="en-US" dirty="0" smtClean="0"/>
              <a:t>　</a:t>
            </a:r>
            <a:r>
              <a:rPr lang="en-US" altLang="ja-JP" dirty="0" smtClean="0"/>
              <a:t>※</a:t>
            </a:r>
            <a:r>
              <a:rPr lang="ja-JP" altLang="en-US" dirty="0"/>
              <a:t>ここ</a:t>
            </a:r>
            <a:r>
              <a:rPr lang="ja-JP" altLang="en-US" dirty="0" smtClean="0"/>
              <a:t>で誤りあると、大きな技術課題や性能問題が出る</a:t>
            </a:r>
            <a:endParaRPr lang="ja-JP" altLang="en-US" dirty="0"/>
          </a:p>
        </p:txBody>
      </p:sp>
    </p:spTree>
    <p:extLst>
      <p:ext uri="{BB962C8B-B14F-4D97-AF65-F5344CB8AC3E}">
        <p14:creationId xmlns:p14="http://schemas.microsoft.com/office/powerpoint/2010/main" val="13760179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9" grpId="0" build="p"/>
      <p:bldP spid="10"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回路">
  <a:themeElements>
    <a:clrScheme name="回路">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回路">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路">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回路">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ppt/theme/themeOverride10.xml><?xml version="1.0" encoding="utf-8"?>
<a:themeOverride xmlns:a="http://schemas.openxmlformats.org/drawingml/2006/main">
  <a:clrScheme name="回路">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ppt/theme/themeOverride11.xml><?xml version="1.0" encoding="utf-8"?>
<a:themeOverride xmlns:a="http://schemas.openxmlformats.org/drawingml/2006/main">
  <a:clrScheme name="回路">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ppt/theme/themeOverride12.xml><?xml version="1.0" encoding="utf-8"?>
<a:themeOverride xmlns:a="http://schemas.openxmlformats.org/drawingml/2006/main">
  <a:clrScheme name="回路">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ppt/theme/themeOverride2.xml><?xml version="1.0" encoding="utf-8"?>
<a:themeOverride xmlns:a="http://schemas.openxmlformats.org/drawingml/2006/main">
  <a:clrScheme name="回路">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ppt/theme/themeOverride3.xml><?xml version="1.0" encoding="utf-8"?>
<a:themeOverride xmlns:a="http://schemas.openxmlformats.org/drawingml/2006/main">
  <a:clrScheme name="回路">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ppt/theme/themeOverride4.xml><?xml version="1.0" encoding="utf-8"?>
<a:themeOverride xmlns:a="http://schemas.openxmlformats.org/drawingml/2006/main">
  <a:clrScheme name="回路">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ppt/theme/themeOverride5.xml><?xml version="1.0" encoding="utf-8"?>
<a:themeOverride xmlns:a="http://schemas.openxmlformats.org/drawingml/2006/main">
  <a:clrScheme name="回路">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ppt/theme/themeOverride6.xml><?xml version="1.0" encoding="utf-8"?>
<a:themeOverride xmlns:a="http://schemas.openxmlformats.org/drawingml/2006/main">
  <a:clrScheme name="回路">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ppt/theme/themeOverride7.xml><?xml version="1.0" encoding="utf-8"?>
<a:themeOverride xmlns:a="http://schemas.openxmlformats.org/drawingml/2006/main">
  <a:clrScheme name="回路">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ppt/theme/themeOverride8.xml><?xml version="1.0" encoding="utf-8"?>
<a:themeOverride xmlns:a="http://schemas.openxmlformats.org/drawingml/2006/main">
  <a:clrScheme name="回路">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ppt/theme/themeOverride9.xml><?xml version="1.0" encoding="utf-8"?>
<a:themeOverride xmlns:a="http://schemas.openxmlformats.org/drawingml/2006/main">
  <a:clrScheme name="回路">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docProps/app.xml><?xml version="1.0" encoding="utf-8"?>
<Properties xmlns="http://schemas.openxmlformats.org/officeDocument/2006/extended-properties" xmlns:vt="http://schemas.openxmlformats.org/officeDocument/2006/docPropsVTypes">
  <Template/>
  <TotalTime>746</TotalTime>
  <Words>364</Words>
  <Application>Microsoft Office PowerPoint</Application>
  <PresentationFormat>ユーザー設定</PresentationFormat>
  <Paragraphs>174</Paragraphs>
  <Slides>25</Slides>
  <Notes>8</Notes>
  <HiddenSlides>0</HiddenSlides>
  <MMClips>0</MMClips>
  <ScaleCrop>false</ScaleCrop>
  <HeadingPairs>
    <vt:vector size="4" baseType="variant">
      <vt:variant>
        <vt:lpstr>テーマ</vt:lpstr>
      </vt:variant>
      <vt:variant>
        <vt:i4>1</vt:i4>
      </vt:variant>
      <vt:variant>
        <vt:lpstr>スライド タイトル</vt:lpstr>
      </vt:variant>
      <vt:variant>
        <vt:i4>25</vt:i4>
      </vt:variant>
    </vt:vector>
  </HeadingPairs>
  <TitlesOfParts>
    <vt:vector size="26" baseType="lpstr">
      <vt:lpstr>回路</vt:lpstr>
      <vt:lpstr>アーキテクトへの道（一） アーキテクチャとアーキテクト</vt:lpstr>
      <vt:lpstr>アーキテクチャとは</vt:lpstr>
      <vt:lpstr>アーキテクチャとは</vt:lpstr>
      <vt:lpstr>アーキテクチャとは</vt:lpstr>
      <vt:lpstr>アーキテクチャとは</vt:lpstr>
      <vt:lpstr>アーキテクチャとは</vt:lpstr>
      <vt:lpstr>アーキテクチャとは</vt:lpstr>
      <vt:lpstr>アーキテクチャとは</vt:lpstr>
      <vt:lpstr>アーキテクチャとは</vt:lpstr>
      <vt:lpstr>アーキテクチャとは</vt:lpstr>
      <vt:lpstr>外部設計-1</vt:lpstr>
      <vt:lpstr>外部設計-2（参考）</vt:lpstr>
      <vt:lpstr>システムアーキテクチャ</vt:lpstr>
      <vt:lpstr>アーキテクトとは</vt:lpstr>
      <vt:lpstr>アーキテクトとは</vt:lpstr>
      <vt:lpstr>アーキテクトとは</vt:lpstr>
      <vt:lpstr>アーキテクトとは</vt:lpstr>
      <vt:lpstr>アーキテクトとは</vt:lpstr>
      <vt:lpstr>アーキテクトとは</vt:lpstr>
      <vt:lpstr>アーキテクトとは</vt:lpstr>
      <vt:lpstr>アーキテクトとは</vt:lpstr>
      <vt:lpstr>アーキテクトとは</vt:lpstr>
      <vt:lpstr>How to skill up</vt:lpstr>
      <vt:lpstr>Q/A</vt:lpstr>
      <vt:lpstr>ご清聴ありがとうございました！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毛ST</dc:creator>
  <cp:lastModifiedBy>gmou.eaner@hotmail.com</cp:lastModifiedBy>
  <cp:revision>128</cp:revision>
  <dcterms:created xsi:type="dcterms:W3CDTF">2018-02-23T04:30:05Z</dcterms:created>
  <dcterms:modified xsi:type="dcterms:W3CDTF">2019-06-15T07:25:47Z</dcterms:modified>
</cp:coreProperties>
</file>